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5"/>
  </p:notesMasterIdLst>
  <p:sldIdLst>
    <p:sldId id="256" r:id="rId2"/>
    <p:sldId id="272" r:id="rId3"/>
    <p:sldId id="270" r:id="rId4"/>
    <p:sldId id="260" r:id="rId5"/>
    <p:sldId id="262" r:id="rId6"/>
    <p:sldId id="263" r:id="rId7"/>
    <p:sldId id="265" r:id="rId8"/>
    <p:sldId id="266" r:id="rId9"/>
    <p:sldId id="267" r:id="rId10"/>
    <p:sldId id="268" r:id="rId11"/>
    <p:sldId id="271" r:id="rId12"/>
    <p:sldId id="273" r:id="rId13"/>
    <p:sldId id="269" r:id="rId14"/>
  </p:sldIdLst>
  <p:sldSz cx="9906000" cy="6858000" type="A4"/>
  <p:notesSz cx="6858000" cy="9144000"/>
  <p:custDataLst>
    <p:tags r:id="rId16"/>
  </p:custDataLst>
  <p:defaultTextStyle>
    <a:defPPr>
      <a:defRPr lang="ja-JP"/>
    </a:defPPr>
    <a:lvl1pPr marL="0" algn="l" defTabSz="914400" rtl="0" eaLnBrk="1" latinLnBrk="0" hangingPunct="1">
      <a:defRPr kumimoji="1" lang="ja-JP" altLang="en-US" sz="14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8080"/>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6333" autoAdjust="0"/>
  </p:normalViewPr>
  <p:slideViewPr>
    <p:cSldViewPr showGuides="1">
      <p:cViewPr varScale="1">
        <p:scale>
          <a:sx n="96" d="100"/>
          <a:sy n="96" d="100"/>
        </p:scale>
        <p:origin x="744" y="67"/>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CB79B4-05FB-4B0B-8453-BAA7C54A2588}" type="datetimeFigureOut">
              <a:rPr kumimoji="1" lang="ja-JP" altLang="en-US" smtClean="0"/>
              <a:pPr/>
              <a:t>2019/6/26</a:t>
            </a:fld>
            <a:endParaRPr kumimoji="1" lang="ja-JP" altLang="en-US"/>
          </a:p>
        </p:txBody>
      </p:sp>
      <p:sp>
        <p:nvSpPr>
          <p:cNvPr id="4" name="スライド イメージ プレースホルダー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C884F1-D850-4AA6-8CF2-7534F1A7E3C4}" type="slidenum">
              <a:rPr kumimoji="1" lang="ja-JP" altLang="en-US" smtClean="0"/>
              <a:pPr/>
              <a:t>‹#›</a:t>
            </a:fld>
            <a:endParaRPr kumimoji="1" lang="ja-JP" altLang="en-US"/>
          </a:p>
        </p:txBody>
      </p:sp>
    </p:spTree>
    <p:extLst>
      <p:ext uri="{BB962C8B-B14F-4D97-AF65-F5344CB8AC3E}">
        <p14:creationId xmlns:p14="http://schemas.microsoft.com/office/powerpoint/2010/main" val="27294446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52500" y="685800"/>
            <a:ext cx="4953000" cy="34290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06C884F1-D850-4AA6-8CF2-7534F1A7E3C4}" type="slidenum">
              <a:rPr kumimoji="1" lang="ja-JP" altLang="en-US" smtClean="0"/>
              <a:pPr/>
              <a:t>1</a:t>
            </a:fld>
            <a:endParaRPr kumimoji="1" lang="ja-JP" altLang="en-US"/>
          </a:p>
        </p:txBody>
      </p:sp>
    </p:spTree>
    <p:extLst>
      <p:ext uri="{BB962C8B-B14F-4D97-AF65-F5344CB8AC3E}">
        <p14:creationId xmlns:p14="http://schemas.microsoft.com/office/powerpoint/2010/main" val="40667091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410400" y="2774069"/>
            <a:ext cx="9086400" cy="654931"/>
          </a:xfrm>
          <a:noFill/>
          <a:effectLst/>
        </p:spPr>
        <p:txBody>
          <a:bodyPr lIns="36000" rIns="36000" anchor="ctr">
            <a:normAutofit/>
          </a:bodyPr>
          <a:lstStyle>
            <a:lvl1pPr algn="ctr">
              <a:defRPr sz="3200"/>
            </a:lvl1pPr>
          </a:lstStyle>
          <a:p>
            <a:endParaRPr kumimoji="1" lang="ja-JP" altLang="en-US" dirty="0"/>
          </a:p>
        </p:txBody>
      </p:sp>
      <p:sp>
        <p:nvSpPr>
          <p:cNvPr id="3" name="サブタイトル 2"/>
          <p:cNvSpPr>
            <a:spLocks noGrp="1"/>
          </p:cNvSpPr>
          <p:nvPr>
            <p:ph type="subTitle" idx="1" hasCustomPrompt="1"/>
          </p:nvPr>
        </p:nvSpPr>
        <p:spPr>
          <a:xfrm>
            <a:off x="1748644" y="3695756"/>
            <a:ext cx="6408712" cy="1127683"/>
          </a:xfrm>
          <a:ln>
            <a:solidFill>
              <a:schemeClr val="accent5"/>
            </a:solidFill>
          </a:ln>
        </p:spPr>
        <p:txBody>
          <a:bodyPr/>
          <a:lstStyle>
            <a:lvl1pPr marL="0" indent="0" algn="ctr">
              <a:buNone/>
              <a:defRPr sz="2000" b="0">
                <a:solidFill>
                  <a:schemeClr val="tx1"/>
                </a:solidFill>
                <a:latin typeface="メイリオ" panose="020B0604030504040204" pitchFamily="50" charset="-128"/>
                <a:ea typeface="メイリオ"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a:t>提案社一覧</a:t>
            </a:r>
            <a:endParaRPr kumimoji="1" lang="en-US" altLang="ja-JP" dirty="0"/>
          </a:p>
          <a:p>
            <a:endParaRPr kumimoji="1" lang="ja-JP" altLang="en-US" dirty="0"/>
          </a:p>
        </p:txBody>
      </p:sp>
      <p:sp>
        <p:nvSpPr>
          <p:cNvPr id="7" name="正方形/長方形 6">
            <a:extLst>
              <a:ext uri="{FF2B5EF4-FFF2-40B4-BE49-F238E27FC236}">
                <a16:creationId xmlns:a16="http://schemas.microsoft.com/office/drawing/2014/main" id="{D2C564E6-FBF0-4243-83EB-6DA6AED91DF0}"/>
              </a:ext>
            </a:extLst>
          </p:cNvPr>
          <p:cNvSpPr/>
          <p:nvPr userDrawn="1"/>
        </p:nvSpPr>
        <p:spPr>
          <a:xfrm>
            <a:off x="0" y="3487945"/>
            <a:ext cx="9906000" cy="45719"/>
          </a:xfrm>
          <a:prstGeom prst="rect">
            <a:avLst/>
          </a:prstGeom>
          <a:gradFill>
            <a:gsLst>
              <a:gs pos="100000">
                <a:schemeClr val="accent1">
                  <a:lumMod val="5000"/>
                  <a:lumOff val="95000"/>
                </a:schemeClr>
              </a:gs>
              <a:gs pos="82000">
                <a:schemeClr val="accent3">
                  <a:lumMod val="75000"/>
                </a:schemeClr>
              </a:gs>
            </a:gsLst>
            <a:path path="circle">
              <a:fillToRect l="50000" t="50000" r="50000" b="50000"/>
            </a:path>
          </a:gra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gn="l"/>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サブタイトル 2">
            <a:extLst>
              <a:ext uri="{FF2B5EF4-FFF2-40B4-BE49-F238E27FC236}">
                <a16:creationId xmlns:a16="http://schemas.microsoft.com/office/drawing/2014/main" id="{C9262569-0438-4878-A52B-9621FD56B676}"/>
              </a:ext>
            </a:extLst>
          </p:cNvPr>
          <p:cNvSpPr txBox="1">
            <a:spLocks/>
          </p:cNvSpPr>
          <p:nvPr userDrawn="1"/>
        </p:nvSpPr>
        <p:spPr>
          <a:xfrm>
            <a:off x="200472" y="188640"/>
            <a:ext cx="9368336" cy="56771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36000" rIns="72000" bIns="36000" numCol="1" anchor="t" anchorCtr="0" compatLnSpc="1">
            <a:prstTxWarp prst="textNoShape">
              <a:avLst/>
            </a:prstTxWarp>
            <a:spAutoFit/>
          </a:bodyPr>
          <a:lstStyle>
            <a:lvl1pPr marL="0" indent="0" algn="l" defTabSz="914400" rtl="0" eaLnBrk="1" latinLnBrk="0" hangingPunct="1">
              <a:spcBef>
                <a:spcPts val="480"/>
              </a:spcBef>
              <a:buFont typeface="Arial" pitchFamily="34" charset="0"/>
              <a:buNone/>
              <a:defRPr kumimoji="1" lang="ja-JP" altLang="en-US" sz="2000" b="0" kern="1200" baseline="0">
                <a:solidFill>
                  <a:schemeClr val="tx1"/>
                </a:solidFill>
                <a:latin typeface="メイリオ" panose="020B0604030504040204" pitchFamily="50" charset="-128"/>
                <a:ea typeface="メイリオ" panose="020B0604030504040204" pitchFamily="50" charset="-128"/>
                <a:cs typeface="Meiryo UI" panose="020B0604030504040204" pitchFamily="50" charset="-128"/>
              </a:defRPr>
            </a:lvl1pPr>
            <a:lvl2pPr marL="457200" indent="0" algn="ctr" defTabSz="914400" rtl="0" eaLnBrk="1" latinLnBrk="0" hangingPunct="1">
              <a:lnSpc>
                <a:spcPts val="1700"/>
              </a:lnSpc>
              <a:spcBef>
                <a:spcPts val="480"/>
              </a:spcBef>
              <a:buClr>
                <a:schemeClr val="accent3">
                  <a:lumMod val="25000"/>
                </a:schemeClr>
              </a:buClr>
              <a:buFont typeface="Wingdings" panose="05000000000000000000" pitchFamily="2" charset="2"/>
              <a:buNone/>
              <a:defRPr kumimoji="1" lang="ja-JP" altLang="en-US" sz="1400" kern="1200" baseline="0">
                <a:solidFill>
                  <a:schemeClr val="tx1">
                    <a:tint val="75000"/>
                  </a:schemeClr>
                </a:solidFill>
                <a:latin typeface="メイリオ" panose="020B0604030504040204" pitchFamily="50" charset="-128"/>
                <a:ea typeface="メイリオ" panose="020B0604030504040204" pitchFamily="50" charset="-128"/>
                <a:cs typeface="メイリオ" panose="020B0604030504040204" pitchFamily="50" charset="-128"/>
              </a:defRPr>
            </a:lvl2pPr>
            <a:lvl3pPr marL="914400" indent="0" algn="ctr" defTabSz="914400" rtl="0" eaLnBrk="1" latinLnBrk="0" hangingPunct="1">
              <a:lnSpc>
                <a:spcPts val="1700"/>
              </a:lnSpc>
              <a:spcBef>
                <a:spcPts val="432"/>
              </a:spcBef>
              <a:buClr>
                <a:srgbClr val="808080"/>
              </a:buClr>
              <a:buFont typeface="Wingdings" panose="05000000000000000000" pitchFamily="2" charset="2"/>
              <a:buNone/>
              <a:defRPr kumimoji="1" lang="ja-JP" altLang="en-US" sz="1400" kern="1200" baseline="0">
                <a:solidFill>
                  <a:schemeClr val="tx1">
                    <a:tint val="75000"/>
                  </a:schemeClr>
                </a:solidFill>
                <a:latin typeface="メイリオ" panose="020B0604030504040204" pitchFamily="50" charset="-128"/>
                <a:ea typeface="メイリオ" panose="020B0604030504040204" pitchFamily="50" charset="-128"/>
                <a:cs typeface="メイリオ" panose="020B0604030504040204" pitchFamily="50" charset="-128"/>
              </a:defRPr>
            </a:lvl3pPr>
            <a:lvl4pPr marL="1371600" indent="0" algn="ctr" defTabSz="914400" rtl="0" eaLnBrk="1" latinLnBrk="0" hangingPunct="1">
              <a:lnSpc>
                <a:spcPts val="1700"/>
              </a:lnSpc>
              <a:spcBef>
                <a:spcPts val="336"/>
              </a:spcBef>
              <a:buClr>
                <a:schemeClr val="tx1">
                  <a:lumMod val="50000"/>
                  <a:lumOff val="50000"/>
                </a:schemeClr>
              </a:buClr>
              <a:buFont typeface="Arial" panose="020B0604020202020204" pitchFamily="34" charset="0"/>
              <a:buNone/>
              <a:defRPr kumimoji="1" lang="ja-JP" altLang="en-US" sz="1400" kern="1200" baseline="0">
                <a:solidFill>
                  <a:schemeClr val="tx1">
                    <a:tint val="75000"/>
                  </a:schemeClr>
                </a:solidFill>
                <a:latin typeface="メイリオ" panose="020B0604030504040204" pitchFamily="50" charset="-128"/>
                <a:ea typeface="メイリオ" panose="020B0604030504040204" pitchFamily="50" charset="-128"/>
                <a:cs typeface="メイリオ" panose="020B0604030504040204" pitchFamily="50" charset="-128"/>
              </a:defRPr>
            </a:lvl4pPr>
            <a:lvl5pPr marL="1828800" indent="0" algn="ctr" defTabSz="914400" rtl="0" eaLnBrk="1" latinLnBrk="0" hangingPunct="1">
              <a:spcBef>
                <a:spcPts val="336"/>
              </a:spcBef>
              <a:buClr>
                <a:srgbClr val="C0C0C0"/>
              </a:buClr>
              <a:buFont typeface="Wingdings" pitchFamily="2" charset="2"/>
              <a:buNone/>
              <a:defRPr kumimoji="1" lang="ja-JP" altLang="en-US" sz="1400" kern="1200" baseline="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sz="1400" dirty="0"/>
              <a:t>令和元年</a:t>
            </a:r>
            <a:endParaRPr lang="en-US" altLang="ja-JP" sz="1400" dirty="0"/>
          </a:p>
          <a:p>
            <a:r>
              <a:rPr lang="ja-JP" altLang="en-US" sz="1400" dirty="0"/>
              <a:t>「放送と通信を連携したローカルコンテンツの配信及び災害情報の提供の在り方」に係る実証事業企画応募申請書</a:t>
            </a:r>
          </a:p>
        </p:txBody>
      </p:sp>
    </p:spTree>
    <p:extLst>
      <p:ext uri="{BB962C8B-B14F-4D97-AF65-F5344CB8AC3E}">
        <p14:creationId xmlns:p14="http://schemas.microsoft.com/office/powerpoint/2010/main" val="1357438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支出計画">
    <p:spTree>
      <p:nvGrpSpPr>
        <p:cNvPr id="1" name=""/>
        <p:cNvGrpSpPr/>
        <p:nvPr/>
      </p:nvGrpSpPr>
      <p:grpSpPr>
        <a:xfrm>
          <a:off x="0" y="0"/>
          <a:ext cx="0" cy="0"/>
          <a:chOff x="0" y="0"/>
          <a:chExt cx="0" cy="0"/>
        </a:xfrm>
      </p:grpSpPr>
      <p:sp>
        <p:nvSpPr>
          <p:cNvPr id="4" name="Page_num"/>
          <p:cNvSpPr txBox="1"/>
          <p:nvPr userDrawn="1"/>
        </p:nvSpPr>
        <p:spPr>
          <a:xfrm>
            <a:off x="4726232" y="6574681"/>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latin typeface="Meiryo UI" panose="020B0604030504040204" pitchFamily="50" charset="-128"/>
                <a:ea typeface="Meiryo UI" panose="020B0604030504040204" pitchFamily="50" charset="-128"/>
                <a:sym typeface="Arial"/>
              </a:rPr>
              <a:pPr lvl="0"/>
              <a:t>‹#›</a:t>
            </a:fld>
            <a:endParaRPr lang="ja-JP" altLang="en-US" dirty="0">
              <a:latin typeface="Meiryo UI" panose="020B0604030504040204" pitchFamily="50" charset="-128"/>
              <a:ea typeface="Meiryo UI" panose="020B0604030504040204" pitchFamily="50" charset="-128"/>
              <a:sym typeface="Arial"/>
            </a:endParaRPr>
          </a:p>
        </p:txBody>
      </p:sp>
      <p:sp>
        <p:nvSpPr>
          <p:cNvPr id="5" name="正方形/長方形 4">
            <a:extLst>
              <a:ext uri="{FF2B5EF4-FFF2-40B4-BE49-F238E27FC236}">
                <a16:creationId xmlns:a16="http://schemas.microsoft.com/office/drawing/2014/main" id="{0079F6A1-3374-4CA6-A861-2DF1640E001B}"/>
              </a:ext>
            </a:extLst>
          </p:cNvPr>
          <p:cNvSpPr/>
          <p:nvPr userDrawn="1"/>
        </p:nvSpPr>
        <p:spPr>
          <a:xfrm>
            <a:off x="207892" y="333634"/>
            <a:ext cx="9505056" cy="431070"/>
          </a:xfrm>
          <a:prstGeom prst="rect">
            <a:avLst/>
          </a:prstGeom>
          <a:solidFill>
            <a:schemeClr val="accent6">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36000" numCol="1" spcCol="0" rtlCol="0" fromWordArt="0" anchor="ctr" anchorCtr="0" forceAA="0" compatLnSpc="1">
            <a:prstTxWarp prst="textNoShape">
              <a:avLst/>
            </a:prstTxWarp>
            <a:noAutofit/>
          </a:bodyPr>
          <a:lstStyle/>
          <a:p>
            <a:pPr algn="ctr"/>
            <a:r>
              <a:rPr kumimoji="1" lang="en-US" altLang="ja-JP" sz="2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6.</a:t>
            </a:r>
            <a:r>
              <a:rPr kumimoji="1" lang="ja-JP" altLang="en-US" sz="2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支出計画</a:t>
            </a:r>
          </a:p>
        </p:txBody>
      </p:sp>
      <p:sp>
        <p:nvSpPr>
          <p:cNvPr id="7" name="正方形/長方形 6">
            <a:extLst>
              <a:ext uri="{FF2B5EF4-FFF2-40B4-BE49-F238E27FC236}">
                <a16:creationId xmlns:a16="http://schemas.microsoft.com/office/drawing/2014/main" id="{AAA261BC-0D66-4158-99BA-505A5DBF817B}"/>
              </a:ext>
            </a:extLst>
          </p:cNvPr>
          <p:cNvSpPr/>
          <p:nvPr userDrawn="1"/>
        </p:nvSpPr>
        <p:spPr>
          <a:xfrm>
            <a:off x="207892" y="764704"/>
            <a:ext cx="9505056" cy="580997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288000" rIns="108000" bIns="36000" numCol="1" spcCol="0" rtlCol="0" fromWordArt="0" anchor="t" anchorCtr="0" forceAA="0" compatLnSpc="1">
            <a:prstTxWarp prst="textNoShape">
              <a:avLst/>
            </a:prstTxWarp>
            <a:noAutofit/>
          </a:bodyPr>
          <a:lstStyle/>
          <a:p>
            <a:pPr algn="l"/>
            <a:endPar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476436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参考資料">
    <p:spTree>
      <p:nvGrpSpPr>
        <p:cNvPr id="1" name=""/>
        <p:cNvGrpSpPr/>
        <p:nvPr/>
      </p:nvGrpSpPr>
      <p:grpSpPr>
        <a:xfrm>
          <a:off x="0" y="0"/>
          <a:ext cx="0" cy="0"/>
          <a:chOff x="0" y="0"/>
          <a:chExt cx="0" cy="0"/>
        </a:xfrm>
      </p:grpSpPr>
      <p:sp>
        <p:nvSpPr>
          <p:cNvPr id="4" name="Page_num"/>
          <p:cNvSpPr txBox="1"/>
          <p:nvPr userDrawn="1"/>
        </p:nvSpPr>
        <p:spPr>
          <a:xfrm>
            <a:off x="4726232" y="6574681"/>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latin typeface="Meiryo UI" panose="020B0604030504040204" pitchFamily="50" charset="-128"/>
                <a:ea typeface="Meiryo UI" panose="020B0604030504040204" pitchFamily="50" charset="-128"/>
                <a:sym typeface="Arial"/>
              </a:rPr>
              <a:pPr lvl="0"/>
              <a:t>‹#›</a:t>
            </a:fld>
            <a:endParaRPr lang="ja-JP" altLang="en-US" dirty="0">
              <a:latin typeface="Meiryo UI" panose="020B0604030504040204" pitchFamily="50" charset="-128"/>
              <a:ea typeface="Meiryo UI" panose="020B0604030504040204" pitchFamily="50" charset="-128"/>
              <a:sym typeface="Arial"/>
            </a:endParaRPr>
          </a:p>
        </p:txBody>
      </p:sp>
      <p:sp>
        <p:nvSpPr>
          <p:cNvPr id="5" name="正方形/長方形 4">
            <a:extLst>
              <a:ext uri="{FF2B5EF4-FFF2-40B4-BE49-F238E27FC236}">
                <a16:creationId xmlns:a16="http://schemas.microsoft.com/office/drawing/2014/main" id="{0079F6A1-3374-4CA6-A861-2DF1640E001B}"/>
              </a:ext>
            </a:extLst>
          </p:cNvPr>
          <p:cNvSpPr/>
          <p:nvPr userDrawn="1"/>
        </p:nvSpPr>
        <p:spPr>
          <a:xfrm>
            <a:off x="207892" y="333634"/>
            <a:ext cx="9505056" cy="431070"/>
          </a:xfrm>
          <a:prstGeom prst="rect">
            <a:avLst/>
          </a:prstGeom>
          <a:solidFill>
            <a:schemeClr val="accent6">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36000" numCol="1" spcCol="0" rtlCol="0" fromWordArt="0" anchor="ctr" anchorCtr="0" forceAA="0" compatLnSpc="1">
            <a:prstTxWarp prst="textNoShape">
              <a:avLst/>
            </a:prstTxWarp>
            <a:noAutofit/>
          </a:bodyPr>
          <a:lstStyle/>
          <a:p>
            <a:pPr algn="ctr"/>
            <a:r>
              <a:rPr kumimoji="1" lang="en-US" altLang="ja-JP" sz="2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7.</a:t>
            </a:r>
            <a:r>
              <a:rPr kumimoji="1" lang="ja-JP" altLang="en-US" sz="2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参考資料</a:t>
            </a:r>
          </a:p>
        </p:txBody>
      </p:sp>
      <p:sp>
        <p:nvSpPr>
          <p:cNvPr id="7" name="正方形/長方形 6">
            <a:extLst>
              <a:ext uri="{FF2B5EF4-FFF2-40B4-BE49-F238E27FC236}">
                <a16:creationId xmlns:a16="http://schemas.microsoft.com/office/drawing/2014/main" id="{AAA261BC-0D66-4158-99BA-505A5DBF817B}"/>
              </a:ext>
            </a:extLst>
          </p:cNvPr>
          <p:cNvSpPr/>
          <p:nvPr userDrawn="1"/>
        </p:nvSpPr>
        <p:spPr>
          <a:xfrm>
            <a:off x="207892" y="764704"/>
            <a:ext cx="9505056" cy="580997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288000" rIns="108000" bIns="36000" numCol="1" spcCol="0" rtlCol="0" fromWordArt="0" anchor="t" anchorCtr="0" forceAA="0" compatLnSpc="1">
            <a:prstTxWarp prst="textNoShape">
              <a:avLst/>
            </a:prstTxWarp>
            <a:noAutofit/>
          </a:bodyPr>
          <a:lstStyle/>
          <a:p>
            <a:pPr algn="l"/>
            <a:endPar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876456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4" name="Page_num"/>
          <p:cNvSpPr txBox="1"/>
          <p:nvPr userDrawn="1"/>
        </p:nvSpPr>
        <p:spPr>
          <a:xfrm>
            <a:off x="4726232" y="6574681"/>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latin typeface="Meiryo UI" panose="020B0604030504040204" pitchFamily="50" charset="-128"/>
                <a:ea typeface="Meiryo UI" panose="020B0604030504040204" pitchFamily="50" charset="-128"/>
                <a:sym typeface="Arial"/>
              </a:rPr>
              <a:pPr lvl="0"/>
              <a:t>‹#›</a:t>
            </a:fld>
            <a:endParaRPr lang="ja-JP" altLang="en-US" dirty="0">
              <a:latin typeface="Meiryo UI" panose="020B0604030504040204" pitchFamily="50" charset="-128"/>
              <a:ea typeface="Meiryo UI" panose="020B0604030504040204" pitchFamily="50" charset="-128"/>
              <a:sym typeface="Arial"/>
            </a:endParaRPr>
          </a:p>
        </p:txBody>
      </p:sp>
    </p:spTree>
    <p:extLst>
      <p:ext uri="{BB962C8B-B14F-4D97-AF65-F5344CB8AC3E}">
        <p14:creationId xmlns:p14="http://schemas.microsoft.com/office/powerpoint/2010/main" val="188349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10400" y="260648"/>
            <a:ext cx="9086400" cy="485775"/>
          </a:xfrm>
        </p:spPr>
        <p:txBody>
          <a:bodyPr lIns="0" anchor="ctr">
            <a:normAutofit/>
          </a:bodyPr>
          <a:lstStyle>
            <a:lvl1pPr>
              <a:defRPr sz="2400" b="1"/>
            </a:lvl1pPr>
          </a:lstStyle>
          <a:p>
            <a:r>
              <a:rPr kumimoji="1" lang="ja-JP" altLang="en-US" dirty="0"/>
              <a:t>マスター タイトルの書式設定</a:t>
            </a:r>
          </a:p>
        </p:txBody>
      </p:sp>
      <p:sp>
        <p:nvSpPr>
          <p:cNvPr id="8"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a:fld id="{AB47E478-DBB3-43BC-A738-41880CA68C90}" type="slidenum">
              <a:rPr lang="ja-JP" altLang="en-US" sz="1200" baseline="0" smtClean="0">
                <a:latin typeface="メイリオ" panose="020B0604030504040204" pitchFamily="50" charset="-128"/>
                <a:ea typeface="メイリオ" panose="020B0604030504040204" pitchFamily="50" charset="-128"/>
                <a:cs typeface="Meiryo UI" panose="020B0604030504040204" pitchFamily="50" charset="-128"/>
                <a:sym typeface="Arial"/>
              </a:rPr>
              <a:pPr lvl="0" algn="ctr"/>
              <a:t>‹#›</a:t>
            </a:fld>
            <a:endParaRPr lang="ja-JP" altLang="en-US" sz="1200" baseline="0" dirty="0">
              <a:latin typeface="メイリオ" panose="020B0604030504040204" pitchFamily="50" charset="-128"/>
              <a:ea typeface="メイリオ" panose="020B0604030504040204" pitchFamily="50" charset="-128"/>
              <a:cs typeface="Meiryo UI" panose="020B0604030504040204" pitchFamily="50" charset="-128"/>
              <a:sym typeface="Arial"/>
            </a:endParaRPr>
          </a:p>
        </p:txBody>
      </p:sp>
      <p:sp>
        <p:nvSpPr>
          <p:cNvPr id="5" name="テキスト プレースホルダー 4"/>
          <p:cNvSpPr>
            <a:spLocks noGrp="1"/>
          </p:cNvSpPr>
          <p:nvPr>
            <p:ph type="body" sz="quarter" idx="10"/>
          </p:nvPr>
        </p:nvSpPr>
        <p:spPr>
          <a:xfrm>
            <a:off x="409575" y="980728"/>
            <a:ext cx="9086400" cy="567710"/>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36000" rIns="72000" bIns="36000" numCol="1" anchor="t" anchorCtr="0" compatLnSpc="1">
            <a:prstTxWarp prst="textNoShape">
              <a:avLst/>
            </a:prstTxWarp>
            <a:spAutoFit/>
          </a:bodyPr>
          <a:lstStyle>
            <a:lvl1pPr marL="265113" indent="-265113">
              <a:buClr>
                <a:schemeClr val="tx2"/>
              </a:buClr>
              <a:buFont typeface="Wingdings" panose="05000000000000000000" pitchFamily="2" charset="2"/>
              <a:buChar char="l"/>
              <a:defRPr lang="ja-JP" altLang="en-US" sz="1400" dirty="0" smtClean="0">
                <a:latin typeface="メイリオ" panose="020B0604030504040204" pitchFamily="50" charset="-128"/>
                <a:ea typeface="メイリオ" panose="020B0604030504040204" pitchFamily="50" charset="-128"/>
              </a:defRPr>
            </a:lvl1pPr>
            <a:lvl2pPr marL="449263" indent="-269875">
              <a:buClr>
                <a:schemeClr val="tx2"/>
              </a:buClr>
              <a:buFont typeface="Wingdings" panose="05000000000000000000" pitchFamily="2" charset="2"/>
              <a:buChar char="ü"/>
              <a:defRPr lang="ja-JP" altLang="en-US" dirty="0" smtClean="0">
                <a:latin typeface="メイリオ" panose="020B0604030504040204" pitchFamily="50" charset="-128"/>
                <a:ea typeface="メイリオ" panose="020B0604030504040204" pitchFamily="50" charset="-128"/>
              </a:defRPr>
            </a:lvl2pPr>
            <a:lvl3pPr marL="571500" indent="-254000">
              <a:buClr>
                <a:schemeClr val="accent3"/>
              </a:buClr>
              <a:buFont typeface="Wingdings" panose="05000000000000000000" pitchFamily="2" charset="2"/>
              <a:buChar char="ü"/>
              <a:defRPr lang="ja-JP" altLang="en-US" dirty="0" smtClean="0"/>
            </a:lvl3pPr>
            <a:lvl4pPr marL="825500" indent="-190500">
              <a:buClr>
                <a:schemeClr val="accent3"/>
              </a:buClr>
              <a:buFont typeface="Wingdings" panose="05000000000000000000" pitchFamily="2" charset="2"/>
              <a:buChar char="ü"/>
              <a:defRPr lang="ja-JP" altLang="en-US" dirty="0" smtClean="0"/>
            </a:lvl4pPr>
            <a:lvl5pPr>
              <a:defRPr lang="ja-JP" altLang="en-US" dirty="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p:txBody>
      </p:sp>
      <p:sp>
        <p:nvSpPr>
          <p:cNvPr id="6" name="正方形/長方形 5">
            <a:extLst>
              <a:ext uri="{FF2B5EF4-FFF2-40B4-BE49-F238E27FC236}">
                <a16:creationId xmlns:a16="http://schemas.microsoft.com/office/drawing/2014/main" id="{D437B7D1-D79C-4761-AD71-DA7D5D699967}"/>
              </a:ext>
            </a:extLst>
          </p:cNvPr>
          <p:cNvSpPr/>
          <p:nvPr userDrawn="1"/>
        </p:nvSpPr>
        <p:spPr>
          <a:xfrm>
            <a:off x="0" y="836712"/>
            <a:ext cx="9906000" cy="45719"/>
          </a:xfrm>
          <a:prstGeom prst="rect">
            <a:avLst/>
          </a:prstGeom>
          <a:solidFill>
            <a:schemeClr val="accent3">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gn="l"/>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135765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10400" y="2782800"/>
            <a:ext cx="9086400" cy="648000"/>
          </a:xfrm>
        </p:spPr>
        <p:txBody>
          <a:bodyPr anchor="ctr">
            <a:normAutofit/>
          </a:bodyPr>
          <a:lstStyle>
            <a:lvl1pPr algn="ctr">
              <a:defRPr sz="2400" b="1" cap="none" baseline="0"/>
            </a:lvl1pPr>
          </a:lstStyle>
          <a:p>
            <a:r>
              <a:rPr kumimoji="1" lang="ja-JP" altLang="en-US"/>
              <a:t>マスター タイトルの書式設定</a:t>
            </a:r>
            <a:endParaRPr kumimoji="1" lang="ja-JP" altLang="en-US" dirty="0"/>
          </a:p>
        </p:txBody>
      </p:sp>
      <p:sp>
        <p:nvSpPr>
          <p:cNvPr id="3" name="テキスト プレースホルダー 2"/>
          <p:cNvSpPr>
            <a:spLocks noGrp="1"/>
          </p:cNvSpPr>
          <p:nvPr>
            <p:ph type="body" idx="1"/>
          </p:nvPr>
        </p:nvSpPr>
        <p:spPr>
          <a:xfrm>
            <a:off x="1497600" y="4078800"/>
            <a:ext cx="6912000" cy="258826"/>
          </a:xfrm>
        </p:spPr>
        <p:txBody>
          <a:bodyPr anchor="t"/>
          <a:lstStyle>
            <a:lvl1pPr marL="0" indent="0">
              <a:buNone/>
              <a:defRPr sz="1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dirty="0"/>
              <a:t>マスター テキストの書式設定</a:t>
            </a:r>
          </a:p>
        </p:txBody>
      </p:sp>
      <p:sp>
        <p:nvSpPr>
          <p:cNvPr id="7" name="nakah_line"/>
          <p:cNvSpPr>
            <a:spLocks noChangeShapeType="1"/>
          </p:cNvSpPr>
          <p:nvPr userDrawn="1"/>
        </p:nvSpPr>
        <p:spPr bwMode="gray">
          <a:xfrm>
            <a:off x="410400" y="3429000"/>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8" name="nakah_lineup"/>
          <p:cNvSpPr>
            <a:spLocks noChangeShapeType="1"/>
          </p:cNvSpPr>
          <p:nvPr/>
        </p:nvSpPr>
        <p:spPr bwMode="gray">
          <a:xfrm>
            <a:off x="410400" y="2781300"/>
            <a:ext cx="9086400" cy="0"/>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9"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latin typeface="Meiryo UI" panose="020B0604030504040204" pitchFamily="50" charset="-128"/>
                <a:ea typeface="Meiryo UI" panose="020B0604030504040204" pitchFamily="50" charset="-128"/>
                <a:sym typeface="Arial"/>
              </a:rPr>
              <a:pPr lvl="0"/>
              <a:t>‹#›</a:t>
            </a:fld>
            <a:endParaRPr lang="ja-JP" altLang="en-US" dirty="0">
              <a:latin typeface="Meiryo UI" panose="020B0604030504040204" pitchFamily="50" charset="-128"/>
              <a:ea typeface="Meiryo UI" panose="020B0604030504040204" pitchFamily="50" charset="-128"/>
              <a:sym typeface="Arial"/>
            </a:endParaRPr>
          </a:p>
        </p:txBody>
      </p:sp>
    </p:spTree>
    <p:extLst>
      <p:ext uri="{BB962C8B-B14F-4D97-AF65-F5344CB8AC3E}">
        <p14:creationId xmlns:p14="http://schemas.microsoft.com/office/powerpoint/2010/main" val="1428857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企画概要">
    <p:spTree>
      <p:nvGrpSpPr>
        <p:cNvPr id="1" name=""/>
        <p:cNvGrpSpPr/>
        <p:nvPr/>
      </p:nvGrpSpPr>
      <p:grpSpPr>
        <a:xfrm>
          <a:off x="0" y="0"/>
          <a:ext cx="0" cy="0"/>
          <a:chOff x="0" y="0"/>
          <a:chExt cx="0" cy="0"/>
        </a:xfrm>
      </p:grpSpPr>
      <p:sp>
        <p:nvSpPr>
          <p:cNvPr id="4" name="Page_num"/>
          <p:cNvSpPr txBox="1"/>
          <p:nvPr userDrawn="1"/>
        </p:nvSpPr>
        <p:spPr>
          <a:xfrm>
            <a:off x="4726232" y="6574681"/>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latin typeface="Meiryo UI" panose="020B0604030504040204" pitchFamily="50" charset="-128"/>
                <a:ea typeface="Meiryo UI" panose="020B0604030504040204" pitchFamily="50" charset="-128"/>
                <a:sym typeface="Arial"/>
              </a:rPr>
              <a:pPr lvl="0"/>
              <a:t>‹#›</a:t>
            </a:fld>
            <a:endParaRPr lang="ja-JP" altLang="en-US" dirty="0">
              <a:latin typeface="Meiryo UI" panose="020B0604030504040204" pitchFamily="50" charset="-128"/>
              <a:ea typeface="Meiryo UI" panose="020B0604030504040204" pitchFamily="50" charset="-128"/>
              <a:sym typeface="Arial"/>
            </a:endParaRPr>
          </a:p>
        </p:txBody>
      </p:sp>
      <p:sp>
        <p:nvSpPr>
          <p:cNvPr id="5" name="正方形/長方形 4">
            <a:extLst>
              <a:ext uri="{FF2B5EF4-FFF2-40B4-BE49-F238E27FC236}">
                <a16:creationId xmlns:a16="http://schemas.microsoft.com/office/drawing/2014/main" id="{0079F6A1-3374-4CA6-A861-2DF1640E001B}"/>
              </a:ext>
            </a:extLst>
          </p:cNvPr>
          <p:cNvSpPr/>
          <p:nvPr userDrawn="1"/>
        </p:nvSpPr>
        <p:spPr>
          <a:xfrm>
            <a:off x="207892" y="333634"/>
            <a:ext cx="9505056" cy="431070"/>
          </a:xfrm>
          <a:prstGeom prst="rect">
            <a:avLst/>
          </a:prstGeom>
          <a:solidFill>
            <a:schemeClr val="accent6">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36000" numCol="1" spcCol="0" rtlCol="0" fromWordArt="0" anchor="ctr" anchorCtr="0" forceAA="0" compatLnSpc="1">
            <a:prstTxWarp prst="textNoShape">
              <a:avLst/>
            </a:prstTxWarp>
            <a:noAutofit/>
          </a:bodyPr>
          <a:lstStyle/>
          <a:p>
            <a:pPr algn="ctr"/>
            <a:r>
              <a:rPr kumimoji="1" lang="en-US" altLang="ja-JP" sz="2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1.</a:t>
            </a:r>
            <a:r>
              <a:rPr kumimoji="1" lang="ja-JP" altLang="en-US" sz="2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企画概要</a:t>
            </a:r>
          </a:p>
        </p:txBody>
      </p:sp>
      <p:sp>
        <p:nvSpPr>
          <p:cNvPr id="6" name="正方形/長方形 5">
            <a:extLst>
              <a:ext uri="{FF2B5EF4-FFF2-40B4-BE49-F238E27FC236}">
                <a16:creationId xmlns:a16="http://schemas.microsoft.com/office/drawing/2014/main" id="{D73EE9BE-C389-41DA-A114-AB0F88FBEB3A}"/>
              </a:ext>
            </a:extLst>
          </p:cNvPr>
          <p:cNvSpPr/>
          <p:nvPr userDrawn="1"/>
        </p:nvSpPr>
        <p:spPr>
          <a:xfrm>
            <a:off x="207892" y="764704"/>
            <a:ext cx="9505056" cy="100811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288000" rIns="108000" bIns="36000" numCol="1" spcCol="0" rtlCol="0" fromWordArt="0" anchor="t" anchorCtr="0" forceAA="0" compatLnSpc="1">
            <a:prstTxWarp prst="textNoShape">
              <a:avLst/>
            </a:prstTxWarp>
            <a:noAutofit/>
          </a:bodyPr>
          <a:lstStyle/>
          <a:p>
            <a:pPr algn="l">
              <a:lnSpc>
                <a:spcPts val="1200"/>
              </a:lnSpc>
            </a:pPr>
            <a:endParaRPr kumimoji="1" lang="en-US" altLang="ja-JP"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AAA261BC-0D66-4158-99BA-505A5DBF817B}"/>
              </a:ext>
            </a:extLst>
          </p:cNvPr>
          <p:cNvSpPr/>
          <p:nvPr userDrawn="1"/>
        </p:nvSpPr>
        <p:spPr>
          <a:xfrm>
            <a:off x="207892" y="1772815"/>
            <a:ext cx="9505056" cy="4801865"/>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288000" rIns="108000" bIns="36000" numCol="1" spcCol="0" rtlCol="0" fromWordArt="0" anchor="t" anchorCtr="0" forceAA="0" compatLnSpc="1">
            <a:prstTxWarp prst="textNoShape">
              <a:avLst/>
            </a:prstTxWarp>
            <a:noAutofit/>
          </a:bodyPr>
          <a:lstStyle/>
          <a:p>
            <a:pPr algn="l"/>
            <a:endPar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 name="テキスト ボックス 2">
            <a:extLst>
              <a:ext uri="{FF2B5EF4-FFF2-40B4-BE49-F238E27FC236}">
                <a16:creationId xmlns:a16="http://schemas.microsoft.com/office/drawing/2014/main" id="{2FB44040-5D08-4DA1-BF0D-1733856CE2E7}"/>
              </a:ext>
            </a:extLst>
          </p:cNvPr>
          <p:cNvSpPr txBox="1"/>
          <p:nvPr userDrawn="1"/>
        </p:nvSpPr>
        <p:spPr>
          <a:xfrm>
            <a:off x="272480" y="836712"/>
            <a:ext cx="769441" cy="184666"/>
          </a:xfrm>
          <a:prstGeom prst="rect">
            <a:avLst/>
          </a:prstGeom>
          <a:noFill/>
          <a:ln>
            <a:noFill/>
          </a:ln>
        </p:spPr>
        <p:txBody>
          <a:bodyPr wrap="none" lIns="0" tIns="0" rIns="0" bIns="0" rtlCol="0">
            <a:spAutoFit/>
          </a:bodyPr>
          <a:lstStyle/>
          <a:p>
            <a:pPr algn="l"/>
            <a:r>
              <a:rPr kumimoji="1" lang="ja-JP" altLang="en-US" sz="1200" b="1" dirty="0">
                <a:latin typeface="メイリオ" panose="020B0604030504040204" pitchFamily="50" charset="-128"/>
                <a:ea typeface="メイリオ" panose="020B0604030504040204" pitchFamily="50" charset="-128"/>
                <a:cs typeface="Meiryo UI" panose="020B0604030504040204" pitchFamily="50" charset="-128"/>
              </a:rPr>
              <a:t>●企画概要</a:t>
            </a:r>
          </a:p>
        </p:txBody>
      </p:sp>
      <p:sp>
        <p:nvSpPr>
          <p:cNvPr id="9" name="テキスト ボックス 8">
            <a:extLst>
              <a:ext uri="{FF2B5EF4-FFF2-40B4-BE49-F238E27FC236}">
                <a16:creationId xmlns:a16="http://schemas.microsoft.com/office/drawing/2014/main" id="{4730E780-DB29-4B24-979A-11E4C5C07038}"/>
              </a:ext>
            </a:extLst>
          </p:cNvPr>
          <p:cNvSpPr txBox="1"/>
          <p:nvPr userDrawn="1"/>
        </p:nvSpPr>
        <p:spPr>
          <a:xfrm>
            <a:off x="272480" y="1876182"/>
            <a:ext cx="1846659" cy="184666"/>
          </a:xfrm>
          <a:prstGeom prst="rect">
            <a:avLst/>
          </a:prstGeom>
          <a:noFill/>
          <a:ln>
            <a:noFill/>
          </a:ln>
        </p:spPr>
        <p:txBody>
          <a:bodyPr wrap="none" lIns="0" tIns="0" rIns="0" bIns="0" rtlCol="0">
            <a:spAutoFit/>
          </a:bodyPr>
          <a:lstStyle/>
          <a:p>
            <a:pPr algn="l"/>
            <a:r>
              <a:rPr kumimoji="1" lang="ja-JP" altLang="en-US" sz="1200" b="1" dirty="0">
                <a:latin typeface="メイリオ" panose="020B0604030504040204" pitchFamily="50" charset="-128"/>
                <a:ea typeface="メイリオ" panose="020B0604030504040204" pitchFamily="50" charset="-128"/>
                <a:cs typeface="Meiryo UI" panose="020B0604030504040204" pitchFamily="50" charset="-128"/>
              </a:rPr>
              <a:t>●提案するサービスモデル</a:t>
            </a:r>
          </a:p>
        </p:txBody>
      </p:sp>
      <p:sp>
        <p:nvSpPr>
          <p:cNvPr id="11" name="テキスト プレースホルダー 10">
            <a:extLst>
              <a:ext uri="{FF2B5EF4-FFF2-40B4-BE49-F238E27FC236}">
                <a16:creationId xmlns:a16="http://schemas.microsoft.com/office/drawing/2014/main" id="{6E0BD9D9-F2B5-4799-AB56-D5BB800DC11E}"/>
              </a:ext>
            </a:extLst>
          </p:cNvPr>
          <p:cNvSpPr>
            <a:spLocks noGrp="1"/>
          </p:cNvSpPr>
          <p:nvPr>
            <p:ph type="body" sz="quarter" idx="10" hasCustomPrompt="1"/>
          </p:nvPr>
        </p:nvSpPr>
        <p:spPr>
          <a:xfrm>
            <a:off x="272480" y="1044336"/>
            <a:ext cx="9361040" cy="670303"/>
          </a:xfrm>
        </p:spPr>
        <p:txBody>
          <a:bodyPr/>
          <a:lstStyle>
            <a:lvl1pPr>
              <a:lnSpc>
                <a:spcPts val="1200"/>
              </a:lnSpc>
              <a:defRPr sz="1200">
                <a:latin typeface="メイリオ" panose="020B0604030504040204" pitchFamily="50" charset="-128"/>
                <a:ea typeface="メイリオ" panose="020B0604030504040204" pitchFamily="50" charset="-128"/>
              </a:defRPr>
            </a:lvl1pPr>
          </a:lstStyle>
          <a:p>
            <a:pPr lvl="0"/>
            <a:r>
              <a:rPr kumimoji="1" lang="ja-JP" altLang="en-US" dirty="0"/>
              <a:t>ここに企画概要を文章で記載してください</a:t>
            </a:r>
            <a:endParaRPr kumimoji="1" lang="en-US" altLang="ja-JP" dirty="0"/>
          </a:p>
          <a:p>
            <a:pPr lvl="0"/>
            <a:endParaRPr kumimoji="1" lang="en-US" altLang="ja-JP" dirty="0"/>
          </a:p>
          <a:p>
            <a:pPr lvl="0"/>
            <a:endParaRPr kumimoji="1" lang="ja-JP" altLang="en-US" dirty="0"/>
          </a:p>
        </p:txBody>
      </p:sp>
    </p:spTree>
    <p:extLst>
      <p:ext uri="{BB962C8B-B14F-4D97-AF65-F5344CB8AC3E}">
        <p14:creationId xmlns:p14="http://schemas.microsoft.com/office/powerpoint/2010/main" val="2450761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検証内容">
    <p:spTree>
      <p:nvGrpSpPr>
        <p:cNvPr id="1" name=""/>
        <p:cNvGrpSpPr/>
        <p:nvPr/>
      </p:nvGrpSpPr>
      <p:grpSpPr>
        <a:xfrm>
          <a:off x="0" y="0"/>
          <a:ext cx="0" cy="0"/>
          <a:chOff x="0" y="0"/>
          <a:chExt cx="0" cy="0"/>
        </a:xfrm>
      </p:grpSpPr>
      <p:sp>
        <p:nvSpPr>
          <p:cNvPr id="4" name="Page_num"/>
          <p:cNvSpPr txBox="1"/>
          <p:nvPr userDrawn="1"/>
        </p:nvSpPr>
        <p:spPr>
          <a:xfrm>
            <a:off x="4726232" y="6574681"/>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latin typeface="Meiryo UI" panose="020B0604030504040204" pitchFamily="50" charset="-128"/>
                <a:ea typeface="Meiryo UI" panose="020B0604030504040204" pitchFamily="50" charset="-128"/>
                <a:sym typeface="Arial"/>
              </a:rPr>
              <a:pPr lvl="0"/>
              <a:t>‹#›</a:t>
            </a:fld>
            <a:endParaRPr lang="ja-JP" altLang="en-US" dirty="0">
              <a:latin typeface="Meiryo UI" panose="020B0604030504040204" pitchFamily="50" charset="-128"/>
              <a:ea typeface="Meiryo UI" panose="020B0604030504040204" pitchFamily="50" charset="-128"/>
              <a:sym typeface="Arial"/>
            </a:endParaRPr>
          </a:p>
        </p:txBody>
      </p:sp>
      <p:sp>
        <p:nvSpPr>
          <p:cNvPr id="5" name="正方形/長方形 4">
            <a:extLst>
              <a:ext uri="{FF2B5EF4-FFF2-40B4-BE49-F238E27FC236}">
                <a16:creationId xmlns:a16="http://schemas.microsoft.com/office/drawing/2014/main" id="{0079F6A1-3374-4CA6-A861-2DF1640E001B}"/>
              </a:ext>
            </a:extLst>
          </p:cNvPr>
          <p:cNvSpPr/>
          <p:nvPr userDrawn="1"/>
        </p:nvSpPr>
        <p:spPr>
          <a:xfrm>
            <a:off x="207892" y="333634"/>
            <a:ext cx="9505056" cy="431070"/>
          </a:xfrm>
          <a:prstGeom prst="rect">
            <a:avLst/>
          </a:prstGeom>
          <a:solidFill>
            <a:schemeClr val="accent6">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36000" numCol="1" spcCol="0" rtlCol="0" fromWordArt="0" anchor="ctr" anchorCtr="0" forceAA="0" compatLnSpc="1">
            <a:prstTxWarp prst="textNoShape">
              <a:avLst/>
            </a:prstTxWarp>
            <a:noAutofit/>
          </a:bodyPr>
          <a:lstStyle/>
          <a:p>
            <a:pPr algn="ctr"/>
            <a:r>
              <a:rPr kumimoji="1" lang="en-US" altLang="ja-JP" sz="2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2.</a:t>
            </a:r>
            <a:r>
              <a:rPr kumimoji="1" lang="ja-JP" altLang="en-US" sz="2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検証内容</a:t>
            </a:r>
          </a:p>
        </p:txBody>
      </p:sp>
      <p:sp>
        <p:nvSpPr>
          <p:cNvPr id="7" name="正方形/長方形 6">
            <a:extLst>
              <a:ext uri="{FF2B5EF4-FFF2-40B4-BE49-F238E27FC236}">
                <a16:creationId xmlns:a16="http://schemas.microsoft.com/office/drawing/2014/main" id="{AAA261BC-0D66-4158-99BA-505A5DBF817B}"/>
              </a:ext>
            </a:extLst>
          </p:cNvPr>
          <p:cNvSpPr/>
          <p:nvPr userDrawn="1"/>
        </p:nvSpPr>
        <p:spPr>
          <a:xfrm>
            <a:off x="207892" y="764704"/>
            <a:ext cx="9505056" cy="580997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288000" rIns="108000" bIns="36000" numCol="1" spcCol="0" rtlCol="0" fromWordArt="0" anchor="t" anchorCtr="0" forceAA="0" compatLnSpc="1">
            <a:prstTxWarp prst="textNoShape">
              <a:avLst/>
            </a:prstTxWarp>
            <a:noAutofit/>
          </a:bodyPr>
          <a:lstStyle/>
          <a:p>
            <a:pPr algn="l"/>
            <a:endPar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9" name="テキスト ボックス 8">
            <a:extLst>
              <a:ext uri="{FF2B5EF4-FFF2-40B4-BE49-F238E27FC236}">
                <a16:creationId xmlns:a16="http://schemas.microsoft.com/office/drawing/2014/main" id="{4730E780-DB29-4B24-979A-11E4C5C07038}"/>
              </a:ext>
            </a:extLst>
          </p:cNvPr>
          <p:cNvSpPr txBox="1"/>
          <p:nvPr userDrawn="1"/>
        </p:nvSpPr>
        <p:spPr>
          <a:xfrm>
            <a:off x="272480" y="836712"/>
            <a:ext cx="2769989" cy="184666"/>
          </a:xfrm>
          <a:prstGeom prst="rect">
            <a:avLst/>
          </a:prstGeom>
          <a:noFill/>
          <a:ln>
            <a:noFill/>
          </a:ln>
        </p:spPr>
        <p:txBody>
          <a:bodyPr wrap="none" lIns="0" tIns="0" rIns="0" bIns="0" rtlCol="0">
            <a:spAutoFit/>
          </a:bodyPr>
          <a:lstStyle/>
          <a:p>
            <a:pPr algn="l"/>
            <a:r>
              <a:rPr kumimoji="1" lang="ja-JP" altLang="en-US" sz="1200" b="1" dirty="0">
                <a:latin typeface="メイリオ" panose="020B0604030504040204" pitchFamily="50" charset="-128"/>
                <a:ea typeface="メイリオ" panose="020B0604030504040204" pitchFamily="50" charset="-128"/>
                <a:cs typeface="Meiryo UI" panose="020B0604030504040204" pitchFamily="50" charset="-128"/>
              </a:rPr>
              <a:t>●技術及び運用に係る具体的な検証内容</a:t>
            </a:r>
          </a:p>
        </p:txBody>
      </p:sp>
    </p:spTree>
    <p:extLst>
      <p:ext uri="{BB962C8B-B14F-4D97-AF65-F5344CB8AC3E}">
        <p14:creationId xmlns:p14="http://schemas.microsoft.com/office/powerpoint/2010/main" val="2225287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検証内容">
    <p:spTree>
      <p:nvGrpSpPr>
        <p:cNvPr id="1" name=""/>
        <p:cNvGrpSpPr/>
        <p:nvPr/>
      </p:nvGrpSpPr>
      <p:grpSpPr>
        <a:xfrm>
          <a:off x="0" y="0"/>
          <a:ext cx="0" cy="0"/>
          <a:chOff x="0" y="0"/>
          <a:chExt cx="0" cy="0"/>
        </a:xfrm>
      </p:grpSpPr>
      <p:sp>
        <p:nvSpPr>
          <p:cNvPr id="4" name="Page_num"/>
          <p:cNvSpPr txBox="1"/>
          <p:nvPr userDrawn="1"/>
        </p:nvSpPr>
        <p:spPr>
          <a:xfrm>
            <a:off x="4726232" y="6574681"/>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latin typeface="Meiryo UI" panose="020B0604030504040204" pitchFamily="50" charset="-128"/>
                <a:ea typeface="Meiryo UI" panose="020B0604030504040204" pitchFamily="50" charset="-128"/>
                <a:sym typeface="Arial"/>
              </a:rPr>
              <a:pPr lvl="0"/>
              <a:t>‹#›</a:t>
            </a:fld>
            <a:endParaRPr lang="ja-JP" altLang="en-US" dirty="0">
              <a:latin typeface="Meiryo UI" panose="020B0604030504040204" pitchFamily="50" charset="-128"/>
              <a:ea typeface="Meiryo UI" panose="020B0604030504040204" pitchFamily="50" charset="-128"/>
              <a:sym typeface="Arial"/>
            </a:endParaRPr>
          </a:p>
        </p:txBody>
      </p:sp>
      <p:sp>
        <p:nvSpPr>
          <p:cNvPr id="5" name="正方形/長方形 4">
            <a:extLst>
              <a:ext uri="{FF2B5EF4-FFF2-40B4-BE49-F238E27FC236}">
                <a16:creationId xmlns:a16="http://schemas.microsoft.com/office/drawing/2014/main" id="{0079F6A1-3374-4CA6-A861-2DF1640E001B}"/>
              </a:ext>
            </a:extLst>
          </p:cNvPr>
          <p:cNvSpPr/>
          <p:nvPr userDrawn="1"/>
        </p:nvSpPr>
        <p:spPr>
          <a:xfrm>
            <a:off x="207892" y="333634"/>
            <a:ext cx="9505056" cy="431070"/>
          </a:xfrm>
          <a:prstGeom prst="rect">
            <a:avLst/>
          </a:prstGeom>
          <a:solidFill>
            <a:schemeClr val="accent6">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36000" numCol="1" spcCol="0" rtlCol="0" fromWordArt="0" anchor="ctr" anchorCtr="0" forceAA="0" compatLnSpc="1">
            <a:prstTxWarp prst="textNoShape">
              <a:avLst/>
            </a:prstTxWarp>
            <a:noAutofit/>
          </a:bodyPr>
          <a:lstStyle/>
          <a:p>
            <a:pPr algn="ctr"/>
            <a:r>
              <a:rPr kumimoji="1" lang="en-US" altLang="ja-JP" sz="2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2.</a:t>
            </a:r>
            <a:r>
              <a:rPr kumimoji="1" lang="ja-JP" altLang="en-US" sz="2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検証内容</a:t>
            </a:r>
          </a:p>
        </p:txBody>
      </p:sp>
      <p:sp>
        <p:nvSpPr>
          <p:cNvPr id="7" name="正方形/長方形 6">
            <a:extLst>
              <a:ext uri="{FF2B5EF4-FFF2-40B4-BE49-F238E27FC236}">
                <a16:creationId xmlns:a16="http://schemas.microsoft.com/office/drawing/2014/main" id="{AAA261BC-0D66-4158-99BA-505A5DBF817B}"/>
              </a:ext>
            </a:extLst>
          </p:cNvPr>
          <p:cNvSpPr/>
          <p:nvPr userDrawn="1"/>
        </p:nvSpPr>
        <p:spPr>
          <a:xfrm>
            <a:off x="207892" y="764704"/>
            <a:ext cx="9505056" cy="580997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288000" rIns="108000" bIns="36000" numCol="1" spcCol="0" rtlCol="0" fromWordArt="0" anchor="t" anchorCtr="0" forceAA="0" compatLnSpc="1">
            <a:prstTxWarp prst="textNoShape">
              <a:avLst/>
            </a:prstTxWarp>
            <a:noAutofit/>
          </a:bodyPr>
          <a:lstStyle/>
          <a:p>
            <a:pPr algn="l"/>
            <a:endPar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9" name="テキスト ボックス 8">
            <a:extLst>
              <a:ext uri="{FF2B5EF4-FFF2-40B4-BE49-F238E27FC236}">
                <a16:creationId xmlns:a16="http://schemas.microsoft.com/office/drawing/2014/main" id="{4730E780-DB29-4B24-979A-11E4C5C07038}"/>
              </a:ext>
            </a:extLst>
          </p:cNvPr>
          <p:cNvSpPr txBox="1"/>
          <p:nvPr userDrawn="1"/>
        </p:nvSpPr>
        <p:spPr>
          <a:xfrm>
            <a:off x="272480" y="836712"/>
            <a:ext cx="2769989" cy="184666"/>
          </a:xfrm>
          <a:prstGeom prst="rect">
            <a:avLst/>
          </a:prstGeom>
          <a:noFill/>
          <a:ln>
            <a:noFill/>
          </a:ln>
        </p:spPr>
        <p:txBody>
          <a:bodyPr wrap="none" lIns="0" tIns="0" rIns="0" bIns="0" rtlCol="0">
            <a:spAutoFit/>
          </a:bodyPr>
          <a:lstStyle/>
          <a:p>
            <a:pPr algn="l"/>
            <a:r>
              <a:rPr kumimoji="1" lang="ja-JP" altLang="en-US" sz="1200" b="1" dirty="0">
                <a:latin typeface="メイリオ" panose="020B0604030504040204" pitchFamily="50" charset="-128"/>
                <a:ea typeface="メイリオ" panose="020B0604030504040204" pitchFamily="50" charset="-128"/>
                <a:cs typeface="Meiryo UI" panose="020B0604030504040204" pitchFamily="50" charset="-128"/>
              </a:rPr>
              <a:t>●本実証事業で構築するシステムの構成</a:t>
            </a:r>
          </a:p>
        </p:txBody>
      </p:sp>
    </p:spTree>
    <p:extLst>
      <p:ext uri="{BB962C8B-B14F-4D97-AF65-F5344CB8AC3E}">
        <p14:creationId xmlns:p14="http://schemas.microsoft.com/office/powerpoint/2010/main" val="3681168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評価・効果検証及び成果展開">
    <p:spTree>
      <p:nvGrpSpPr>
        <p:cNvPr id="1" name=""/>
        <p:cNvGrpSpPr/>
        <p:nvPr/>
      </p:nvGrpSpPr>
      <p:grpSpPr>
        <a:xfrm>
          <a:off x="0" y="0"/>
          <a:ext cx="0" cy="0"/>
          <a:chOff x="0" y="0"/>
          <a:chExt cx="0" cy="0"/>
        </a:xfrm>
      </p:grpSpPr>
      <p:sp>
        <p:nvSpPr>
          <p:cNvPr id="4" name="Page_num"/>
          <p:cNvSpPr txBox="1"/>
          <p:nvPr userDrawn="1"/>
        </p:nvSpPr>
        <p:spPr>
          <a:xfrm>
            <a:off x="4726232" y="6574681"/>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latin typeface="Meiryo UI" panose="020B0604030504040204" pitchFamily="50" charset="-128"/>
                <a:ea typeface="Meiryo UI" panose="020B0604030504040204" pitchFamily="50" charset="-128"/>
                <a:sym typeface="Arial"/>
              </a:rPr>
              <a:pPr lvl="0"/>
              <a:t>‹#›</a:t>
            </a:fld>
            <a:endParaRPr lang="ja-JP" altLang="en-US" dirty="0">
              <a:latin typeface="Meiryo UI" panose="020B0604030504040204" pitchFamily="50" charset="-128"/>
              <a:ea typeface="Meiryo UI" panose="020B0604030504040204" pitchFamily="50" charset="-128"/>
              <a:sym typeface="Arial"/>
            </a:endParaRPr>
          </a:p>
        </p:txBody>
      </p:sp>
      <p:sp>
        <p:nvSpPr>
          <p:cNvPr id="5" name="正方形/長方形 4">
            <a:extLst>
              <a:ext uri="{FF2B5EF4-FFF2-40B4-BE49-F238E27FC236}">
                <a16:creationId xmlns:a16="http://schemas.microsoft.com/office/drawing/2014/main" id="{0079F6A1-3374-4CA6-A861-2DF1640E001B}"/>
              </a:ext>
            </a:extLst>
          </p:cNvPr>
          <p:cNvSpPr/>
          <p:nvPr userDrawn="1"/>
        </p:nvSpPr>
        <p:spPr>
          <a:xfrm>
            <a:off x="207892" y="333634"/>
            <a:ext cx="9505056" cy="431070"/>
          </a:xfrm>
          <a:prstGeom prst="rect">
            <a:avLst/>
          </a:prstGeom>
          <a:solidFill>
            <a:schemeClr val="accent6">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36000" numCol="1" spcCol="0" rtlCol="0" fromWordArt="0" anchor="ctr" anchorCtr="0" forceAA="0" compatLnSpc="1">
            <a:prstTxWarp prst="textNoShape">
              <a:avLst/>
            </a:prstTxWarp>
            <a:noAutofit/>
          </a:bodyPr>
          <a:lstStyle/>
          <a:p>
            <a:pPr algn="ctr"/>
            <a:r>
              <a:rPr kumimoji="1" lang="en-US" altLang="ja-JP" sz="2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3.</a:t>
            </a:r>
            <a:r>
              <a:rPr kumimoji="1" lang="ja-JP" altLang="en-US" sz="2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評価・効果検証及び成果展開</a:t>
            </a:r>
          </a:p>
        </p:txBody>
      </p:sp>
      <p:sp>
        <p:nvSpPr>
          <p:cNvPr id="7" name="正方形/長方形 6">
            <a:extLst>
              <a:ext uri="{FF2B5EF4-FFF2-40B4-BE49-F238E27FC236}">
                <a16:creationId xmlns:a16="http://schemas.microsoft.com/office/drawing/2014/main" id="{AAA261BC-0D66-4158-99BA-505A5DBF817B}"/>
              </a:ext>
            </a:extLst>
          </p:cNvPr>
          <p:cNvSpPr/>
          <p:nvPr userDrawn="1"/>
        </p:nvSpPr>
        <p:spPr>
          <a:xfrm>
            <a:off x="207892" y="764704"/>
            <a:ext cx="9505056" cy="580997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288000" rIns="108000" bIns="36000" numCol="1" spcCol="0" rtlCol="0" fromWordArt="0" anchor="t" anchorCtr="0" forceAA="0" compatLnSpc="1">
            <a:prstTxWarp prst="textNoShape">
              <a:avLst/>
            </a:prstTxWarp>
            <a:noAutofit/>
          </a:bodyPr>
          <a:lstStyle/>
          <a:p>
            <a:pPr algn="l"/>
            <a:endPar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293535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実施スケジュール">
    <p:spTree>
      <p:nvGrpSpPr>
        <p:cNvPr id="1" name=""/>
        <p:cNvGrpSpPr/>
        <p:nvPr/>
      </p:nvGrpSpPr>
      <p:grpSpPr>
        <a:xfrm>
          <a:off x="0" y="0"/>
          <a:ext cx="0" cy="0"/>
          <a:chOff x="0" y="0"/>
          <a:chExt cx="0" cy="0"/>
        </a:xfrm>
      </p:grpSpPr>
      <p:sp>
        <p:nvSpPr>
          <p:cNvPr id="4" name="Page_num"/>
          <p:cNvSpPr txBox="1"/>
          <p:nvPr userDrawn="1"/>
        </p:nvSpPr>
        <p:spPr>
          <a:xfrm>
            <a:off x="4726232" y="6574681"/>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latin typeface="Meiryo UI" panose="020B0604030504040204" pitchFamily="50" charset="-128"/>
                <a:ea typeface="Meiryo UI" panose="020B0604030504040204" pitchFamily="50" charset="-128"/>
                <a:sym typeface="Arial"/>
              </a:rPr>
              <a:pPr lvl="0"/>
              <a:t>‹#›</a:t>
            </a:fld>
            <a:endParaRPr lang="ja-JP" altLang="en-US" dirty="0">
              <a:latin typeface="Meiryo UI" panose="020B0604030504040204" pitchFamily="50" charset="-128"/>
              <a:ea typeface="Meiryo UI" panose="020B0604030504040204" pitchFamily="50" charset="-128"/>
              <a:sym typeface="Arial"/>
            </a:endParaRPr>
          </a:p>
        </p:txBody>
      </p:sp>
      <p:sp>
        <p:nvSpPr>
          <p:cNvPr id="5" name="正方形/長方形 4">
            <a:extLst>
              <a:ext uri="{FF2B5EF4-FFF2-40B4-BE49-F238E27FC236}">
                <a16:creationId xmlns:a16="http://schemas.microsoft.com/office/drawing/2014/main" id="{0079F6A1-3374-4CA6-A861-2DF1640E001B}"/>
              </a:ext>
            </a:extLst>
          </p:cNvPr>
          <p:cNvSpPr/>
          <p:nvPr userDrawn="1"/>
        </p:nvSpPr>
        <p:spPr>
          <a:xfrm>
            <a:off x="207892" y="333634"/>
            <a:ext cx="9505056" cy="431070"/>
          </a:xfrm>
          <a:prstGeom prst="rect">
            <a:avLst/>
          </a:prstGeom>
          <a:solidFill>
            <a:schemeClr val="accent6">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36000" numCol="1" spcCol="0" rtlCol="0" fromWordArt="0" anchor="ctr" anchorCtr="0" forceAA="0" compatLnSpc="1">
            <a:prstTxWarp prst="textNoShape">
              <a:avLst/>
            </a:prstTxWarp>
            <a:noAutofit/>
          </a:bodyPr>
          <a:lstStyle/>
          <a:p>
            <a:pPr algn="ctr"/>
            <a:r>
              <a:rPr kumimoji="1" lang="en-US" altLang="ja-JP" sz="2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4.</a:t>
            </a:r>
            <a:r>
              <a:rPr kumimoji="1" lang="ja-JP" altLang="en-US" sz="2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実施スケジュール</a:t>
            </a:r>
          </a:p>
        </p:txBody>
      </p:sp>
      <p:sp>
        <p:nvSpPr>
          <p:cNvPr id="7" name="正方形/長方形 6">
            <a:extLst>
              <a:ext uri="{FF2B5EF4-FFF2-40B4-BE49-F238E27FC236}">
                <a16:creationId xmlns:a16="http://schemas.microsoft.com/office/drawing/2014/main" id="{AAA261BC-0D66-4158-99BA-505A5DBF817B}"/>
              </a:ext>
            </a:extLst>
          </p:cNvPr>
          <p:cNvSpPr/>
          <p:nvPr userDrawn="1"/>
        </p:nvSpPr>
        <p:spPr>
          <a:xfrm>
            <a:off x="207892" y="764704"/>
            <a:ext cx="9505056" cy="580997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288000" rIns="108000" bIns="36000" numCol="1" spcCol="0" rtlCol="0" fromWordArt="0" anchor="t" anchorCtr="0" forceAA="0" compatLnSpc="1">
            <a:prstTxWarp prst="textNoShape">
              <a:avLst/>
            </a:prstTxWarp>
            <a:noAutofit/>
          </a:bodyPr>
          <a:lstStyle/>
          <a:p>
            <a:pPr algn="l"/>
            <a:endPar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1" name="テキスト ボックス 10">
            <a:extLst>
              <a:ext uri="{FF2B5EF4-FFF2-40B4-BE49-F238E27FC236}">
                <a16:creationId xmlns:a16="http://schemas.microsoft.com/office/drawing/2014/main" id="{1283FBFF-6092-44A5-9423-D7882CB6A655}"/>
              </a:ext>
            </a:extLst>
          </p:cNvPr>
          <p:cNvSpPr txBox="1"/>
          <p:nvPr userDrawn="1"/>
        </p:nvSpPr>
        <p:spPr>
          <a:xfrm>
            <a:off x="272480" y="836712"/>
            <a:ext cx="1384995" cy="184666"/>
          </a:xfrm>
          <a:prstGeom prst="rect">
            <a:avLst/>
          </a:prstGeom>
          <a:noFill/>
          <a:ln>
            <a:noFill/>
          </a:ln>
        </p:spPr>
        <p:txBody>
          <a:bodyPr wrap="none" lIns="0" tIns="0" rIns="0" bIns="0" rtlCol="0">
            <a:spAutoFit/>
          </a:bodyPr>
          <a:lstStyle/>
          <a:p>
            <a:pPr algn="l"/>
            <a:r>
              <a:rPr kumimoji="1" lang="ja-JP" altLang="en-US" sz="1200" b="1" dirty="0">
                <a:latin typeface="メイリオ" panose="020B0604030504040204" pitchFamily="50" charset="-128"/>
                <a:ea typeface="メイリオ" panose="020B0604030504040204" pitchFamily="50" charset="-128"/>
                <a:cs typeface="Meiryo UI" panose="020B0604030504040204" pitchFamily="50" charset="-128"/>
              </a:rPr>
              <a:t>●実施スケジュール</a:t>
            </a:r>
          </a:p>
        </p:txBody>
      </p:sp>
    </p:spTree>
    <p:extLst>
      <p:ext uri="{BB962C8B-B14F-4D97-AF65-F5344CB8AC3E}">
        <p14:creationId xmlns:p14="http://schemas.microsoft.com/office/powerpoint/2010/main" val="2611361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実施体制">
    <p:spTree>
      <p:nvGrpSpPr>
        <p:cNvPr id="1" name=""/>
        <p:cNvGrpSpPr/>
        <p:nvPr/>
      </p:nvGrpSpPr>
      <p:grpSpPr>
        <a:xfrm>
          <a:off x="0" y="0"/>
          <a:ext cx="0" cy="0"/>
          <a:chOff x="0" y="0"/>
          <a:chExt cx="0" cy="0"/>
        </a:xfrm>
      </p:grpSpPr>
      <p:sp>
        <p:nvSpPr>
          <p:cNvPr id="4" name="Page_num"/>
          <p:cNvSpPr txBox="1"/>
          <p:nvPr userDrawn="1"/>
        </p:nvSpPr>
        <p:spPr>
          <a:xfrm>
            <a:off x="4726232" y="6574681"/>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latin typeface="Meiryo UI" panose="020B0604030504040204" pitchFamily="50" charset="-128"/>
                <a:ea typeface="Meiryo UI" panose="020B0604030504040204" pitchFamily="50" charset="-128"/>
                <a:sym typeface="Arial"/>
              </a:rPr>
              <a:pPr lvl="0"/>
              <a:t>‹#›</a:t>
            </a:fld>
            <a:endParaRPr lang="ja-JP" altLang="en-US" dirty="0">
              <a:latin typeface="Meiryo UI" panose="020B0604030504040204" pitchFamily="50" charset="-128"/>
              <a:ea typeface="Meiryo UI" panose="020B0604030504040204" pitchFamily="50" charset="-128"/>
              <a:sym typeface="Arial"/>
            </a:endParaRPr>
          </a:p>
        </p:txBody>
      </p:sp>
      <p:sp>
        <p:nvSpPr>
          <p:cNvPr id="5" name="正方形/長方形 4">
            <a:extLst>
              <a:ext uri="{FF2B5EF4-FFF2-40B4-BE49-F238E27FC236}">
                <a16:creationId xmlns:a16="http://schemas.microsoft.com/office/drawing/2014/main" id="{0079F6A1-3374-4CA6-A861-2DF1640E001B}"/>
              </a:ext>
            </a:extLst>
          </p:cNvPr>
          <p:cNvSpPr/>
          <p:nvPr userDrawn="1"/>
        </p:nvSpPr>
        <p:spPr>
          <a:xfrm>
            <a:off x="207892" y="333634"/>
            <a:ext cx="9505056" cy="431070"/>
          </a:xfrm>
          <a:prstGeom prst="rect">
            <a:avLst/>
          </a:prstGeom>
          <a:solidFill>
            <a:schemeClr val="accent6">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36000" numCol="1" spcCol="0" rtlCol="0" fromWordArt="0" anchor="ctr" anchorCtr="0" forceAA="0" compatLnSpc="1">
            <a:prstTxWarp prst="textNoShape">
              <a:avLst/>
            </a:prstTxWarp>
            <a:noAutofit/>
          </a:bodyPr>
          <a:lstStyle/>
          <a:p>
            <a:pPr algn="ctr"/>
            <a:r>
              <a:rPr kumimoji="1" lang="en-US" altLang="ja-JP" sz="2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5.</a:t>
            </a:r>
            <a:r>
              <a:rPr kumimoji="1" lang="ja-JP" altLang="en-US" sz="2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実施体制</a:t>
            </a:r>
          </a:p>
        </p:txBody>
      </p:sp>
      <p:sp>
        <p:nvSpPr>
          <p:cNvPr id="7" name="正方形/長方形 6">
            <a:extLst>
              <a:ext uri="{FF2B5EF4-FFF2-40B4-BE49-F238E27FC236}">
                <a16:creationId xmlns:a16="http://schemas.microsoft.com/office/drawing/2014/main" id="{AAA261BC-0D66-4158-99BA-505A5DBF817B}"/>
              </a:ext>
            </a:extLst>
          </p:cNvPr>
          <p:cNvSpPr/>
          <p:nvPr userDrawn="1"/>
        </p:nvSpPr>
        <p:spPr>
          <a:xfrm>
            <a:off x="207892" y="764704"/>
            <a:ext cx="9505056" cy="580997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288000" rIns="108000" bIns="36000" numCol="1" spcCol="0" rtlCol="0" fromWordArt="0" anchor="t" anchorCtr="0" forceAA="0" compatLnSpc="1">
            <a:prstTxWarp prst="textNoShape">
              <a:avLst/>
            </a:prstTxWarp>
            <a:noAutofit/>
          </a:bodyPr>
          <a:lstStyle/>
          <a:p>
            <a:pPr algn="l"/>
            <a:endPar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6" name="テキスト ボックス 5">
            <a:extLst>
              <a:ext uri="{FF2B5EF4-FFF2-40B4-BE49-F238E27FC236}">
                <a16:creationId xmlns:a16="http://schemas.microsoft.com/office/drawing/2014/main" id="{0836F387-7490-4B40-B014-3FBE092C07C1}"/>
              </a:ext>
            </a:extLst>
          </p:cNvPr>
          <p:cNvSpPr txBox="1"/>
          <p:nvPr userDrawn="1"/>
        </p:nvSpPr>
        <p:spPr>
          <a:xfrm>
            <a:off x="272480" y="940078"/>
            <a:ext cx="923330" cy="184666"/>
          </a:xfrm>
          <a:prstGeom prst="rect">
            <a:avLst/>
          </a:prstGeom>
          <a:noFill/>
          <a:ln>
            <a:noFill/>
          </a:ln>
        </p:spPr>
        <p:txBody>
          <a:bodyPr wrap="none" lIns="0" tIns="0" rIns="0" bIns="0" rtlCol="0">
            <a:spAutoFit/>
          </a:bodyPr>
          <a:lstStyle/>
          <a:p>
            <a:pPr algn="l"/>
            <a:r>
              <a:rPr kumimoji="1" lang="ja-JP" altLang="en-US" sz="1200" b="1" dirty="0">
                <a:latin typeface="メイリオ" panose="020B0604030504040204" pitchFamily="50" charset="-128"/>
                <a:ea typeface="メイリオ" panose="020B0604030504040204" pitchFamily="50" charset="-128"/>
                <a:cs typeface="Meiryo UI" panose="020B0604030504040204" pitchFamily="50" charset="-128"/>
              </a:rPr>
              <a:t>●実施体制図</a:t>
            </a:r>
          </a:p>
        </p:txBody>
      </p:sp>
      <p:sp>
        <p:nvSpPr>
          <p:cNvPr id="8" name="テキスト ボックス 7">
            <a:extLst>
              <a:ext uri="{FF2B5EF4-FFF2-40B4-BE49-F238E27FC236}">
                <a16:creationId xmlns:a16="http://schemas.microsoft.com/office/drawing/2014/main" id="{DAB43621-6806-4432-B4F8-E9B67EFE2D47}"/>
              </a:ext>
            </a:extLst>
          </p:cNvPr>
          <p:cNvSpPr txBox="1"/>
          <p:nvPr userDrawn="1"/>
        </p:nvSpPr>
        <p:spPr>
          <a:xfrm>
            <a:off x="5194608" y="940078"/>
            <a:ext cx="1231106" cy="184666"/>
          </a:xfrm>
          <a:prstGeom prst="rect">
            <a:avLst/>
          </a:prstGeom>
          <a:noFill/>
          <a:ln>
            <a:noFill/>
          </a:ln>
        </p:spPr>
        <p:txBody>
          <a:bodyPr wrap="none" lIns="0" tIns="0" rIns="0" bIns="0" rtlCol="0">
            <a:spAutoFit/>
          </a:bodyPr>
          <a:lstStyle/>
          <a:p>
            <a:pPr algn="l"/>
            <a:r>
              <a:rPr kumimoji="1" lang="ja-JP" altLang="en-US" sz="1200" b="1" dirty="0">
                <a:latin typeface="メイリオ" panose="020B0604030504040204" pitchFamily="50" charset="-128"/>
                <a:ea typeface="メイリオ" panose="020B0604030504040204" pitchFamily="50" charset="-128"/>
                <a:cs typeface="Meiryo UI" panose="020B0604030504040204" pitchFamily="50" charset="-128"/>
              </a:rPr>
              <a:t>●各事業者の役割</a:t>
            </a:r>
          </a:p>
        </p:txBody>
      </p:sp>
    </p:spTree>
    <p:extLst>
      <p:ext uri="{BB962C8B-B14F-4D97-AF65-F5344CB8AC3E}">
        <p14:creationId xmlns:p14="http://schemas.microsoft.com/office/powerpoint/2010/main" val="2038173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10400" y="333375"/>
            <a:ext cx="9086400" cy="485775"/>
          </a:xfrm>
          <a:prstGeom prst="rect">
            <a:avLst/>
          </a:prstGeom>
        </p:spPr>
        <p:txBody>
          <a:bodyPr vert="horz" lIns="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410400" y="982800"/>
            <a:ext cx="9086400" cy="808802"/>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36000" rIns="72000" bIns="36000" numCol="1" anchor="t" anchorCtr="0" compatLnSpc="1">
            <a:prstTxWarp prst="textNoShape">
              <a:avLst/>
            </a:prstTxWarp>
            <a:spAutoFit/>
          </a:bodyPr>
          <a:lstStyle/>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p:txBody>
      </p:sp>
    </p:spTree>
    <p:extLst>
      <p:ext uri="{BB962C8B-B14F-4D97-AF65-F5344CB8AC3E}">
        <p14:creationId xmlns:p14="http://schemas.microsoft.com/office/powerpoint/2010/main" val="120073166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76" r:id="rId4"/>
    <p:sldLayoutId id="2147483668" r:id="rId5"/>
    <p:sldLayoutId id="2147483675" r:id="rId6"/>
    <p:sldLayoutId id="2147483669" r:id="rId7"/>
    <p:sldLayoutId id="2147483670" r:id="rId8"/>
    <p:sldLayoutId id="2147483671" r:id="rId9"/>
    <p:sldLayoutId id="2147483672" r:id="rId10"/>
    <p:sldLayoutId id="2147483673" r:id="rId11"/>
    <p:sldLayoutId id="2147483674" r:id="rId12"/>
  </p:sldLayoutIdLst>
  <p:txStyles>
    <p:titleStyle>
      <a:lvl1pPr algn="l" defTabSz="914400" rtl="0" eaLnBrk="1" latinLnBrk="0" hangingPunct="1">
        <a:spcBef>
          <a:spcPct val="0"/>
        </a:spcBef>
        <a:buNone/>
        <a:defRPr kumimoji="1" sz="2400" b="1"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p:titleStyle>
    <p:bodyStyle>
      <a:lvl1pPr marL="0" indent="0" algn="l" defTabSz="914400" rtl="0" eaLnBrk="1" latinLnBrk="0" hangingPunct="1">
        <a:spcBef>
          <a:spcPts val="480"/>
        </a:spcBef>
        <a:buFont typeface="Arial" pitchFamily="34" charset="0"/>
        <a:buNone/>
        <a:defRPr kumimoji="1" lang="ja-JP" altLang="en-US" sz="2000"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254000" indent="-254000" algn="l" defTabSz="914400" rtl="0" eaLnBrk="1" latinLnBrk="0" hangingPunct="1">
        <a:lnSpc>
          <a:spcPts val="1700"/>
        </a:lnSpc>
        <a:spcBef>
          <a:spcPts val="480"/>
        </a:spcBef>
        <a:buClr>
          <a:schemeClr val="accent3">
            <a:lumMod val="25000"/>
          </a:schemeClr>
        </a:buClr>
        <a:buFont typeface="Wingdings" panose="05000000000000000000" pitchFamily="2" charset="2"/>
        <a:buChar char="l"/>
        <a:defRPr kumimoji="1" lang="ja-JP" altLang="en-US" sz="1400" kern="1200"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2pPr>
      <a:lvl3pPr marL="571500" indent="-254000" algn="l" defTabSz="914400" rtl="0" eaLnBrk="1" latinLnBrk="0" hangingPunct="1">
        <a:lnSpc>
          <a:spcPts val="1700"/>
        </a:lnSpc>
        <a:spcBef>
          <a:spcPts val="432"/>
        </a:spcBef>
        <a:buClr>
          <a:srgbClr val="808080"/>
        </a:buClr>
        <a:buFont typeface="Wingdings" panose="05000000000000000000" pitchFamily="2" charset="2"/>
        <a:buChar char="ü"/>
        <a:defRPr kumimoji="1" lang="ja-JP" altLang="en-US" sz="1400" kern="1200"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3pPr>
      <a:lvl4pPr marL="825500" indent="-190500" algn="l" defTabSz="914400" rtl="0" eaLnBrk="1" latinLnBrk="0" hangingPunct="1">
        <a:lnSpc>
          <a:spcPts val="1700"/>
        </a:lnSpc>
        <a:spcBef>
          <a:spcPts val="336"/>
        </a:spcBef>
        <a:buClr>
          <a:schemeClr val="tx1">
            <a:lumMod val="50000"/>
            <a:lumOff val="50000"/>
          </a:schemeClr>
        </a:buClr>
        <a:buFont typeface="Arial" panose="020B0604020202020204" pitchFamily="34" charset="0"/>
        <a:buChar char="•"/>
        <a:defRPr kumimoji="1" lang="ja-JP" altLang="en-US" sz="1400" kern="1200"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4pPr>
      <a:lvl5pPr marL="1079500" indent="-190500" algn="l" defTabSz="914400" rtl="0" eaLnBrk="1" latinLnBrk="0" hangingPunct="1">
        <a:spcBef>
          <a:spcPts val="336"/>
        </a:spcBef>
        <a:buClr>
          <a:srgbClr val="C0C0C0"/>
        </a:buClr>
        <a:buFont typeface="Wingdings" pitchFamily="2" charset="2"/>
        <a:buChar char="l"/>
        <a:defRPr kumimoji="1" lang="ja-JP" altLang="en-US" sz="1400"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effectLst/>
        </p:spPr>
        <p:txBody>
          <a:bodyPr/>
          <a:lstStyle/>
          <a:p>
            <a:r>
              <a:rPr lang="ja-JP" altLang="en-US" dirty="0"/>
              <a:t>企画タイトル</a:t>
            </a:r>
            <a:endParaRPr kumimoji="1" lang="ja-JP" altLang="en-US" dirty="0"/>
          </a:p>
        </p:txBody>
      </p:sp>
      <p:sp>
        <p:nvSpPr>
          <p:cNvPr id="3" name="サブタイトル 2"/>
          <p:cNvSpPr>
            <a:spLocks noGrp="1"/>
          </p:cNvSpPr>
          <p:nvPr>
            <p:ph type="subTitle" idx="1"/>
          </p:nvPr>
        </p:nvSpPr>
        <p:spPr>
          <a:xfrm>
            <a:off x="1748644" y="3695757"/>
            <a:ext cx="6408712" cy="813363"/>
          </a:xfrm>
          <a:noFill/>
        </p:spPr>
        <p:txBody>
          <a:bodyPr tIns="72000" bIns="72000">
            <a:noAutofit/>
          </a:bodyPr>
          <a:lstStyle/>
          <a:p>
            <a:r>
              <a:rPr kumimoji="1" lang="ja-JP" altLang="en-US" dirty="0">
                <a:solidFill>
                  <a:srgbClr val="333333"/>
                </a:solidFill>
              </a:rPr>
              <a:t>代表申請社名：〇〇</a:t>
            </a:r>
            <a:endParaRPr kumimoji="1" lang="en-US" altLang="ja-JP" dirty="0">
              <a:solidFill>
                <a:srgbClr val="333333"/>
              </a:solidFill>
            </a:endParaRPr>
          </a:p>
          <a:p>
            <a:r>
              <a:rPr lang="ja-JP" altLang="en-US" dirty="0">
                <a:solidFill>
                  <a:srgbClr val="333333"/>
                </a:solidFill>
              </a:rPr>
              <a:t>実施体制：〇〇〇</a:t>
            </a:r>
            <a:r>
              <a:rPr lang="en-US" altLang="ja-JP" dirty="0">
                <a:solidFill>
                  <a:srgbClr val="333333"/>
                </a:solidFill>
              </a:rPr>
              <a:t>/</a:t>
            </a:r>
            <a:r>
              <a:rPr lang="ja-JP" altLang="en-US" dirty="0">
                <a:solidFill>
                  <a:srgbClr val="333333"/>
                </a:solidFill>
              </a:rPr>
              <a:t>〇〇〇</a:t>
            </a:r>
            <a:r>
              <a:rPr lang="en-US" altLang="ja-JP" dirty="0">
                <a:solidFill>
                  <a:srgbClr val="333333"/>
                </a:solidFill>
              </a:rPr>
              <a:t>/…</a:t>
            </a:r>
          </a:p>
        </p:txBody>
      </p:sp>
      <p:sp>
        <p:nvSpPr>
          <p:cNvPr id="7" name="四角形: 角を丸くする 6">
            <a:extLst>
              <a:ext uri="{FF2B5EF4-FFF2-40B4-BE49-F238E27FC236}">
                <a16:creationId xmlns:a16="http://schemas.microsoft.com/office/drawing/2014/main" id="{D7293351-BB66-44DC-8257-CF5704F89E98}"/>
              </a:ext>
            </a:extLst>
          </p:cNvPr>
          <p:cNvSpPr/>
          <p:nvPr/>
        </p:nvSpPr>
        <p:spPr>
          <a:xfrm>
            <a:off x="2540732" y="5013176"/>
            <a:ext cx="4824536" cy="1440160"/>
          </a:xfrm>
          <a:prstGeom prst="roundRect">
            <a:avLst/>
          </a:prstGeom>
          <a:solidFill>
            <a:schemeClr val="accent2">
              <a:lumMod val="20000"/>
              <a:lumOff val="80000"/>
            </a:schemeClr>
          </a:solidFill>
          <a:ln w="28575"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pPr algn="l"/>
            <a:r>
              <a:rPr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この赤枠は応募申請書作成にあたっての留意点を記載しています。内容をよく確認頂いた上で、提出時には削除してからご提出ください。</a:t>
            </a:r>
            <a:endParaRPr kumimoji="1"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9186694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3E8B4FDE-752E-43DA-94D7-D55A5750F334}"/>
              </a:ext>
            </a:extLst>
          </p:cNvPr>
          <p:cNvGraphicFramePr>
            <a:graphicFrameLocks noGrp="1"/>
          </p:cNvGraphicFramePr>
          <p:nvPr>
            <p:extLst>
              <p:ext uri="{D42A27DB-BD31-4B8C-83A1-F6EECF244321}">
                <p14:modId xmlns:p14="http://schemas.microsoft.com/office/powerpoint/2010/main" val="891228518"/>
              </p:ext>
            </p:extLst>
          </p:nvPr>
        </p:nvGraphicFramePr>
        <p:xfrm>
          <a:off x="272480" y="692696"/>
          <a:ext cx="9361041" cy="4365680"/>
        </p:xfrm>
        <a:graphic>
          <a:graphicData uri="http://schemas.openxmlformats.org/drawingml/2006/table">
            <a:tbl>
              <a:tblPr firstRow="1" firstCol="1" bandRow="1">
                <a:tableStyleId>{5C22544A-7EE6-4342-B048-85BDC9FD1C3A}</a:tableStyleId>
              </a:tblPr>
              <a:tblGrid>
                <a:gridCol w="434581">
                  <a:extLst>
                    <a:ext uri="{9D8B030D-6E8A-4147-A177-3AD203B41FA5}">
                      <a16:colId xmlns:a16="http://schemas.microsoft.com/office/drawing/2014/main" val="938572780"/>
                    </a:ext>
                  </a:extLst>
                </a:gridCol>
                <a:gridCol w="3453851">
                  <a:extLst>
                    <a:ext uri="{9D8B030D-6E8A-4147-A177-3AD203B41FA5}">
                      <a16:colId xmlns:a16="http://schemas.microsoft.com/office/drawing/2014/main" val="3613580236"/>
                    </a:ext>
                  </a:extLst>
                </a:gridCol>
                <a:gridCol w="792088">
                  <a:extLst>
                    <a:ext uri="{9D8B030D-6E8A-4147-A177-3AD203B41FA5}">
                      <a16:colId xmlns:a16="http://schemas.microsoft.com/office/drawing/2014/main" val="116429327"/>
                    </a:ext>
                  </a:extLst>
                </a:gridCol>
                <a:gridCol w="4680521">
                  <a:extLst>
                    <a:ext uri="{9D8B030D-6E8A-4147-A177-3AD203B41FA5}">
                      <a16:colId xmlns:a16="http://schemas.microsoft.com/office/drawing/2014/main" val="1479519778"/>
                    </a:ext>
                  </a:extLst>
                </a:gridCol>
              </a:tblGrid>
              <a:tr h="267596">
                <a:tc>
                  <a:txBody>
                    <a:bodyPr/>
                    <a:lstStyle/>
                    <a:p>
                      <a:pPr algn="ctr">
                        <a:lnSpc>
                          <a:spcPts val="1700"/>
                        </a:lnSpc>
                        <a:spcAft>
                          <a:spcPts val="0"/>
                        </a:spcAft>
                      </a:pPr>
                      <a:r>
                        <a:rPr lang="ja-JP" sz="1100" kern="100">
                          <a:solidFill>
                            <a:schemeClr val="bg1"/>
                          </a:solidFill>
                          <a:effectLst/>
                          <a:latin typeface="メイリオ" panose="020B0604030504040204" pitchFamily="50" charset="-128"/>
                          <a:ea typeface="メイリオ" panose="020B0604030504040204" pitchFamily="50" charset="-128"/>
                        </a:rPr>
                        <a:t>項目</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lnSpc>
                          <a:spcPts val="1700"/>
                        </a:lnSpc>
                        <a:spcAft>
                          <a:spcPts val="0"/>
                        </a:spcAft>
                      </a:pPr>
                      <a:r>
                        <a:rPr lang="ja-JP" sz="1100" kern="100" dirty="0">
                          <a:solidFill>
                            <a:schemeClr val="bg1"/>
                          </a:solidFill>
                          <a:effectLst/>
                          <a:latin typeface="メイリオ" panose="020B0604030504040204" pitchFamily="50" charset="-128"/>
                          <a:ea typeface="メイリオ" panose="020B0604030504040204" pitchFamily="50" charset="-128"/>
                        </a:rPr>
                        <a:t>評価基準</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lnSpc>
                          <a:spcPts val="1700"/>
                        </a:lnSpc>
                        <a:spcAft>
                          <a:spcPts val="0"/>
                        </a:spcAft>
                      </a:pPr>
                      <a:r>
                        <a:rPr lang="ja-JP" sz="1100" kern="100" dirty="0">
                          <a:solidFill>
                            <a:schemeClr val="bg1"/>
                          </a:solidFill>
                          <a:effectLst/>
                          <a:latin typeface="メイリオ" panose="020B0604030504040204" pitchFamily="50" charset="-128"/>
                          <a:ea typeface="メイリオ" panose="020B0604030504040204" pitchFamily="50" charset="-128"/>
                        </a:rPr>
                        <a:t>必須条件</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lnSpc>
                          <a:spcPts val="1700"/>
                        </a:lnSpc>
                        <a:spcAft>
                          <a:spcPts val="0"/>
                        </a:spcAft>
                      </a:pPr>
                      <a:r>
                        <a:rPr lang="ja-JP" altLang="en-US" sz="1100" kern="100" dirty="0">
                          <a:solidFill>
                            <a:schemeClr val="bg1"/>
                          </a:solidFill>
                          <a:effectLst/>
                          <a:latin typeface="メイリオ" panose="020B0604030504040204" pitchFamily="50" charset="-128"/>
                          <a:ea typeface="メイリオ" panose="020B0604030504040204" pitchFamily="50" charset="-128"/>
                        </a:rPr>
                        <a:t>本申請書における提案内容</a:t>
                      </a:r>
                      <a:endParaRPr lang="ja-JP" sz="1100" kern="100" dirty="0">
                        <a:solidFill>
                          <a:schemeClr val="bg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147140585"/>
                  </a:ext>
                </a:extLst>
              </a:tr>
              <a:tr h="267596">
                <a:tc gridSpan="4">
                  <a:txBody>
                    <a:bodyPr/>
                    <a:lstStyle/>
                    <a:p>
                      <a:pPr algn="just">
                        <a:lnSpc>
                          <a:spcPts val="1700"/>
                        </a:lnSpc>
                        <a:spcAft>
                          <a:spcPts val="0"/>
                        </a:spcAft>
                      </a:pPr>
                      <a:r>
                        <a:rPr lang="en-US" sz="1100" kern="100" dirty="0">
                          <a:solidFill>
                            <a:schemeClr val="tx1"/>
                          </a:solidFill>
                          <a:effectLst/>
                          <a:latin typeface="メイリオ" panose="020B0604030504040204" pitchFamily="50" charset="-128"/>
                          <a:ea typeface="メイリオ" panose="020B0604030504040204" pitchFamily="50" charset="-128"/>
                        </a:rPr>
                        <a:t>1.</a:t>
                      </a:r>
                      <a:r>
                        <a:rPr lang="ja-JP" sz="1100" kern="100" dirty="0">
                          <a:solidFill>
                            <a:schemeClr val="tx1"/>
                          </a:solidFill>
                          <a:effectLst/>
                          <a:latin typeface="メイリオ" panose="020B0604030504040204" pitchFamily="50" charset="-128"/>
                          <a:ea typeface="メイリオ" panose="020B0604030504040204" pitchFamily="50" charset="-128"/>
                        </a:rPr>
                        <a:t>申請形式</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758789742"/>
                  </a:ext>
                </a:extLst>
              </a:tr>
              <a:tr h="477047">
                <a:tc>
                  <a:txBody>
                    <a:bodyPr/>
                    <a:lstStyle/>
                    <a:p>
                      <a:pPr algn="just">
                        <a:lnSpc>
                          <a:spcPts val="1700"/>
                        </a:lnSpc>
                        <a:spcAft>
                          <a:spcPts val="0"/>
                        </a:spcAft>
                      </a:pPr>
                      <a:r>
                        <a:rPr lang="ja-JP" sz="1100" kern="100">
                          <a:solidFill>
                            <a:schemeClr val="tx1"/>
                          </a:solidFill>
                          <a:effectLst/>
                          <a:latin typeface="メイリオ" panose="020B0604030504040204" pitchFamily="50" charset="-128"/>
                          <a:ea typeface="メイリオ" panose="020B0604030504040204" pitchFamily="50" charset="-128"/>
                        </a:rPr>
                        <a:t>①</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900"/>
                        </a:lnSpc>
                        <a:spcAft>
                          <a:spcPts val="0"/>
                        </a:spcAft>
                      </a:pPr>
                      <a:r>
                        <a:rPr lang="ja-JP" sz="1100" kern="100" dirty="0">
                          <a:effectLst/>
                          <a:latin typeface="Times New Roman" panose="02020603050405020304" pitchFamily="18" charset="0"/>
                          <a:ea typeface="メイリオ" panose="020B0604030504040204" pitchFamily="50" charset="-128"/>
                        </a:rPr>
                        <a:t>形式に沿った提案書であり、かつ、全ての項目が記載されている。</a:t>
                      </a: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700"/>
                        </a:lnSpc>
                        <a:spcAft>
                          <a:spcPts val="0"/>
                        </a:spcAft>
                      </a:pPr>
                      <a:r>
                        <a:rPr lang="ja-JP" sz="1100" kern="100" dirty="0">
                          <a:solidFill>
                            <a:schemeClr val="tx1"/>
                          </a:solidFill>
                          <a:effectLst/>
                          <a:latin typeface="メイリオ" panose="020B0604030504040204" pitchFamily="50" charset="-128"/>
                          <a:ea typeface="メイリオ" panose="020B0604030504040204" pitchFamily="50" charset="-128"/>
                        </a:rPr>
                        <a:t>●</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57113304"/>
                  </a:ext>
                </a:extLst>
              </a:tr>
              <a:tr h="267596">
                <a:tc gridSpan="4">
                  <a:txBody>
                    <a:bodyPr/>
                    <a:lstStyle/>
                    <a:p>
                      <a:pPr algn="just">
                        <a:lnSpc>
                          <a:spcPts val="1700"/>
                        </a:lnSpc>
                        <a:spcAft>
                          <a:spcPts val="0"/>
                        </a:spcAft>
                      </a:pPr>
                      <a:r>
                        <a:rPr lang="en-US" sz="1100" kern="100" dirty="0">
                          <a:solidFill>
                            <a:schemeClr val="tx1"/>
                          </a:solidFill>
                          <a:effectLst/>
                          <a:latin typeface="メイリオ" panose="020B0604030504040204" pitchFamily="50" charset="-128"/>
                          <a:ea typeface="メイリオ" panose="020B0604030504040204" pitchFamily="50" charset="-128"/>
                        </a:rPr>
                        <a:t>2.</a:t>
                      </a:r>
                      <a:r>
                        <a:rPr lang="ja-JP" sz="1100" kern="100" dirty="0">
                          <a:solidFill>
                            <a:schemeClr val="tx1"/>
                          </a:solidFill>
                          <a:effectLst/>
                          <a:latin typeface="メイリオ" panose="020B0604030504040204" pitchFamily="50" charset="-128"/>
                          <a:ea typeface="メイリオ" panose="020B0604030504040204" pitchFamily="50" charset="-128"/>
                        </a:rPr>
                        <a:t>実施体制</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702744928"/>
                  </a:ext>
                </a:extLst>
              </a:tr>
              <a:tr h="267596">
                <a:tc>
                  <a:txBody>
                    <a:bodyPr/>
                    <a:lstStyle/>
                    <a:p>
                      <a:pPr algn="just">
                        <a:lnSpc>
                          <a:spcPts val="1700"/>
                        </a:lnSpc>
                        <a:spcAft>
                          <a:spcPts val="0"/>
                        </a:spcAft>
                      </a:pPr>
                      <a:r>
                        <a:rPr lang="ja-JP" sz="1100" kern="100">
                          <a:solidFill>
                            <a:schemeClr val="tx1"/>
                          </a:solidFill>
                          <a:effectLst/>
                          <a:latin typeface="メイリオ" panose="020B0604030504040204" pitchFamily="50" charset="-128"/>
                          <a:ea typeface="メイリオ" panose="020B0604030504040204" pitchFamily="50" charset="-128"/>
                        </a:rPr>
                        <a:t>①</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r>
                        <a:rPr lang="ja-JP" sz="1100" kern="100">
                          <a:solidFill>
                            <a:schemeClr val="tx1"/>
                          </a:solidFill>
                          <a:effectLst/>
                          <a:latin typeface="メイリオ" panose="020B0604030504040204" pitchFamily="50" charset="-128"/>
                          <a:ea typeface="メイリオ" panose="020B0604030504040204" pitchFamily="50" charset="-128"/>
                        </a:rPr>
                        <a:t>実施体制にローカル局が含まれている。</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700"/>
                        </a:lnSpc>
                        <a:spcAft>
                          <a:spcPts val="0"/>
                        </a:spcAft>
                      </a:pPr>
                      <a:r>
                        <a:rPr lang="ja-JP" sz="1100" kern="100">
                          <a:solidFill>
                            <a:schemeClr val="tx1"/>
                          </a:solidFill>
                          <a:effectLst/>
                          <a:latin typeface="メイリオ" panose="020B0604030504040204" pitchFamily="50" charset="-128"/>
                          <a:ea typeface="メイリオ" panose="020B0604030504040204" pitchFamily="50" charset="-128"/>
                        </a:rPr>
                        <a:t>●</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26965706"/>
                  </a:ext>
                </a:extLst>
              </a:tr>
              <a:tr h="267596">
                <a:tc>
                  <a:txBody>
                    <a:bodyPr/>
                    <a:lstStyle/>
                    <a:p>
                      <a:pPr algn="just">
                        <a:lnSpc>
                          <a:spcPts val="1700"/>
                        </a:lnSpc>
                        <a:spcAft>
                          <a:spcPts val="0"/>
                        </a:spcAft>
                      </a:pPr>
                      <a:r>
                        <a:rPr lang="ja-JP" sz="1100" kern="100">
                          <a:solidFill>
                            <a:schemeClr val="tx1"/>
                          </a:solidFill>
                          <a:effectLst/>
                          <a:latin typeface="メイリオ" panose="020B0604030504040204" pitchFamily="50" charset="-128"/>
                          <a:ea typeface="メイリオ" panose="020B0604030504040204" pitchFamily="50" charset="-128"/>
                        </a:rPr>
                        <a:t>②</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r>
                        <a:rPr lang="ja-JP" sz="1100" kern="100">
                          <a:solidFill>
                            <a:schemeClr val="tx1"/>
                          </a:solidFill>
                          <a:effectLst/>
                          <a:latin typeface="メイリオ" panose="020B0604030504040204" pitchFamily="50" charset="-128"/>
                          <a:ea typeface="メイリオ" panose="020B0604030504040204" pitchFamily="50" charset="-128"/>
                        </a:rPr>
                        <a:t>提案に参加している事業者の役割が明確である。</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700"/>
                        </a:lnSpc>
                        <a:spcAft>
                          <a:spcPts val="0"/>
                        </a:spcAft>
                      </a:pPr>
                      <a:r>
                        <a:rPr lang="ja-JP" sz="1100" kern="100">
                          <a:solidFill>
                            <a:schemeClr val="tx1"/>
                          </a:solidFill>
                          <a:effectLst/>
                          <a:latin typeface="メイリオ" panose="020B0604030504040204" pitchFamily="50" charset="-128"/>
                          <a:ea typeface="メイリオ" panose="020B0604030504040204" pitchFamily="50" charset="-128"/>
                        </a:rPr>
                        <a:t>●</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7626175"/>
                  </a:ext>
                </a:extLst>
              </a:tr>
              <a:tr h="267596">
                <a:tc>
                  <a:txBody>
                    <a:bodyPr/>
                    <a:lstStyle/>
                    <a:p>
                      <a:pPr algn="just">
                        <a:lnSpc>
                          <a:spcPts val="1700"/>
                        </a:lnSpc>
                        <a:spcAft>
                          <a:spcPts val="0"/>
                        </a:spcAft>
                      </a:pPr>
                      <a:r>
                        <a:rPr lang="ja-JP" sz="1100" kern="100">
                          <a:solidFill>
                            <a:schemeClr val="tx1"/>
                          </a:solidFill>
                          <a:effectLst/>
                          <a:latin typeface="メイリオ" panose="020B0604030504040204" pitchFamily="50" charset="-128"/>
                          <a:ea typeface="メイリオ" panose="020B0604030504040204" pitchFamily="50" charset="-128"/>
                        </a:rPr>
                        <a:t>③</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r>
                        <a:rPr lang="ja-JP" sz="1100" kern="100">
                          <a:solidFill>
                            <a:schemeClr val="tx1"/>
                          </a:solidFill>
                          <a:effectLst/>
                          <a:latin typeface="メイリオ" panose="020B0604030504040204" pitchFamily="50" charset="-128"/>
                          <a:ea typeface="メイリオ" panose="020B0604030504040204" pitchFamily="50" charset="-128"/>
                        </a:rPr>
                        <a:t>実放送・実配信を前提とした実証である。</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700"/>
                        </a:lnSpc>
                        <a:spcAft>
                          <a:spcPts val="0"/>
                        </a:spcAft>
                      </a:pPr>
                      <a:r>
                        <a:rPr lang="en-US" sz="1100" kern="100">
                          <a:solidFill>
                            <a:schemeClr val="tx1"/>
                          </a:solidFill>
                          <a:effectLst/>
                          <a:latin typeface="メイリオ" panose="020B0604030504040204" pitchFamily="50" charset="-128"/>
                          <a:ea typeface="メイリオ" panose="020B0604030504040204" pitchFamily="50" charset="-128"/>
                        </a:rPr>
                        <a:t> </a:t>
                      </a:r>
                      <a:endParaRPr lang="ja-JP" sz="1100" kern="10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2322654"/>
                  </a:ext>
                </a:extLst>
              </a:tr>
              <a:tr h="267596">
                <a:tc>
                  <a:txBody>
                    <a:bodyPr/>
                    <a:lstStyle/>
                    <a:p>
                      <a:pPr algn="just">
                        <a:lnSpc>
                          <a:spcPts val="1700"/>
                        </a:lnSpc>
                        <a:spcAft>
                          <a:spcPts val="0"/>
                        </a:spcAft>
                      </a:pPr>
                      <a:r>
                        <a:rPr lang="ja-JP" sz="1100" kern="100" dirty="0">
                          <a:solidFill>
                            <a:schemeClr val="tx1"/>
                          </a:solidFill>
                          <a:effectLst/>
                          <a:latin typeface="メイリオ" panose="020B0604030504040204" pitchFamily="50" charset="-128"/>
                          <a:ea typeface="メイリオ" panose="020B0604030504040204" pitchFamily="50" charset="-128"/>
                        </a:rPr>
                        <a:t>④</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r>
                        <a:rPr lang="ja-JP" altLang="en-US" sz="1100" kern="100" dirty="0">
                          <a:solidFill>
                            <a:schemeClr val="tx1"/>
                          </a:solidFill>
                          <a:effectLst/>
                          <a:latin typeface="メイリオ" panose="020B0604030504040204" pitchFamily="50" charset="-128"/>
                          <a:ea typeface="メイリオ" panose="020B0604030504040204" pitchFamily="50" charset="-128"/>
                        </a:rPr>
                        <a:t>複数のローカル局と連携した体制を構築している。</a:t>
                      </a:r>
                      <a:endParaRPr 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700"/>
                        </a:lnSpc>
                        <a:spcAft>
                          <a:spcPts val="0"/>
                        </a:spcAft>
                      </a:pPr>
                      <a:r>
                        <a:rPr lang="en-US" sz="1100" kern="100" dirty="0">
                          <a:solidFill>
                            <a:schemeClr val="tx1"/>
                          </a:solidFill>
                          <a:effectLst/>
                          <a:latin typeface="メイリオ" panose="020B0604030504040204" pitchFamily="50" charset="-128"/>
                          <a:ea typeface="メイリオ" panose="020B0604030504040204" pitchFamily="50" charset="-128"/>
                        </a:rPr>
                        <a:t> </a:t>
                      </a:r>
                      <a:endParaRPr 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62001025"/>
                  </a:ext>
                </a:extLst>
              </a:tr>
            </a:tbl>
          </a:graphicData>
        </a:graphic>
      </p:graphicFrame>
      <p:sp>
        <p:nvSpPr>
          <p:cNvPr id="3" name="テキスト ボックス 2">
            <a:extLst>
              <a:ext uri="{FF2B5EF4-FFF2-40B4-BE49-F238E27FC236}">
                <a16:creationId xmlns:a16="http://schemas.microsoft.com/office/drawing/2014/main" id="{75543D09-4DE9-48E9-AC1D-63D2F44F58BB}"/>
              </a:ext>
            </a:extLst>
          </p:cNvPr>
          <p:cNvSpPr txBox="1"/>
          <p:nvPr/>
        </p:nvSpPr>
        <p:spPr>
          <a:xfrm>
            <a:off x="2792760" y="278164"/>
            <a:ext cx="5136021" cy="369332"/>
          </a:xfrm>
          <a:prstGeom prst="rect">
            <a:avLst/>
          </a:prstGeom>
          <a:noFill/>
          <a:ln>
            <a:noFill/>
          </a:ln>
        </p:spPr>
        <p:txBody>
          <a:bodyPr wrap="none" lIns="0" tIns="0" rIns="0" bIns="0" rtlCol="0">
            <a:spAutoFit/>
          </a:bodyPr>
          <a:lstStyle/>
          <a:p>
            <a:pPr algn="l"/>
            <a:r>
              <a:rPr lang="ja-JP" altLang="en-US" sz="2400" dirty="0">
                <a:latin typeface="メイリオ" panose="020B0604030504040204" pitchFamily="50" charset="-128"/>
                <a:ea typeface="メイリオ" panose="020B0604030504040204" pitchFamily="50" charset="-128"/>
                <a:cs typeface="Meiryo UI" panose="020B0604030504040204" pitchFamily="50" charset="-128"/>
              </a:rPr>
              <a:t>選定基準表と提案内容の対応（</a:t>
            </a:r>
            <a:r>
              <a:rPr lang="en-US" altLang="ja-JP" sz="2400" dirty="0">
                <a:latin typeface="メイリオ" panose="020B0604030504040204" pitchFamily="50" charset="-128"/>
                <a:ea typeface="メイリオ" panose="020B0604030504040204" pitchFamily="50" charset="-128"/>
                <a:cs typeface="Meiryo UI" panose="020B0604030504040204" pitchFamily="50" charset="-128"/>
              </a:rPr>
              <a:t>1/4</a:t>
            </a:r>
            <a:r>
              <a:rPr lang="ja-JP" altLang="en-US" sz="2400" dirty="0">
                <a:latin typeface="メイリオ" panose="020B0604030504040204" pitchFamily="50" charset="-128"/>
                <a:ea typeface="メイリオ" panose="020B0604030504040204" pitchFamily="50" charset="-128"/>
                <a:cs typeface="Meiryo UI" panose="020B0604030504040204" pitchFamily="50" charset="-128"/>
              </a:rPr>
              <a:t>）</a:t>
            </a:r>
            <a:endParaRPr kumimoji="1" lang="ja-JP" altLang="en-US" sz="24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7" name="四角形: 角を丸くする 6">
            <a:extLst>
              <a:ext uri="{FF2B5EF4-FFF2-40B4-BE49-F238E27FC236}">
                <a16:creationId xmlns:a16="http://schemas.microsoft.com/office/drawing/2014/main" id="{915C2AFB-38A9-4229-B5F2-3C70F85630B7}"/>
              </a:ext>
            </a:extLst>
          </p:cNvPr>
          <p:cNvSpPr/>
          <p:nvPr/>
        </p:nvSpPr>
        <p:spPr>
          <a:xfrm>
            <a:off x="2360712" y="2348880"/>
            <a:ext cx="4824536" cy="2088232"/>
          </a:xfrm>
          <a:prstGeom prst="roundRect">
            <a:avLst/>
          </a:prstGeom>
          <a:solidFill>
            <a:schemeClr val="accent2">
              <a:lumMod val="20000"/>
              <a:lumOff val="80000"/>
            </a:schemeClr>
          </a:solidFill>
          <a:ln w="28575"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pPr algn="l"/>
            <a:r>
              <a:rPr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選定基準表に記載している評価基準に対する、本申請書での提案内容（アピールポイント）を分かりやすく簡潔な文章で記載してください。</a:t>
            </a:r>
            <a:endParaRPr lang="en-US" altLang="ja-JP"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algn="l"/>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例）</a:t>
            </a:r>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提案するサービスモデルは〇〇〇〇〇という課題に対して〇〇〇〇〇という解決策を示したものであり、〇〇〇〇〇という理由から災害情報を含むローカルコンテンツの迅速かつ円滑な提供を実現するものである。　等</a:t>
            </a:r>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144584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3E8B4FDE-752E-43DA-94D7-D55A5750F334}"/>
              </a:ext>
            </a:extLst>
          </p:cNvPr>
          <p:cNvGraphicFramePr>
            <a:graphicFrameLocks noGrp="1"/>
          </p:cNvGraphicFramePr>
          <p:nvPr>
            <p:extLst>
              <p:ext uri="{D42A27DB-BD31-4B8C-83A1-F6EECF244321}">
                <p14:modId xmlns:p14="http://schemas.microsoft.com/office/powerpoint/2010/main" val="4265936097"/>
              </p:ext>
            </p:extLst>
          </p:nvPr>
        </p:nvGraphicFramePr>
        <p:xfrm>
          <a:off x="272480" y="692696"/>
          <a:ext cx="9361039" cy="5445180"/>
        </p:xfrm>
        <a:graphic>
          <a:graphicData uri="http://schemas.openxmlformats.org/drawingml/2006/table">
            <a:tbl>
              <a:tblPr firstRow="1" firstCol="1" bandRow="1">
                <a:tableStyleId>{5C22544A-7EE6-4342-B048-85BDC9FD1C3A}</a:tableStyleId>
              </a:tblPr>
              <a:tblGrid>
                <a:gridCol w="434581">
                  <a:extLst>
                    <a:ext uri="{9D8B030D-6E8A-4147-A177-3AD203B41FA5}">
                      <a16:colId xmlns:a16="http://schemas.microsoft.com/office/drawing/2014/main" val="938572780"/>
                    </a:ext>
                  </a:extLst>
                </a:gridCol>
                <a:gridCol w="3453851">
                  <a:extLst>
                    <a:ext uri="{9D8B030D-6E8A-4147-A177-3AD203B41FA5}">
                      <a16:colId xmlns:a16="http://schemas.microsoft.com/office/drawing/2014/main" val="3613580236"/>
                    </a:ext>
                  </a:extLst>
                </a:gridCol>
                <a:gridCol w="792088">
                  <a:extLst>
                    <a:ext uri="{9D8B030D-6E8A-4147-A177-3AD203B41FA5}">
                      <a16:colId xmlns:a16="http://schemas.microsoft.com/office/drawing/2014/main" val="2910407765"/>
                    </a:ext>
                  </a:extLst>
                </a:gridCol>
                <a:gridCol w="4680519">
                  <a:extLst>
                    <a:ext uri="{9D8B030D-6E8A-4147-A177-3AD203B41FA5}">
                      <a16:colId xmlns:a16="http://schemas.microsoft.com/office/drawing/2014/main" val="1953170523"/>
                    </a:ext>
                  </a:extLst>
                </a:gridCol>
              </a:tblGrid>
              <a:tr h="267596">
                <a:tc>
                  <a:txBody>
                    <a:bodyPr/>
                    <a:lstStyle/>
                    <a:p>
                      <a:pPr algn="ctr">
                        <a:lnSpc>
                          <a:spcPts val="1700"/>
                        </a:lnSpc>
                        <a:spcAft>
                          <a:spcPts val="0"/>
                        </a:spcAft>
                      </a:pPr>
                      <a:r>
                        <a:rPr lang="ja-JP" sz="1100" kern="100">
                          <a:solidFill>
                            <a:schemeClr val="bg1"/>
                          </a:solidFill>
                          <a:effectLst/>
                          <a:latin typeface="メイリオ" panose="020B0604030504040204" pitchFamily="50" charset="-128"/>
                          <a:ea typeface="メイリオ" panose="020B0604030504040204" pitchFamily="50" charset="-128"/>
                        </a:rPr>
                        <a:t>項目</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lnSpc>
                          <a:spcPts val="1700"/>
                        </a:lnSpc>
                        <a:spcAft>
                          <a:spcPts val="0"/>
                        </a:spcAft>
                      </a:pPr>
                      <a:r>
                        <a:rPr lang="ja-JP" sz="1100" kern="100" dirty="0">
                          <a:solidFill>
                            <a:schemeClr val="bg1"/>
                          </a:solidFill>
                          <a:effectLst/>
                          <a:latin typeface="メイリオ" panose="020B0604030504040204" pitchFamily="50" charset="-128"/>
                          <a:ea typeface="メイリオ" panose="020B0604030504040204" pitchFamily="50" charset="-128"/>
                        </a:rPr>
                        <a:t>評価基準</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lnSpc>
                          <a:spcPts val="1700"/>
                        </a:lnSpc>
                        <a:spcAft>
                          <a:spcPts val="0"/>
                        </a:spcAft>
                      </a:pPr>
                      <a:r>
                        <a:rPr lang="ja-JP" sz="1100" kern="100" dirty="0">
                          <a:solidFill>
                            <a:schemeClr val="bg1"/>
                          </a:solidFill>
                          <a:effectLst/>
                          <a:latin typeface="メイリオ" panose="020B0604030504040204" pitchFamily="50" charset="-128"/>
                          <a:ea typeface="メイリオ" panose="020B0604030504040204" pitchFamily="50" charset="-128"/>
                        </a:rPr>
                        <a:t>必須条件</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lnSpc>
                          <a:spcPts val="1700"/>
                        </a:lnSpc>
                        <a:spcAft>
                          <a:spcPts val="0"/>
                        </a:spcAft>
                      </a:pPr>
                      <a:r>
                        <a:rPr lang="ja-JP" altLang="en-US" sz="1100" kern="100" dirty="0">
                          <a:solidFill>
                            <a:schemeClr val="bg1"/>
                          </a:solidFill>
                          <a:effectLst/>
                          <a:latin typeface="メイリオ" panose="020B0604030504040204" pitchFamily="50" charset="-128"/>
                          <a:ea typeface="メイリオ" panose="020B0604030504040204" pitchFamily="50" charset="-128"/>
                        </a:rPr>
                        <a:t>本申請書における提案内容</a:t>
                      </a:r>
                      <a:endParaRPr lang="ja-JP" sz="1100" kern="100" dirty="0">
                        <a:solidFill>
                          <a:schemeClr val="bg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147140585"/>
                  </a:ext>
                </a:extLst>
              </a:tr>
              <a:tr h="267596">
                <a:tc gridSpan="4">
                  <a:txBody>
                    <a:bodyPr/>
                    <a:lstStyle/>
                    <a:p>
                      <a:pPr algn="just">
                        <a:lnSpc>
                          <a:spcPts val="1700"/>
                        </a:lnSpc>
                        <a:spcAft>
                          <a:spcPts val="0"/>
                        </a:spcAft>
                      </a:pPr>
                      <a:r>
                        <a:rPr lang="en-US" sz="1100" kern="100" dirty="0">
                          <a:solidFill>
                            <a:schemeClr val="tx1"/>
                          </a:solidFill>
                          <a:effectLst/>
                          <a:latin typeface="メイリオ" panose="020B0604030504040204" pitchFamily="50" charset="-128"/>
                          <a:ea typeface="メイリオ" panose="020B0604030504040204" pitchFamily="50" charset="-128"/>
                        </a:rPr>
                        <a:t>3.</a:t>
                      </a:r>
                      <a:r>
                        <a:rPr lang="ja-JP" sz="1100" kern="100" dirty="0">
                          <a:solidFill>
                            <a:schemeClr val="tx1"/>
                          </a:solidFill>
                          <a:effectLst/>
                          <a:latin typeface="メイリオ" panose="020B0604030504040204" pitchFamily="50" charset="-128"/>
                          <a:ea typeface="メイリオ" panose="020B0604030504040204" pitchFamily="50" charset="-128"/>
                        </a:rPr>
                        <a:t>実証内容</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960361737"/>
                  </a:ext>
                </a:extLst>
              </a:tr>
              <a:tr h="343123">
                <a:tc>
                  <a:txBody>
                    <a:bodyPr/>
                    <a:lstStyle/>
                    <a:p>
                      <a:pPr algn="just">
                        <a:lnSpc>
                          <a:spcPts val="1700"/>
                        </a:lnSpc>
                        <a:spcAft>
                          <a:spcPts val="0"/>
                        </a:spcAft>
                      </a:pPr>
                      <a:r>
                        <a:rPr lang="ja-JP" sz="1100" kern="100" dirty="0">
                          <a:solidFill>
                            <a:schemeClr val="tx1"/>
                          </a:solidFill>
                          <a:effectLst/>
                          <a:latin typeface="メイリオ" panose="020B0604030504040204" pitchFamily="50" charset="-128"/>
                          <a:ea typeface="メイリオ" panose="020B0604030504040204" pitchFamily="50" charset="-128"/>
                        </a:rPr>
                        <a:t>①</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r>
                        <a:rPr lang="ja-JP" sz="1100" kern="100" dirty="0">
                          <a:solidFill>
                            <a:schemeClr val="tx1"/>
                          </a:solidFill>
                          <a:effectLst/>
                          <a:latin typeface="メイリオ" panose="020B0604030504040204" pitchFamily="50" charset="-128"/>
                          <a:ea typeface="メイリオ" panose="020B0604030504040204" pitchFamily="50" charset="-128"/>
                        </a:rPr>
                        <a:t>本事業の背景及び目的を踏まえた提案である。</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700"/>
                        </a:lnSpc>
                        <a:spcAft>
                          <a:spcPts val="0"/>
                        </a:spcAft>
                      </a:pPr>
                      <a:r>
                        <a:rPr lang="ja-JP" sz="1100" kern="100">
                          <a:solidFill>
                            <a:schemeClr val="tx1"/>
                          </a:solidFill>
                          <a:effectLst/>
                          <a:latin typeface="メイリオ" panose="020B0604030504040204" pitchFamily="50" charset="-128"/>
                          <a:ea typeface="メイリオ" panose="020B0604030504040204" pitchFamily="50" charset="-128"/>
                        </a:rPr>
                        <a:t>●</a:t>
                      </a:r>
                      <a:endParaRPr 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16633408"/>
                  </a:ext>
                </a:extLst>
              </a:tr>
              <a:tr h="234276">
                <a:tc gridSpan="4">
                  <a:txBody>
                    <a:bodyPr/>
                    <a:lstStyle/>
                    <a:p>
                      <a:pPr algn="just">
                        <a:lnSpc>
                          <a:spcPts val="1700"/>
                        </a:lnSpc>
                        <a:spcAft>
                          <a:spcPts val="0"/>
                        </a:spcAft>
                      </a:pPr>
                      <a:r>
                        <a:rPr lang="ja-JP" altLang="en-US" sz="1100" kern="100" dirty="0">
                          <a:solidFill>
                            <a:schemeClr val="tx1"/>
                          </a:solidFill>
                          <a:effectLst/>
                          <a:latin typeface="メイリオ" panose="020B0604030504040204" pitchFamily="50" charset="-128"/>
                          <a:ea typeface="メイリオ" panose="020B0604030504040204" pitchFamily="50" charset="-128"/>
                        </a:rPr>
                        <a:t>■検証内容</a:t>
                      </a:r>
                      <a:endParaRPr 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just">
                        <a:lnSpc>
                          <a:spcPts val="1700"/>
                        </a:lnSpc>
                        <a:spcAft>
                          <a:spcPts val="0"/>
                        </a:spcAft>
                      </a:pPr>
                      <a:endParaRPr 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ctr">
                        <a:lnSpc>
                          <a:spcPts val="1700"/>
                        </a:lnSpc>
                        <a:spcAft>
                          <a:spcPts val="0"/>
                        </a:spcAft>
                      </a:pPr>
                      <a:endParaRPr 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21048159"/>
                  </a:ext>
                </a:extLst>
              </a:tr>
              <a:tr h="686497">
                <a:tc>
                  <a:txBody>
                    <a:bodyPr/>
                    <a:lstStyle/>
                    <a:p>
                      <a:pPr algn="just">
                        <a:lnSpc>
                          <a:spcPts val="1700"/>
                        </a:lnSpc>
                        <a:spcAft>
                          <a:spcPts val="0"/>
                        </a:spcAft>
                      </a:pPr>
                      <a:r>
                        <a:rPr lang="ja-JP" sz="1100" kern="100">
                          <a:solidFill>
                            <a:schemeClr val="tx1"/>
                          </a:solidFill>
                          <a:effectLst/>
                          <a:latin typeface="メイリオ" panose="020B0604030504040204" pitchFamily="50" charset="-128"/>
                          <a:ea typeface="メイリオ" panose="020B0604030504040204" pitchFamily="50" charset="-128"/>
                        </a:rPr>
                        <a:t>②</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lnSpc>
                          <a:spcPts val="1900"/>
                        </a:lnSpc>
                        <a:spcAft>
                          <a:spcPts val="0"/>
                        </a:spcAft>
                      </a:pPr>
                      <a:r>
                        <a:rPr lang="ja-JP" sz="1100" kern="100" dirty="0">
                          <a:effectLst/>
                          <a:latin typeface="Times New Roman" panose="02020603050405020304" pitchFamily="18" charset="0"/>
                          <a:ea typeface="メイリオ" panose="020B0604030504040204" pitchFamily="50" charset="-128"/>
                        </a:rPr>
                        <a:t>放送事業者が災害情報を含むローカルコンテンツをインターネットで</a:t>
                      </a:r>
                      <a:r>
                        <a:rPr lang="ja-JP" altLang="en-US" sz="1100" kern="100" dirty="0">
                          <a:effectLst/>
                          <a:latin typeface="Times New Roman" panose="02020603050405020304" pitchFamily="18" charset="0"/>
                          <a:ea typeface="メイリオ" panose="020B0604030504040204" pitchFamily="50" charset="-128"/>
                        </a:rPr>
                        <a:t>提供する</a:t>
                      </a:r>
                      <a:r>
                        <a:rPr lang="ja-JP" sz="1100" kern="100" dirty="0">
                          <a:effectLst/>
                          <a:latin typeface="Times New Roman" panose="02020603050405020304" pitchFamily="18" charset="0"/>
                          <a:ea typeface="メイリオ" panose="020B0604030504040204" pitchFamily="50" charset="-128"/>
                        </a:rPr>
                        <a:t>サービスモデル</a:t>
                      </a:r>
                      <a:r>
                        <a:rPr lang="ja-JP" altLang="en-US" sz="1100" kern="100" dirty="0">
                          <a:effectLst/>
                          <a:latin typeface="Times New Roman" panose="02020603050405020304" pitchFamily="18" charset="0"/>
                          <a:ea typeface="メイリオ" panose="020B0604030504040204" pitchFamily="50" charset="-128"/>
                        </a:rPr>
                        <a:t>に係る検証内容</a:t>
                      </a:r>
                      <a:r>
                        <a:rPr lang="ja-JP" sz="1100" kern="100" dirty="0">
                          <a:effectLst/>
                          <a:latin typeface="Times New Roman" panose="02020603050405020304" pitchFamily="18" charset="0"/>
                          <a:ea typeface="メイリオ" panose="020B0604030504040204" pitchFamily="50" charset="-128"/>
                        </a:rPr>
                        <a:t>である。</a:t>
                      </a: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900"/>
                        </a:lnSpc>
                        <a:spcAft>
                          <a:spcPts val="0"/>
                        </a:spcAft>
                      </a:pPr>
                      <a:r>
                        <a:rPr lang="ja-JP" sz="1100" kern="100" dirty="0">
                          <a:effectLst/>
                          <a:latin typeface="Times New Roman" panose="02020603050405020304" pitchFamily="18" charset="0"/>
                          <a:ea typeface="メイリオ" panose="020B0604030504040204" pitchFamily="50" charset="-128"/>
                        </a:rPr>
                        <a:t>●</a:t>
                      </a: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103848"/>
                  </a:ext>
                </a:extLst>
              </a:tr>
              <a:tr h="686497">
                <a:tc>
                  <a:txBody>
                    <a:bodyPr/>
                    <a:lstStyle/>
                    <a:p>
                      <a:pPr algn="just">
                        <a:lnSpc>
                          <a:spcPts val="1700"/>
                        </a:lnSpc>
                        <a:spcAft>
                          <a:spcPts val="0"/>
                        </a:spcAft>
                      </a:pPr>
                      <a:r>
                        <a:rPr lang="ja-JP" sz="1100" kern="100">
                          <a:solidFill>
                            <a:schemeClr val="tx1"/>
                          </a:solidFill>
                          <a:effectLst/>
                          <a:latin typeface="メイリオ" panose="020B0604030504040204" pitchFamily="50" charset="-128"/>
                          <a:ea typeface="メイリオ" panose="020B0604030504040204" pitchFamily="50" charset="-128"/>
                        </a:rPr>
                        <a:t>③</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lnSpc>
                          <a:spcPts val="1900"/>
                        </a:lnSpc>
                        <a:spcAft>
                          <a:spcPts val="0"/>
                        </a:spcAft>
                      </a:pPr>
                      <a:r>
                        <a:rPr lang="ja-JP" sz="1100" kern="100">
                          <a:effectLst/>
                          <a:latin typeface="Times New Roman" panose="02020603050405020304" pitchFamily="18" charset="0"/>
                          <a:ea typeface="メイリオ" panose="020B0604030504040204" pitchFamily="50" charset="-128"/>
                        </a:rPr>
                        <a:t>平時のみならず災害時における迅速かつ円滑な情報の提供に係るサービスモデルである。</a:t>
                      </a:r>
                      <a:endParaRPr lang="ja-JP" sz="1050" kern="10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900"/>
                        </a:lnSpc>
                        <a:spcAft>
                          <a:spcPts val="0"/>
                        </a:spcAft>
                      </a:pPr>
                      <a:r>
                        <a:rPr lang="ja-JP" sz="1100" kern="100" dirty="0">
                          <a:effectLst/>
                          <a:latin typeface="Times New Roman" panose="02020603050405020304" pitchFamily="18" charset="0"/>
                          <a:ea typeface="メイリオ" panose="020B0604030504040204" pitchFamily="50" charset="-128"/>
                        </a:rPr>
                        <a:t>●</a:t>
                      </a: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2994030"/>
                  </a:ext>
                </a:extLst>
              </a:tr>
              <a:tr h="477047">
                <a:tc>
                  <a:txBody>
                    <a:bodyPr/>
                    <a:lstStyle/>
                    <a:p>
                      <a:pPr algn="just">
                        <a:lnSpc>
                          <a:spcPts val="1700"/>
                        </a:lnSpc>
                        <a:spcAft>
                          <a:spcPts val="0"/>
                        </a:spcAft>
                      </a:pPr>
                      <a:r>
                        <a:rPr lang="ja-JP" sz="1100" kern="100">
                          <a:solidFill>
                            <a:schemeClr val="tx1"/>
                          </a:solidFill>
                          <a:effectLst/>
                          <a:latin typeface="メイリオ" panose="020B0604030504040204" pitchFamily="50" charset="-128"/>
                          <a:ea typeface="メイリオ" panose="020B0604030504040204" pitchFamily="50" charset="-128"/>
                        </a:rPr>
                        <a:t>④</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lnSpc>
                          <a:spcPts val="1900"/>
                        </a:lnSpc>
                        <a:spcAft>
                          <a:spcPts val="0"/>
                        </a:spcAft>
                      </a:pPr>
                      <a:r>
                        <a:rPr lang="ja-JP" sz="1100" kern="100">
                          <a:effectLst/>
                          <a:latin typeface="Times New Roman" panose="02020603050405020304" pitchFamily="18" charset="0"/>
                          <a:ea typeface="メイリオ" panose="020B0604030504040204" pitchFamily="50" charset="-128"/>
                        </a:rPr>
                        <a:t>地域経済の活性化、地域社会の発展、地域住民の利便向上等に資するサービスモデルである。</a:t>
                      </a:r>
                      <a:endParaRPr lang="ja-JP" sz="1050" kern="10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900"/>
                        </a:lnSpc>
                        <a:spcAft>
                          <a:spcPts val="0"/>
                        </a:spcAft>
                      </a:pPr>
                      <a:r>
                        <a:rPr lang="ja-JP" sz="1100" kern="100">
                          <a:effectLst/>
                          <a:latin typeface="Times New Roman" panose="02020603050405020304" pitchFamily="18" charset="0"/>
                          <a:ea typeface="メイリオ" panose="020B0604030504040204" pitchFamily="50" charset="-128"/>
                        </a:rPr>
                        <a:t>●</a:t>
                      </a:r>
                      <a:endParaRPr lang="ja-JP" sz="1050" kern="10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51153458"/>
                  </a:ext>
                </a:extLst>
              </a:tr>
              <a:tr h="686497">
                <a:tc>
                  <a:txBody>
                    <a:bodyPr/>
                    <a:lstStyle/>
                    <a:p>
                      <a:pPr algn="just">
                        <a:lnSpc>
                          <a:spcPts val="1700"/>
                        </a:lnSpc>
                        <a:spcAft>
                          <a:spcPts val="0"/>
                        </a:spcAft>
                      </a:pPr>
                      <a:r>
                        <a:rPr lang="ja-JP" sz="1100" kern="100">
                          <a:solidFill>
                            <a:schemeClr val="tx1"/>
                          </a:solidFill>
                          <a:effectLst/>
                          <a:latin typeface="メイリオ" panose="020B0604030504040204" pitchFamily="50" charset="-128"/>
                          <a:ea typeface="メイリオ" panose="020B0604030504040204" pitchFamily="50" charset="-128"/>
                        </a:rPr>
                        <a:t>⑤</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lnSpc>
                          <a:spcPts val="1900"/>
                        </a:lnSpc>
                        <a:spcAft>
                          <a:spcPts val="0"/>
                        </a:spcAft>
                      </a:pPr>
                      <a:r>
                        <a:rPr lang="ja-JP" sz="1100" kern="100">
                          <a:effectLst/>
                          <a:latin typeface="Times New Roman" panose="02020603050405020304" pitchFamily="18" charset="0"/>
                          <a:ea typeface="メイリオ" panose="020B0604030504040204" pitchFamily="50" charset="-128"/>
                        </a:rPr>
                        <a:t>他地域でも展開・応用可能なサービスモデルである。</a:t>
                      </a:r>
                      <a:endParaRPr lang="ja-JP" sz="1050" kern="10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900"/>
                        </a:lnSpc>
                        <a:spcAft>
                          <a:spcPts val="0"/>
                        </a:spcAft>
                      </a:pPr>
                      <a:r>
                        <a:rPr lang="ja-JP" sz="1100" kern="100">
                          <a:effectLst/>
                          <a:latin typeface="Times New Roman" panose="02020603050405020304" pitchFamily="18" charset="0"/>
                          <a:ea typeface="メイリオ" panose="020B0604030504040204" pitchFamily="50" charset="-128"/>
                        </a:rPr>
                        <a:t>●</a:t>
                      </a:r>
                      <a:endParaRPr lang="ja-JP" sz="1050" kern="10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21562616"/>
                  </a:ext>
                </a:extLst>
              </a:tr>
            </a:tbl>
          </a:graphicData>
        </a:graphic>
      </p:graphicFrame>
      <p:sp>
        <p:nvSpPr>
          <p:cNvPr id="4" name="テキスト ボックス 3">
            <a:extLst>
              <a:ext uri="{FF2B5EF4-FFF2-40B4-BE49-F238E27FC236}">
                <a16:creationId xmlns:a16="http://schemas.microsoft.com/office/drawing/2014/main" id="{BA01925E-5676-4C66-9ADD-584531ACCEE0}"/>
              </a:ext>
            </a:extLst>
          </p:cNvPr>
          <p:cNvSpPr txBox="1"/>
          <p:nvPr/>
        </p:nvSpPr>
        <p:spPr>
          <a:xfrm>
            <a:off x="2792760" y="278164"/>
            <a:ext cx="5136021" cy="369332"/>
          </a:xfrm>
          <a:prstGeom prst="rect">
            <a:avLst/>
          </a:prstGeom>
          <a:noFill/>
          <a:ln>
            <a:noFill/>
          </a:ln>
        </p:spPr>
        <p:txBody>
          <a:bodyPr wrap="none" lIns="0" tIns="0" rIns="0" bIns="0" rtlCol="0">
            <a:spAutoFit/>
          </a:bodyPr>
          <a:lstStyle/>
          <a:p>
            <a:pPr algn="l"/>
            <a:r>
              <a:rPr lang="ja-JP" altLang="en-US" sz="2400" dirty="0">
                <a:latin typeface="メイリオ" panose="020B0604030504040204" pitchFamily="50" charset="-128"/>
                <a:ea typeface="メイリオ" panose="020B0604030504040204" pitchFamily="50" charset="-128"/>
                <a:cs typeface="Meiryo UI" panose="020B0604030504040204" pitchFamily="50" charset="-128"/>
              </a:rPr>
              <a:t>選定基準表と提案内容の対応（</a:t>
            </a:r>
            <a:r>
              <a:rPr lang="en-US" altLang="ja-JP" sz="2400" dirty="0">
                <a:latin typeface="メイリオ" panose="020B0604030504040204" pitchFamily="50" charset="-128"/>
                <a:ea typeface="メイリオ" panose="020B0604030504040204" pitchFamily="50" charset="-128"/>
                <a:cs typeface="Meiryo UI" panose="020B0604030504040204" pitchFamily="50" charset="-128"/>
              </a:rPr>
              <a:t>2/4</a:t>
            </a:r>
            <a:r>
              <a:rPr lang="ja-JP" altLang="en-US" sz="2400" dirty="0">
                <a:latin typeface="メイリオ" panose="020B0604030504040204" pitchFamily="50" charset="-128"/>
                <a:ea typeface="メイリオ" panose="020B0604030504040204" pitchFamily="50" charset="-128"/>
                <a:cs typeface="Meiryo UI" panose="020B0604030504040204" pitchFamily="50" charset="-128"/>
              </a:rPr>
              <a:t>）</a:t>
            </a:r>
            <a:endParaRPr kumimoji="1" lang="ja-JP" altLang="en-US" sz="2400" dirty="0">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497623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3E8B4FDE-752E-43DA-94D7-D55A5750F334}"/>
              </a:ext>
            </a:extLst>
          </p:cNvPr>
          <p:cNvGraphicFramePr>
            <a:graphicFrameLocks noGrp="1"/>
          </p:cNvGraphicFramePr>
          <p:nvPr>
            <p:extLst>
              <p:ext uri="{D42A27DB-BD31-4B8C-83A1-F6EECF244321}">
                <p14:modId xmlns:p14="http://schemas.microsoft.com/office/powerpoint/2010/main" val="60766450"/>
              </p:ext>
            </p:extLst>
          </p:nvPr>
        </p:nvGraphicFramePr>
        <p:xfrm>
          <a:off x="272480" y="692696"/>
          <a:ext cx="9361039" cy="5745830"/>
        </p:xfrm>
        <a:graphic>
          <a:graphicData uri="http://schemas.openxmlformats.org/drawingml/2006/table">
            <a:tbl>
              <a:tblPr firstRow="1" firstCol="1" bandRow="1">
                <a:tableStyleId>{5C22544A-7EE6-4342-B048-85BDC9FD1C3A}</a:tableStyleId>
              </a:tblPr>
              <a:tblGrid>
                <a:gridCol w="434581">
                  <a:extLst>
                    <a:ext uri="{9D8B030D-6E8A-4147-A177-3AD203B41FA5}">
                      <a16:colId xmlns:a16="http://schemas.microsoft.com/office/drawing/2014/main" val="938572780"/>
                    </a:ext>
                  </a:extLst>
                </a:gridCol>
                <a:gridCol w="3453851">
                  <a:extLst>
                    <a:ext uri="{9D8B030D-6E8A-4147-A177-3AD203B41FA5}">
                      <a16:colId xmlns:a16="http://schemas.microsoft.com/office/drawing/2014/main" val="3613580236"/>
                    </a:ext>
                  </a:extLst>
                </a:gridCol>
                <a:gridCol w="792088">
                  <a:extLst>
                    <a:ext uri="{9D8B030D-6E8A-4147-A177-3AD203B41FA5}">
                      <a16:colId xmlns:a16="http://schemas.microsoft.com/office/drawing/2014/main" val="2910407765"/>
                    </a:ext>
                  </a:extLst>
                </a:gridCol>
                <a:gridCol w="4680519">
                  <a:extLst>
                    <a:ext uri="{9D8B030D-6E8A-4147-A177-3AD203B41FA5}">
                      <a16:colId xmlns:a16="http://schemas.microsoft.com/office/drawing/2014/main" val="1953170523"/>
                    </a:ext>
                  </a:extLst>
                </a:gridCol>
              </a:tblGrid>
              <a:tr h="267596">
                <a:tc>
                  <a:txBody>
                    <a:bodyPr/>
                    <a:lstStyle/>
                    <a:p>
                      <a:pPr algn="ctr">
                        <a:lnSpc>
                          <a:spcPts val="1700"/>
                        </a:lnSpc>
                        <a:spcAft>
                          <a:spcPts val="0"/>
                        </a:spcAft>
                      </a:pPr>
                      <a:r>
                        <a:rPr lang="ja-JP" sz="1100" kern="100" dirty="0">
                          <a:solidFill>
                            <a:schemeClr val="bg1"/>
                          </a:solidFill>
                          <a:effectLst/>
                          <a:latin typeface="メイリオ" panose="020B0604030504040204" pitchFamily="50" charset="-128"/>
                          <a:ea typeface="メイリオ" panose="020B0604030504040204" pitchFamily="50" charset="-128"/>
                        </a:rPr>
                        <a:t>項目</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lnSpc>
                          <a:spcPts val="1700"/>
                        </a:lnSpc>
                        <a:spcAft>
                          <a:spcPts val="0"/>
                        </a:spcAft>
                      </a:pPr>
                      <a:r>
                        <a:rPr lang="ja-JP" sz="1100" kern="100" dirty="0">
                          <a:solidFill>
                            <a:schemeClr val="bg1"/>
                          </a:solidFill>
                          <a:effectLst/>
                          <a:latin typeface="メイリオ" panose="020B0604030504040204" pitchFamily="50" charset="-128"/>
                          <a:ea typeface="メイリオ" panose="020B0604030504040204" pitchFamily="50" charset="-128"/>
                        </a:rPr>
                        <a:t>評価基準</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lnSpc>
                          <a:spcPts val="1700"/>
                        </a:lnSpc>
                        <a:spcAft>
                          <a:spcPts val="0"/>
                        </a:spcAft>
                      </a:pPr>
                      <a:r>
                        <a:rPr lang="ja-JP" sz="1100" kern="100" dirty="0">
                          <a:solidFill>
                            <a:schemeClr val="bg1"/>
                          </a:solidFill>
                          <a:effectLst/>
                          <a:latin typeface="メイリオ" panose="020B0604030504040204" pitchFamily="50" charset="-128"/>
                          <a:ea typeface="メイリオ" panose="020B0604030504040204" pitchFamily="50" charset="-128"/>
                        </a:rPr>
                        <a:t>必須条件</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lnSpc>
                          <a:spcPts val="1700"/>
                        </a:lnSpc>
                        <a:spcAft>
                          <a:spcPts val="0"/>
                        </a:spcAft>
                      </a:pPr>
                      <a:r>
                        <a:rPr lang="ja-JP" altLang="en-US" sz="1100" kern="100" dirty="0">
                          <a:solidFill>
                            <a:schemeClr val="bg1"/>
                          </a:solidFill>
                          <a:effectLst/>
                          <a:latin typeface="メイリオ" panose="020B0604030504040204" pitchFamily="50" charset="-128"/>
                          <a:ea typeface="メイリオ" panose="020B0604030504040204" pitchFamily="50" charset="-128"/>
                        </a:rPr>
                        <a:t>本申請書における提案内容</a:t>
                      </a:r>
                      <a:endParaRPr lang="ja-JP" sz="1100" kern="100" dirty="0">
                        <a:solidFill>
                          <a:schemeClr val="bg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147140585"/>
                  </a:ext>
                </a:extLst>
              </a:tr>
              <a:tr h="267596">
                <a:tc gridSpan="4">
                  <a:txBody>
                    <a:bodyPr/>
                    <a:lstStyle/>
                    <a:p>
                      <a:pPr algn="just">
                        <a:lnSpc>
                          <a:spcPts val="1700"/>
                        </a:lnSpc>
                        <a:spcAft>
                          <a:spcPts val="0"/>
                        </a:spcAft>
                      </a:pPr>
                      <a:r>
                        <a:rPr lang="en-US" sz="1100" kern="100" dirty="0">
                          <a:solidFill>
                            <a:schemeClr val="tx1"/>
                          </a:solidFill>
                          <a:effectLst/>
                          <a:latin typeface="メイリオ" panose="020B0604030504040204" pitchFamily="50" charset="-128"/>
                          <a:ea typeface="メイリオ" panose="020B0604030504040204" pitchFamily="50" charset="-128"/>
                        </a:rPr>
                        <a:t>3.</a:t>
                      </a:r>
                      <a:r>
                        <a:rPr lang="ja-JP" sz="1100" kern="100" dirty="0">
                          <a:solidFill>
                            <a:schemeClr val="tx1"/>
                          </a:solidFill>
                          <a:effectLst/>
                          <a:latin typeface="メイリオ" panose="020B0604030504040204" pitchFamily="50" charset="-128"/>
                          <a:ea typeface="メイリオ" panose="020B0604030504040204" pitchFamily="50" charset="-128"/>
                        </a:rPr>
                        <a:t>実証内容</a:t>
                      </a:r>
                      <a:r>
                        <a:rPr lang="ja-JP" altLang="en-US" sz="1100" b="0" kern="100" dirty="0">
                          <a:solidFill>
                            <a:schemeClr val="tx1"/>
                          </a:solidFill>
                          <a:effectLst/>
                          <a:latin typeface="メイリオ" panose="020B0604030504040204" pitchFamily="50" charset="-128"/>
                          <a:ea typeface="メイリオ" panose="020B0604030504040204" pitchFamily="50" charset="-128"/>
                        </a:rPr>
                        <a:t>（続き）</a:t>
                      </a:r>
                      <a:endParaRPr lang="ja-JP" sz="1100" b="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960361737"/>
                  </a:ext>
                </a:extLst>
              </a:tr>
              <a:tr h="234276">
                <a:tc gridSpan="4">
                  <a:txBody>
                    <a:bodyPr/>
                    <a:lstStyle/>
                    <a:p>
                      <a:pPr algn="just">
                        <a:lnSpc>
                          <a:spcPts val="1700"/>
                        </a:lnSpc>
                        <a:spcAft>
                          <a:spcPts val="0"/>
                        </a:spcAft>
                      </a:pPr>
                      <a:r>
                        <a:rPr lang="ja-JP" altLang="en-US" sz="1100" kern="100" dirty="0">
                          <a:solidFill>
                            <a:schemeClr val="tx1"/>
                          </a:solidFill>
                          <a:effectLst/>
                          <a:latin typeface="メイリオ" panose="020B0604030504040204" pitchFamily="50" charset="-128"/>
                          <a:ea typeface="メイリオ" panose="020B0604030504040204" pitchFamily="50" charset="-128"/>
                        </a:rPr>
                        <a:t>■検証内容</a:t>
                      </a:r>
                      <a:r>
                        <a:rPr lang="ja-JP" altLang="en-US" sz="1100" b="0" kern="100" dirty="0">
                          <a:solidFill>
                            <a:schemeClr val="tx1"/>
                          </a:solidFill>
                          <a:effectLst/>
                          <a:latin typeface="メイリオ" panose="020B0604030504040204" pitchFamily="50" charset="-128"/>
                          <a:ea typeface="メイリオ" panose="020B0604030504040204" pitchFamily="50" charset="-128"/>
                        </a:rPr>
                        <a:t>（続き）</a:t>
                      </a:r>
                      <a:endParaRPr lang="ja-JP" sz="1100" b="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l">
                        <a:lnSpc>
                          <a:spcPts val="1900"/>
                        </a:lnSpc>
                        <a:spcAft>
                          <a:spcPts val="0"/>
                        </a:spcAft>
                      </a:pP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ctr">
                        <a:lnSpc>
                          <a:spcPts val="1900"/>
                        </a:lnSpc>
                        <a:spcAft>
                          <a:spcPts val="0"/>
                        </a:spcAft>
                      </a:pP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35105240"/>
                  </a:ext>
                </a:extLst>
              </a:tr>
              <a:tr h="234276">
                <a:tc>
                  <a:txBody>
                    <a:bodyPr/>
                    <a:lstStyle/>
                    <a:p>
                      <a:pPr algn="just">
                        <a:lnSpc>
                          <a:spcPts val="1700"/>
                        </a:lnSpc>
                        <a:spcAft>
                          <a:spcPts val="0"/>
                        </a:spcAft>
                      </a:pPr>
                      <a:r>
                        <a:rPr lang="ja-JP" sz="1100" kern="100" dirty="0">
                          <a:solidFill>
                            <a:schemeClr val="tx1"/>
                          </a:solidFill>
                          <a:effectLst/>
                          <a:latin typeface="メイリオ" panose="020B0604030504040204" pitchFamily="50" charset="-128"/>
                          <a:ea typeface="メイリオ" panose="020B0604030504040204" pitchFamily="50" charset="-128"/>
                        </a:rPr>
                        <a:t>⑥</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lnSpc>
                          <a:spcPts val="1900"/>
                        </a:lnSpc>
                        <a:spcAft>
                          <a:spcPts val="0"/>
                        </a:spcAft>
                      </a:pPr>
                      <a:r>
                        <a:rPr lang="ja-JP" sz="1100" kern="100" dirty="0">
                          <a:effectLst/>
                          <a:latin typeface="Times New Roman" panose="02020603050405020304" pitchFamily="18" charset="0"/>
                          <a:ea typeface="メイリオ" panose="020B0604030504040204" pitchFamily="50" charset="-128"/>
                        </a:rPr>
                        <a:t>①視聴データの収集・活用・分析</a:t>
                      </a:r>
                      <a:endParaRPr lang="en-US" altLang="ja-JP" sz="1100" kern="100" dirty="0">
                        <a:effectLst/>
                        <a:latin typeface="Times New Roman" panose="02020603050405020304" pitchFamily="18" charset="0"/>
                        <a:ea typeface="メイリオ" panose="020B0604030504040204" pitchFamily="50" charset="-128"/>
                      </a:endParaRPr>
                    </a:p>
                    <a:p>
                      <a:pPr algn="l">
                        <a:lnSpc>
                          <a:spcPts val="1900"/>
                        </a:lnSpc>
                        <a:spcAft>
                          <a:spcPts val="0"/>
                        </a:spcAft>
                      </a:pPr>
                      <a:r>
                        <a:rPr lang="ja-JP" sz="1100" kern="100" dirty="0">
                          <a:effectLst/>
                          <a:latin typeface="Times New Roman" panose="02020603050405020304" pitchFamily="18" charset="0"/>
                          <a:ea typeface="メイリオ" panose="020B0604030504040204" pitchFamily="50" charset="-128"/>
                        </a:rPr>
                        <a:t>②ハイブリッドキャストの活用</a:t>
                      </a:r>
                      <a:endParaRPr lang="en-US" altLang="ja-JP" sz="1100" kern="100" dirty="0">
                        <a:effectLst/>
                        <a:latin typeface="Times New Roman" panose="02020603050405020304" pitchFamily="18" charset="0"/>
                        <a:ea typeface="メイリオ" panose="020B0604030504040204" pitchFamily="50" charset="-128"/>
                      </a:endParaRPr>
                    </a:p>
                    <a:p>
                      <a:pPr algn="l">
                        <a:lnSpc>
                          <a:spcPts val="1900"/>
                        </a:lnSpc>
                        <a:spcAft>
                          <a:spcPts val="0"/>
                        </a:spcAft>
                      </a:pPr>
                      <a:r>
                        <a:rPr lang="ja-JP" sz="1100" kern="100" dirty="0">
                          <a:effectLst/>
                          <a:latin typeface="Times New Roman" panose="02020603050405020304" pitchFamily="18" charset="0"/>
                          <a:ea typeface="メイリオ" panose="020B0604030504040204" pitchFamily="50" charset="-128"/>
                        </a:rPr>
                        <a:t>③</a:t>
                      </a:r>
                      <a:r>
                        <a:rPr lang="en-US" sz="1100" kern="100" dirty="0">
                          <a:effectLst/>
                          <a:latin typeface="Times New Roman" panose="02020603050405020304" pitchFamily="18" charset="0"/>
                          <a:ea typeface="メイリオ" panose="020B0604030504040204" pitchFamily="50" charset="-128"/>
                        </a:rPr>
                        <a:t>AR/VR</a:t>
                      </a:r>
                      <a:r>
                        <a:rPr lang="ja-JP" sz="1100" kern="100" dirty="0">
                          <a:effectLst/>
                          <a:latin typeface="Times New Roman" panose="02020603050405020304" pitchFamily="18" charset="0"/>
                          <a:ea typeface="メイリオ" panose="020B0604030504040204" pitchFamily="50" charset="-128"/>
                        </a:rPr>
                        <a:t>・ハプティクスなど新たな技術・サービスの活用</a:t>
                      </a:r>
                      <a:endParaRPr lang="en-US" altLang="ja-JP" sz="1100" kern="100">
                        <a:effectLst/>
                        <a:latin typeface="Times New Roman" panose="02020603050405020304" pitchFamily="18" charset="0"/>
                        <a:ea typeface="メイリオ" panose="020B0604030504040204" pitchFamily="50" charset="-128"/>
                      </a:endParaRPr>
                    </a:p>
                    <a:p>
                      <a:pPr algn="l">
                        <a:lnSpc>
                          <a:spcPts val="1900"/>
                        </a:lnSpc>
                        <a:spcAft>
                          <a:spcPts val="0"/>
                        </a:spcAft>
                      </a:pPr>
                      <a:r>
                        <a:rPr lang="ja-JP" sz="1100" kern="100">
                          <a:effectLst/>
                          <a:latin typeface="Times New Roman" panose="02020603050405020304" pitchFamily="18" charset="0"/>
                          <a:ea typeface="メイリオ" panose="020B0604030504040204" pitchFamily="50" charset="-128"/>
                        </a:rPr>
                        <a:t>の</a:t>
                      </a:r>
                      <a:r>
                        <a:rPr lang="ja-JP" sz="1100" kern="100" dirty="0">
                          <a:effectLst/>
                          <a:latin typeface="Times New Roman" panose="02020603050405020304" pitchFamily="18" charset="0"/>
                          <a:ea typeface="メイリオ" panose="020B0604030504040204" pitchFamily="50" charset="-128"/>
                        </a:rPr>
                        <a:t>いずれかを含んでいるサービスモデルである。</a:t>
                      </a: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900"/>
                        </a:lnSpc>
                        <a:spcAft>
                          <a:spcPts val="0"/>
                        </a:spcAft>
                      </a:pPr>
                      <a:r>
                        <a:rPr lang="ja-JP" sz="1100" kern="100" dirty="0">
                          <a:effectLst/>
                          <a:latin typeface="Times New Roman" panose="02020603050405020304" pitchFamily="18" charset="0"/>
                          <a:ea typeface="メイリオ" panose="020B0604030504040204" pitchFamily="50" charset="-128"/>
                        </a:rPr>
                        <a:t>●</a:t>
                      </a: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782262"/>
                  </a:ext>
                </a:extLst>
              </a:tr>
              <a:tr h="234276">
                <a:tc>
                  <a:txBody>
                    <a:bodyPr/>
                    <a:lstStyle/>
                    <a:p>
                      <a:pPr algn="just">
                        <a:lnSpc>
                          <a:spcPts val="1900"/>
                        </a:lnSpc>
                        <a:spcAft>
                          <a:spcPts val="0"/>
                        </a:spcAft>
                      </a:pPr>
                      <a:r>
                        <a:rPr lang="ja-JP" sz="1100" kern="100" dirty="0">
                          <a:solidFill>
                            <a:schemeClr val="tx1"/>
                          </a:solidFill>
                          <a:effectLst/>
                          <a:latin typeface="Times New Roman" panose="02020603050405020304" pitchFamily="18" charset="0"/>
                          <a:ea typeface="メイリオ" panose="020B0604030504040204" pitchFamily="50" charset="-128"/>
                        </a:rPr>
                        <a:t>⑦</a:t>
                      </a:r>
                      <a:endParaRPr lang="ja-JP" sz="1050" kern="100" dirty="0">
                        <a:solidFill>
                          <a:schemeClr val="tx1"/>
                        </a:solidFill>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lnSpc>
                          <a:spcPts val="1900"/>
                        </a:lnSpc>
                        <a:spcAft>
                          <a:spcPts val="0"/>
                        </a:spcAft>
                      </a:pPr>
                      <a:r>
                        <a:rPr lang="ja-JP" sz="1100" kern="100" dirty="0">
                          <a:effectLst/>
                          <a:latin typeface="Times New Roman" panose="02020603050405020304" pitchFamily="18" charset="0"/>
                          <a:ea typeface="メイリオ" panose="020B0604030504040204" pitchFamily="50" charset="-128"/>
                        </a:rPr>
                        <a:t>サービスモデルを実現するための技術及び運用面の課題を踏まえた検証内容が提案されている。</a:t>
                      </a: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900"/>
                        </a:lnSpc>
                        <a:spcAft>
                          <a:spcPts val="0"/>
                        </a:spcAft>
                      </a:pPr>
                      <a:r>
                        <a:rPr lang="ja-JP" sz="1100" kern="100">
                          <a:effectLst/>
                          <a:latin typeface="Times New Roman" panose="02020603050405020304" pitchFamily="18" charset="0"/>
                          <a:ea typeface="メイリオ" panose="020B0604030504040204" pitchFamily="50" charset="-128"/>
                        </a:rPr>
                        <a:t>●</a:t>
                      </a:r>
                      <a:endParaRPr lang="ja-JP" sz="1050" kern="10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16633408"/>
                  </a:ext>
                </a:extLst>
              </a:tr>
              <a:tr h="686497">
                <a:tc>
                  <a:txBody>
                    <a:bodyPr/>
                    <a:lstStyle/>
                    <a:p>
                      <a:pPr algn="just">
                        <a:lnSpc>
                          <a:spcPts val="1900"/>
                        </a:lnSpc>
                        <a:spcAft>
                          <a:spcPts val="0"/>
                        </a:spcAft>
                      </a:pPr>
                      <a:r>
                        <a:rPr lang="ja-JP" sz="1100" kern="100" dirty="0">
                          <a:solidFill>
                            <a:schemeClr val="tx1"/>
                          </a:solidFill>
                          <a:effectLst/>
                          <a:latin typeface="Times New Roman" panose="02020603050405020304" pitchFamily="18" charset="0"/>
                          <a:ea typeface="メイリオ" panose="020B0604030504040204" pitchFamily="50" charset="-128"/>
                        </a:rPr>
                        <a:t>⑧</a:t>
                      </a:r>
                      <a:endParaRPr lang="ja-JP" sz="1050" kern="100" dirty="0">
                        <a:solidFill>
                          <a:schemeClr val="tx1"/>
                        </a:solidFill>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lnSpc>
                          <a:spcPts val="1900"/>
                        </a:lnSpc>
                        <a:spcAft>
                          <a:spcPts val="0"/>
                        </a:spcAft>
                      </a:pPr>
                      <a:r>
                        <a:rPr lang="ja-JP" sz="1100" kern="100" dirty="0">
                          <a:effectLst/>
                          <a:latin typeface="Times New Roman" panose="02020603050405020304" pitchFamily="18" charset="0"/>
                          <a:ea typeface="メイリオ" panose="020B0604030504040204" pitchFamily="50" charset="-128"/>
                        </a:rPr>
                        <a:t>サービスモデルの内容が具体的であり、新規性及び創意工夫がある。</a:t>
                      </a: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900"/>
                        </a:lnSpc>
                        <a:spcAft>
                          <a:spcPts val="0"/>
                        </a:spcAft>
                      </a:pPr>
                      <a:r>
                        <a:rPr lang="en-US" sz="1100" kern="100">
                          <a:effectLst/>
                          <a:latin typeface="メイリオ" panose="020B0604030504040204" pitchFamily="50" charset="-128"/>
                          <a:ea typeface="ＭＳ 明朝" panose="02020609040205080304" pitchFamily="17" charset="-128"/>
                        </a:rPr>
                        <a:t> </a:t>
                      </a:r>
                      <a:endParaRPr lang="ja-JP" sz="1050" kern="10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103848"/>
                  </a:ext>
                </a:extLst>
              </a:tr>
              <a:tr h="686497">
                <a:tc>
                  <a:txBody>
                    <a:bodyPr/>
                    <a:lstStyle/>
                    <a:p>
                      <a:pPr algn="just">
                        <a:lnSpc>
                          <a:spcPts val="1900"/>
                        </a:lnSpc>
                        <a:spcAft>
                          <a:spcPts val="0"/>
                        </a:spcAft>
                      </a:pPr>
                      <a:r>
                        <a:rPr lang="ja-JP" sz="1100" kern="100">
                          <a:solidFill>
                            <a:schemeClr val="tx1"/>
                          </a:solidFill>
                          <a:effectLst/>
                          <a:latin typeface="Times New Roman" panose="02020603050405020304" pitchFamily="18" charset="0"/>
                          <a:ea typeface="メイリオ" panose="020B0604030504040204" pitchFamily="50" charset="-128"/>
                        </a:rPr>
                        <a:t>⑨</a:t>
                      </a:r>
                      <a:endParaRPr lang="ja-JP" sz="1050" kern="100">
                        <a:solidFill>
                          <a:schemeClr val="tx1"/>
                        </a:solidFill>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lnSpc>
                          <a:spcPts val="1900"/>
                        </a:lnSpc>
                        <a:spcAft>
                          <a:spcPts val="0"/>
                        </a:spcAft>
                      </a:pPr>
                      <a:r>
                        <a:rPr lang="ja-JP" sz="1100" kern="100" dirty="0">
                          <a:effectLst/>
                          <a:latin typeface="Times New Roman" panose="02020603050405020304" pitchFamily="18" charset="0"/>
                          <a:ea typeface="メイリオ" panose="020B0604030504040204" pitchFamily="50" charset="-128"/>
                        </a:rPr>
                        <a:t>提案されている検証内容が具体的かつ的確である。</a:t>
                      </a: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900"/>
                        </a:lnSpc>
                        <a:spcAft>
                          <a:spcPts val="0"/>
                        </a:spcAft>
                      </a:pPr>
                      <a:r>
                        <a:rPr lang="en-US" sz="1100" kern="100" dirty="0">
                          <a:effectLst/>
                          <a:latin typeface="メイリオ" panose="020B0604030504040204" pitchFamily="50" charset="-128"/>
                          <a:ea typeface="ＭＳ 明朝" panose="02020609040205080304" pitchFamily="17" charset="-128"/>
                        </a:rPr>
                        <a:t> </a:t>
                      </a: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2994030"/>
                  </a:ext>
                </a:extLst>
              </a:tr>
              <a:tr h="252000">
                <a:tc gridSpan="4">
                  <a:txBody>
                    <a:bodyPr/>
                    <a:lstStyle/>
                    <a:p>
                      <a:pPr algn="just">
                        <a:lnSpc>
                          <a:spcPts val="1900"/>
                        </a:lnSpc>
                        <a:spcAft>
                          <a:spcPts val="0"/>
                        </a:spcAft>
                      </a:pPr>
                      <a:r>
                        <a:rPr kumimoji="1" lang="ja-JP" altLang="en-US" sz="1100" b="1" kern="100" dirty="0">
                          <a:solidFill>
                            <a:schemeClr val="tx1"/>
                          </a:solidFill>
                          <a:effectLst/>
                          <a:latin typeface="メイリオ" panose="020B0604030504040204" pitchFamily="50" charset="-128"/>
                          <a:ea typeface="メイリオ" panose="020B0604030504040204" pitchFamily="50" charset="-128"/>
                          <a:cs typeface="+mn-cs"/>
                        </a:rPr>
                        <a:t>■評価・効果検証</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l">
                        <a:lnSpc>
                          <a:spcPts val="1900"/>
                        </a:lnSpc>
                        <a:spcAft>
                          <a:spcPts val="0"/>
                        </a:spcAft>
                      </a:pP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ctr">
                        <a:lnSpc>
                          <a:spcPts val="1900"/>
                        </a:lnSpc>
                        <a:spcAft>
                          <a:spcPts val="0"/>
                        </a:spcAft>
                      </a:pP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838144"/>
                  </a:ext>
                </a:extLst>
              </a:tr>
              <a:tr h="477047">
                <a:tc>
                  <a:txBody>
                    <a:bodyPr/>
                    <a:lstStyle/>
                    <a:p>
                      <a:pPr algn="just">
                        <a:lnSpc>
                          <a:spcPts val="1900"/>
                        </a:lnSpc>
                        <a:spcAft>
                          <a:spcPts val="0"/>
                        </a:spcAft>
                      </a:pPr>
                      <a:r>
                        <a:rPr kumimoji="1" lang="ja-JP" altLang="en-US" sz="1100" kern="100" dirty="0">
                          <a:solidFill>
                            <a:schemeClr val="dk1"/>
                          </a:solidFill>
                          <a:effectLst/>
                          <a:latin typeface="Times New Roman" panose="02020603050405020304" pitchFamily="18" charset="0"/>
                          <a:ea typeface="メイリオ" panose="020B0604030504040204" pitchFamily="50" charset="-128"/>
                          <a:cs typeface="+mn-cs"/>
                        </a:rPr>
                        <a:t>⑩</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lnSpc>
                          <a:spcPts val="1900"/>
                        </a:lnSpc>
                        <a:spcAft>
                          <a:spcPts val="0"/>
                        </a:spcAft>
                      </a:pPr>
                      <a:r>
                        <a:rPr kumimoji="1" lang="ja-JP" altLang="en-US" sz="1100" kern="100" dirty="0">
                          <a:solidFill>
                            <a:schemeClr val="dk1"/>
                          </a:solidFill>
                          <a:effectLst/>
                          <a:latin typeface="Times New Roman" panose="02020603050405020304" pitchFamily="18" charset="0"/>
                          <a:ea typeface="メイリオ" panose="020B0604030504040204" pitchFamily="50" charset="-128"/>
                          <a:cs typeface="+mn-cs"/>
                        </a:rPr>
                        <a:t>サービスモデルの実現性や利便性に係る評価・効果検証を行うための手法が具体的かつ的確である。</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900"/>
                        </a:lnSpc>
                        <a:spcAft>
                          <a:spcPts val="0"/>
                        </a:spcAft>
                      </a:pPr>
                      <a:r>
                        <a:rPr lang="en-US" sz="1100" kern="100">
                          <a:effectLst/>
                          <a:latin typeface="メイリオ" panose="020B0604030504040204" pitchFamily="50" charset="-128"/>
                          <a:ea typeface="ＭＳ 明朝" panose="02020609040205080304" pitchFamily="17" charset="-128"/>
                        </a:rPr>
                        <a:t> </a:t>
                      </a:r>
                      <a:endParaRPr lang="ja-JP" sz="1050" kern="10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51153458"/>
                  </a:ext>
                </a:extLst>
              </a:tr>
            </a:tbl>
          </a:graphicData>
        </a:graphic>
      </p:graphicFrame>
      <p:sp>
        <p:nvSpPr>
          <p:cNvPr id="4" name="テキスト ボックス 3">
            <a:extLst>
              <a:ext uri="{FF2B5EF4-FFF2-40B4-BE49-F238E27FC236}">
                <a16:creationId xmlns:a16="http://schemas.microsoft.com/office/drawing/2014/main" id="{BA01925E-5676-4C66-9ADD-584531ACCEE0}"/>
              </a:ext>
            </a:extLst>
          </p:cNvPr>
          <p:cNvSpPr txBox="1"/>
          <p:nvPr/>
        </p:nvSpPr>
        <p:spPr>
          <a:xfrm>
            <a:off x="2792760" y="278164"/>
            <a:ext cx="5136021" cy="369332"/>
          </a:xfrm>
          <a:prstGeom prst="rect">
            <a:avLst/>
          </a:prstGeom>
          <a:noFill/>
          <a:ln>
            <a:noFill/>
          </a:ln>
        </p:spPr>
        <p:txBody>
          <a:bodyPr wrap="none" lIns="0" tIns="0" rIns="0" bIns="0" rtlCol="0">
            <a:spAutoFit/>
          </a:bodyPr>
          <a:lstStyle/>
          <a:p>
            <a:pPr algn="l"/>
            <a:r>
              <a:rPr lang="ja-JP" altLang="en-US" sz="2400" dirty="0">
                <a:latin typeface="メイリオ" panose="020B0604030504040204" pitchFamily="50" charset="-128"/>
                <a:ea typeface="メイリオ" panose="020B0604030504040204" pitchFamily="50" charset="-128"/>
                <a:cs typeface="Meiryo UI" panose="020B0604030504040204" pitchFamily="50" charset="-128"/>
              </a:rPr>
              <a:t>選定基準表と提案内容の対応（</a:t>
            </a:r>
            <a:r>
              <a:rPr lang="en-US" altLang="ja-JP" sz="2400" dirty="0">
                <a:latin typeface="メイリオ" panose="020B0604030504040204" pitchFamily="50" charset="-128"/>
                <a:ea typeface="メイリオ" panose="020B0604030504040204" pitchFamily="50" charset="-128"/>
                <a:cs typeface="Meiryo UI" panose="020B0604030504040204" pitchFamily="50" charset="-128"/>
              </a:rPr>
              <a:t>3/4</a:t>
            </a:r>
            <a:r>
              <a:rPr lang="ja-JP" altLang="en-US" sz="2400" dirty="0">
                <a:latin typeface="メイリオ" panose="020B0604030504040204" pitchFamily="50" charset="-128"/>
                <a:ea typeface="メイリオ" panose="020B0604030504040204" pitchFamily="50" charset="-128"/>
                <a:cs typeface="Meiryo UI" panose="020B0604030504040204" pitchFamily="50" charset="-128"/>
              </a:rPr>
              <a:t>）</a:t>
            </a:r>
            <a:endParaRPr kumimoji="1" lang="ja-JP" altLang="en-US" sz="2400" dirty="0">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94947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3E8B4FDE-752E-43DA-94D7-D55A5750F334}"/>
              </a:ext>
            </a:extLst>
          </p:cNvPr>
          <p:cNvGraphicFramePr>
            <a:graphicFrameLocks noGrp="1"/>
          </p:cNvGraphicFramePr>
          <p:nvPr>
            <p:extLst>
              <p:ext uri="{D42A27DB-BD31-4B8C-83A1-F6EECF244321}">
                <p14:modId xmlns:p14="http://schemas.microsoft.com/office/powerpoint/2010/main" val="3158120779"/>
              </p:ext>
            </p:extLst>
          </p:nvPr>
        </p:nvGraphicFramePr>
        <p:xfrm>
          <a:off x="272480" y="692696"/>
          <a:ext cx="9361039" cy="5536747"/>
        </p:xfrm>
        <a:graphic>
          <a:graphicData uri="http://schemas.openxmlformats.org/drawingml/2006/table">
            <a:tbl>
              <a:tblPr firstRow="1" firstCol="1" bandRow="1">
                <a:tableStyleId>{5C22544A-7EE6-4342-B048-85BDC9FD1C3A}</a:tableStyleId>
              </a:tblPr>
              <a:tblGrid>
                <a:gridCol w="434581">
                  <a:extLst>
                    <a:ext uri="{9D8B030D-6E8A-4147-A177-3AD203B41FA5}">
                      <a16:colId xmlns:a16="http://schemas.microsoft.com/office/drawing/2014/main" val="938572780"/>
                    </a:ext>
                  </a:extLst>
                </a:gridCol>
                <a:gridCol w="3453851">
                  <a:extLst>
                    <a:ext uri="{9D8B030D-6E8A-4147-A177-3AD203B41FA5}">
                      <a16:colId xmlns:a16="http://schemas.microsoft.com/office/drawing/2014/main" val="3613580236"/>
                    </a:ext>
                  </a:extLst>
                </a:gridCol>
                <a:gridCol w="792088">
                  <a:extLst>
                    <a:ext uri="{9D8B030D-6E8A-4147-A177-3AD203B41FA5}">
                      <a16:colId xmlns:a16="http://schemas.microsoft.com/office/drawing/2014/main" val="1261233945"/>
                    </a:ext>
                  </a:extLst>
                </a:gridCol>
                <a:gridCol w="4680519">
                  <a:extLst>
                    <a:ext uri="{9D8B030D-6E8A-4147-A177-3AD203B41FA5}">
                      <a16:colId xmlns:a16="http://schemas.microsoft.com/office/drawing/2014/main" val="1730966315"/>
                    </a:ext>
                  </a:extLst>
                </a:gridCol>
              </a:tblGrid>
              <a:tr h="0">
                <a:tc>
                  <a:txBody>
                    <a:bodyPr/>
                    <a:lstStyle/>
                    <a:p>
                      <a:pPr algn="ctr">
                        <a:lnSpc>
                          <a:spcPts val="1700"/>
                        </a:lnSpc>
                        <a:spcAft>
                          <a:spcPts val="0"/>
                        </a:spcAft>
                      </a:pPr>
                      <a:r>
                        <a:rPr lang="ja-JP" sz="1100" kern="100">
                          <a:solidFill>
                            <a:schemeClr val="bg1"/>
                          </a:solidFill>
                          <a:effectLst/>
                          <a:latin typeface="メイリオ" panose="020B0604030504040204" pitchFamily="50" charset="-128"/>
                          <a:ea typeface="メイリオ" panose="020B0604030504040204" pitchFamily="50" charset="-128"/>
                        </a:rPr>
                        <a:t>項目</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lnSpc>
                          <a:spcPts val="1700"/>
                        </a:lnSpc>
                        <a:spcAft>
                          <a:spcPts val="0"/>
                        </a:spcAft>
                      </a:pPr>
                      <a:r>
                        <a:rPr lang="ja-JP" sz="1100" kern="100" dirty="0">
                          <a:solidFill>
                            <a:schemeClr val="bg1"/>
                          </a:solidFill>
                          <a:effectLst/>
                          <a:latin typeface="メイリオ" panose="020B0604030504040204" pitchFamily="50" charset="-128"/>
                          <a:ea typeface="メイリオ" panose="020B0604030504040204" pitchFamily="50" charset="-128"/>
                        </a:rPr>
                        <a:t>評価基準</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lnSpc>
                          <a:spcPts val="1700"/>
                        </a:lnSpc>
                        <a:spcAft>
                          <a:spcPts val="0"/>
                        </a:spcAft>
                      </a:pPr>
                      <a:r>
                        <a:rPr lang="ja-JP" sz="1100" kern="100" dirty="0">
                          <a:solidFill>
                            <a:schemeClr val="bg1"/>
                          </a:solidFill>
                          <a:effectLst/>
                          <a:latin typeface="メイリオ" panose="020B0604030504040204" pitchFamily="50" charset="-128"/>
                          <a:ea typeface="メイリオ" panose="020B0604030504040204" pitchFamily="50" charset="-128"/>
                        </a:rPr>
                        <a:t>必須条件</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lnSpc>
                          <a:spcPts val="1700"/>
                        </a:lnSpc>
                        <a:spcAft>
                          <a:spcPts val="0"/>
                        </a:spcAft>
                      </a:pPr>
                      <a:r>
                        <a:rPr lang="ja-JP" altLang="en-US" sz="1100" kern="100" dirty="0">
                          <a:solidFill>
                            <a:schemeClr val="bg1"/>
                          </a:solidFill>
                          <a:effectLst/>
                          <a:latin typeface="メイリオ" panose="020B0604030504040204" pitchFamily="50" charset="-128"/>
                          <a:ea typeface="メイリオ" panose="020B0604030504040204" pitchFamily="50" charset="-128"/>
                        </a:rPr>
                        <a:t>本申請書における提案内容</a:t>
                      </a:r>
                      <a:endParaRPr lang="ja-JP" sz="1100" kern="100" dirty="0">
                        <a:solidFill>
                          <a:schemeClr val="bg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147140585"/>
                  </a:ext>
                </a:extLst>
              </a:tr>
              <a:tr h="0">
                <a:tc gridSpan="4">
                  <a:txBody>
                    <a:bodyPr/>
                    <a:lstStyle/>
                    <a:p>
                      <a:pPr algn="just">
                        <a:lnSpc>
                          <a:spcPts val="1700"/>
                        </a:lnSpc>
                        <a:spcAft>
                          <a:spcPts val="0"/>
                        </a:spcAft>
                      </a:pPr>
                      <a:r>
                        <a:rPr lang="en-US" altLang="ja-JP" sz="1100" kern="100" dirty="0">
                          <a:solidFill>
                            <a:schemeClr val="tx1"/>
                          </a:solidFill>
                          <a:effectLst/>
                          <a:latin typeface="メイリオ" panose="020B0604030504040204" pitchFamily="50" charset="-128"/>
                          <a:ea typeface="メイリオ" panose="020B0604030504040204" pitchFamily="50" charset="-128"/>
                        </a:rPr>
                        <a:t>3.</a:t>
                      </a:r>
                      <a:r>
                        <a:rPr lang="ja-JP" altLang="ja-JP" sz="1100" kern="100" dirty="0">
                          <a:solidFill>
                            <a:schemeClr val="tx1"/>
                          </a:solidFill>
                          <a:effectLst/>
                          <a:latin typeface="メイリオ" panose="020B0604030504040204" pitchFamily="50" charset="-128"/>
                          <a:ea typeface="メイリオ" panose="020B0604030504040204" pitchFamily="50" charset="-128"/>
                        </a:rPr>
                        <a:t>実証内容</a:t>
                      </a:r>
                      <a:r>
                        <a:rPr lang="ja-JP" altLang="en-US" sz="1100" b="0" kern="100" dirty="0">
                          <a:solidFill>
                            <a:schemeClr val="tx1"/>
                          </a:solidFill>
                          <a:effectLst/>
                          <a:latin typeface="メイリオ" panose="020B0604030504040204" pitchFamily="50" charset="-128"/>
                          <a:ea typeface="メイリオ" panose="020B0604030504040204" pitchFamily="50" charset="-128"/>
                        </a:rPr>
                        <a:t>（続き）</a:t>
                      </a:r>
                      <a:endParaRPr lang="ja-JP" altLang="ja-JP" sz="1100" b="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719545433"/>
                  </a:ext>
                </a:extLst>
              </a:tr>
              <a:tr h="0">
                <a:tc gridSpan="4">
                  <a:txBody>
                    <a:bodyPr/>
                    <a:lstStyle/>
                    <a:p>
                      <a:pPr algn="just">
                        <a:lnSpc>
                          <a:spcPts val="1900"/>
                        </a:lnSpc>
                        <a:spcAft>
                          <a:spcPts val="0"/>
                        </a:spcAft>
                      </a:pPr>
                      <a:r>
                        <a:rPr kumimoji="1" lang="ja-JP" altLang="en-US" sz="1100" b="1" kern="100" dirty="0">
                          <a:solidFill>
                            <a:schemeClr val="tx1"/>
                          </a:solidFill>
                          <a:effectLst/>
                          <a:latin typeface="メイリオ" panose="020B0604030504040204" pitchFamily="50" charset="-128"/>
                          <a:ea typeface="メイリオ" panose="020B0604030504040204" pitchFamily="50" charset="-128"/>
                          <a:cs typeface="+mn-cs"/>
                        </a:rPr>
                        <a:t>■評価・効果検証</a:t>
                      </a:r>
                      <a:r>
                        <a:rPr lang="ja-JP" altLang="en-US" sz="1100" b="0" kern="100" dirty="0">
                          <a:solidFill>
                            <a:schemeClr val="tx1"/>
                          </a:solidFill>
                          <a:effectLst/>
                          <a:latin typeface="メイリオ" panose="020B0604030504040204" pitchFamily="50" charset="-128"/>
                          <a:ea typeface="メイリオ" panose="020B0604030504040204" pitchFamily="50" charset="-128"/>
                        </a:rPr>
                        <a:t>（続き）</a:t>
                      </a:r>
                      <a:endParaRPr kumimoji="1" lang="ja-JP" altLang="en-US" sz="1100" b="0" kern="100" dirty="0">
                        <a:solidFill>
                          <a:schemeClr val="tx1"/>
                        </a:solidFill>
                        <a:effectLst/>
                        <a:latin typeface="メイリオ" panose="020B0604030504040204" pitchFamily="50" charset="-128"/>
                        <a:ea typeface="メイリオ" panose="020B0604030504040204" pitchFamily="50" charset="-128"/>
                        <a:cs typeface="+mn-cs"/>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l">
                        <a:lnSpc>
                          <a:spcPts val="1900"/>
                        </a:lnSpc>
                        <a:spcAft>
                          <a:spcPts val="0"/>
                        </a:spcAft>
                      </a:pP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ctr">
                        <a:lnSpc>
                          <a:spcPts val="1900"/>
                        </a:lnSpc>
                        <a:spcAft>
                          <a:spcPts val="0"/>
                        </a:spcAft>
                      </a:pP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just">
                        <a:lnSpc>
                          <a:spcPts val="1700"/>
                        </a:lnSpc>
                        <a:spcAft>
                          <a:spcPts val="0"/>
                        </a:spcAft>
                      </a:pPr>
                      <a:endParaRPr 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23325670"/>
                  </a:ext>
                </a:extLst>
              </a:tr>
              <a:tr h="0">
                <a:tc>
                  <a:txBody>
                    <a:bodyPr/>
                    <a:lstStyle/>
                    <a:p>
                      <a:pPr algn="just">
                        <a:lnSpc>
                          <a:spcPts val="1900"/>
                        </a:lnSpc>
                        <a:spcAft>
                          <a:spcPts val="0"/>
                        </a:spcAft>
                      </a:pPr>
                      <a:r>
                        <a:rPr lang="ja-JP" sz="1100" kern="100" dirty="0">
                          <a:solidFill>
                            <a:schemeClr val="tx1"/>
                          </a:solidFill>
                          <a:effectLst/>
                          <a:latin typeface="Times New Roman" panose="02020603050405020304" pitchFamily="18" charset="0"/>
                          <a:ea typeface="メイリオ" panose="020B0604030504040204" pitchFamily="50" charset="-128"/>
                        </a:rPr>
                        <a:t>⑪</a:t>
                      </a:r>
                      <a:endParaRPr lang="ja-JP" sz="1050" kern="100" dirty="0">
                        <a:solidFill>
                          <a:schemeClr val="tx1"/>
                        </a:solidFill>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lnSpc>
                          <a:spcPts val="1900"/>
                        </a:lnSpc>
                        <a:spcAft>
                          <a:spcPts val="0"/>
                        </a:spcAft>
                      </a:pPr>
                      <a:r>
                        <a:rPr lang="ja-JP" sz="1100" kern="100" dirty="0">
                          <a:effectLst/>
                          <a:latin typeface="Times New Roman" panose="02020603050405020304" pitchFamily="18" charset="0"/>
                          <a:ea typeface="メイリオ" panose="020B0604030504040204" pitchFamily="50" charset="-128"/>
                        </a:rPr>
                        <a:t>一般ユーザ等の被験者による定量的な評価・効果検証手法を、充分なサンプル数を確保するための方法と併せて具体的に提案している。</a:t>
                      </a:r>
                      <a:endParaRPr lang="en-US" altLang="ja-JP" sz="1100" kern="100" dirty="0">
                        <a:effectLst/>
                        <a:latin typeface="Times New Roman" panose="02020603050405020304" pitchFamily="18" charset="0"/>
                        <a:ea typeface="メイリオ" panose="020B0604030504040204" pitchFamily="50" charset="-128"/>
                      </a:endParaRPr>
                    </a:p>
                    <a:p>
                      <a:pPr algn="l">
                        <a:lnSpc>
                          <a:spcPts val="1900"/>
                        </a:lnSpc>
                        <a:spcAft>
                          <a:spcPts val="0"/>
                        </a:spcAft>
                      </a:pP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900"/>
                        </a:lnSpc>
                        <a:spcAft>
                          <a:spcPts val="0"/>
                        </a:spcAft>
                      </a:pPr>
                      <a:r>
                        <a:rPr lang="en-US" sz="1100" kern="100" dirty="0">
                          <a:effectLst/>
                          <a:latin typeface="メイリオ" panose="020B0604030504040204" pitchFamily="50" charset="-128"/>
                          <a:ea typeface="ＭＳ 明朝" panose="02020609040205080304" pitchFamily="17" charset="-128"/>
                        </a:rPr>
                        <a:t> </a:t>
                      </a: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8983107"/>
                  </a:ext>
                </a:extLst>
              </a:tr>
              <a:tr h="0">
                <a:tc gridSpan="4">
                  <a:txBody>
                    <a:bodyPr/>
                    <a:lstStyle/>
                    <a:p>
                      <a:pPr marL="0" marR="0" lvl="0" indent="0" algn="just" defTabSz="914400" rtl="0" eaLnBrk="1" fontAlgn="auto" latinLnBrk="0" hangingPunct="1">
                        <a:lnSpc>
                          <a:spcPts val="1900"/>
                        </a:lnSpc>
                        <a:spcBef>
                          <a:spcPts val="0"/>
                        </a:spcBef>
                        <a:spcAft>
                          <a:spcPts val="0"/>
                        </a:spcAft>
                        <a:buClrTx/>
                        <a:buSzTx/>
                        <a:buFontTx/>
                        <a:buNone/>
                        <a:tabLst/>
                        <a:defRPr/>
                      </a:pPr>
                      <a:r>
                        <a:rPr kumimoji="1" lang="ja-JP" altLang="en-US" sz="1050" b="1" kern="100" dirty="0">
                          <a:solidFill>
                            <a:schemeClr val="tx1"/>
                          </a:solidFill>
                          <a:effectLst/>
                          <a:latin typeface="メイリオ" panose="020B0604030504040204" pitchFamily="50" charset="-128"/>
                          <a:ea typeface="メイリオ" panose="020B0604030504040204" pitchFamily="50" charset="-128"/>
                          <a:cs typeface="+mn-cs"/>
                        </a:rPr>
                        <a:t>■成果展開</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l">
                        <a:lnSpc>
                          <a:spcPts val="1900"/>
                        </a:lnSpc>
                        <a:spcAft>
                          <a:spcPts val="0"/>
                        </a:spcAft>
                      </a:pP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just">
                        <a:lnSpc>
                          <a:spcPts val="1900"/>
                        </a:lnSpc>
                        <a:spcAft>
                          <a:spcPts val="0"/>
                        </a:spcAft>
                      </a:pP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9394858"/>
                  </a:ext>
                </a:extLst>
              </a:tr>
              <a:tr h="0">
                <a:tc>
                  <a:txBody>
                    <a:bodyPr/>
                    <a:lstStyle/>
                    <a:p>
                      <a:pPr algn="just">
                        <a:lnSpc>
                          <a:spcPts val="1900"/>
                        </a:lnSpc>
                        <a:spcAft>
                          <a:spcPts val="0"/>
                        </a:spcAft>
                      </a:pPr>
                      <a:r>
                        <a:rPr lang="ja-JP" sz="1100" kern="100" dirty="0">
                          <a:solidFill>
                            <a:schemeClr val="tx1"/>
                          </a:solidFill>
                          <a:effectLst/>
                          <a:latin typeface="Times New Roman" panose="02020603050405020304" pitchFamily="18" charset="0"/>
                          <a:ea typeface="メイリオ" panose="020B0604030504040204" pitchFamily="50" charset="-128"/>
                        </a:rPr>
                        <a:t>⑫</a:t>
                      </a:r>
                      <a:endParaRPr lang="ja-JP" sz="1050" kern="100" dirty="0">
                        <a:solidFill>
                          <a:schemeClr val="tx1"/>
                        </a:solidFill>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lnSpc>
                          <a:spcPts val="1900"/>
                        </a:lnSpc>
                        <a:spcAft>
                          <a:spcPts val="0"/>
                        </a:spcAft>
                      </a:pPr>
                      <a:r>
                        <a:rPr lang="ja-JP" sz="1100" kern="100" dirty="0">
                          <a:effectLst/>
                          <a:latin typeface="Times New Roman" panose="02020603050405020304" pitchFamily="18" charset="0"/>
                          <a:ea typeface="メイリオ" panose="020B0604030504040204" pitchFamily="50" charset="-128"/>
                        </a:rPr>
                        <a:t>本事業の成果を踏まえて、サービスモデルの実現・実装に向けた検討が想定されている。</a:t>
                      </a: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900"/>
                        </a:lnSpc>
                        <a:spcAft>
                          <a:spcPts val="0"/>
                        </a:spcAft>
                      </a:pP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00604092"/>
                  </a:ext>
                </a:extLst>
              </a:tr>
              <a:tr h="0">
                <a:tc gridSpan="4">
                  <a:txBody>
                    <a:bodyPr/>
                    <a:lstStyle/>
                    <a:p>
                      <a:pPr algn="just">
                        <a:lnSpc>
                          <a:spcPts val="1900"/>
                        </a:lnSpc>
                        <a:spcAft>
                          <a:spcPts val="0"/>
                        </a:spcAft>
                      </a:pPr>
                      <a:r>
                        <a:rPr kumimoji="1" lang="ja-JP" altLang="en-US" sz="1100" b="1" kern="100" dirty="0">
                          <a:solidFill>
                            <a:schemeClr val="tx1"/>
                          </a:solidFill>
                          <a:effectLst/>
                          <a:latin typeface="メイリオ" panose="020B0604030504040204" pitchFamily="50" charset="-128"/>
                          <a:ea typeface="メイリオ" panose="020B0604030504040204" pitchFamily="50" charset="-128"/>
                          <a:cs typeface="+mn-cs"/>
                        </a:rPr>
                        <a:t>■その他</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l">
                        <a:lnSpc>
                          <a:spcPts val="1900"/>
                        </a:lnSpc>
                        <a:spcAft>
                          <a:spcPts val="0"/>
                        </a:spcAft>
                      </a:pP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ctr">
                        <a:lnSpc>
                          <a:spcPts val="1900"/>
                        </a:lnSpc>
                        <a:spcAft>
                          <a:spcPts val="0"/>
                        </a:spcAft>
                      </a:pP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just">
                        <a:lnSpc>
                          <a:spcPts val="1700"/>
                        </a:lnSpc>
                        <a:spcAft>
                          <a:spcPts val="0"/>
                        </a:spcAft>
                      </a:pPr>
                      <a:endParaRPr 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5057032"/>
                  </a:ext>
                </a:extLst>
              </a:tr>
              <a:tr h="0">
                <a:tc>
                  <a:txBody>
                    <a:bodyPr/>
                    <a:lstStyle/>
                    <a:p>
                      <a:pPr algn="just">
                        <a:lnSpc>
                          <a:spcPts val="1900"/>
                        </a:lnSpc>
                        <a:spcAft>
                          <a:spcPts val="0"/>
                        </a:spcAft>
                      </a:pPr>
                      <a:r>
                        <a:rPr lang="ja-JP" sz="1100" kern="100" dirty="0">
                          <a:solidFill>
                            <a:schemeClr val="tx1"/>
                          </a:solidFill>
                          <a:effectLst/>
                          <a:latin typeface="Times New Roman" panose="02020603050405020304" pitchFamily="18" charset="0"/>
                          <a:ea typeface="メイリオ" panose="020B0604030504040204" pitchFamily="50" charset="-128"/>
                        </a:rPr>
                        <a:t>⑬</a:t>
                      </a:r>
                      <a:endParaRPr lang="ja-JP" sz="1050" kern="100" dirty="0">
                        <a:solidFill>
                          <a:schemeClr val="tx1"/>
                        </a:solidFill>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lnSpc>
                          <a:spcPts val="1900"/>
                        </a:lnSpc>
                        <a:spcAft>
                          <a:spcPts val="0"/>
                        </a:spcAft>
                      </a:pPr>
                      <a:r>
                        <a:rPr lang="ja-JP" sz="1100" kern="100" dirty="0">
                          <a:effectLst/>
                          <a:latin typeface="Times New Roman" panose="02020603050405020304" pitchFamily="18" charset="0"/>
                          <a:ea typeface="メイリオ" panose="020B0604030504040204" pitchFamily="50" charset="-128"/>
                        </a:rPr>
                        <a:t>実証の中で想定されるリスクについて洗い出し、その対策を具体的に記載している。</a:t>
                      </a: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900"/>
                        </a:lnSpc>
                        <a:spcAft>
                          <a:spcPts val="0"/>
                        </a:spcAft>
                      </a:pPr>
                      <a:r>
                        <a:rPr lang="ja-JP" sz="1100" kern="100" dirty="0">
                          <a:effectLst/>
                          <a:latin typeface="Times New Roman" panose="02020603050405020304" pitchFamily="18" charset="0"/>
                          <a:ea typeface="メイリオ" panose="020B0604030504040204" pitchFamily="50" charset="-128"/>
                        </a:rPr>
                        <a:t>●</a:t>
                      </a:r>
                      <a:endParaRPr lang="ja-JP" sz="1050" kern="100" dirty="0">
                        <a:effectLst/>
                        <a:latin typeface="Times New Roman" panose="02020603050405020304" pitchFamily="18" charset="0"/>
                        <a:ea typeface="ＭＳ 明朝" panose="02020609040205080304" pitchFamily="17"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0658001"/>
                  </a:ext>
                </a:extLst>
              </a:tr>
              <a:tr h="0">
                <a:tc gridSpan="4">
                  <a:txBody>
                    <a:bodyPr/>
                    <a:lstStyle/>
                    <a:p>
                      <a:pPr algn="just">
                        <a:lnSpc>
                          <a:spcPts val="1700"/>
                        </a:lnSpc>
                        <a:spcAft>
                          <a:spcPts val="0"/>
                        </a:spcAft>
                      </a:pPr>
                      <a:r>
                        <a:rPr lang="en-US" altLang="ja-JP" sz="1100" kern="100" dirty="0">
                          <a:solidFill>
                            <a:schemeClr val="tx1"/>
                          </a:solidFill>
                          <a:effectLst/>
                          <a:latin typeface="メイリオ" panose="020B0604030504040204" pitchFamily="50" charset="-128"/>
                          <a:ea typeface="メイリオ" panose="020B0604030504040204" pitchFamily="50" charset="-128"/>
                        </a:rPr>
                        <a:t>4</a:t>
                      </a:r>
                      <a:r>
                        <a:rPr lang="en-US" sz="1100" kern="100" dirty="0">
                          <a:solidFill>
                            <a:schemeClr val="tx1"/>
                          </a:solidFill>
                          <a:effectLst/>
                          <a:latin typeface="メイリオ" panose="020B0604030504040204" pitchFamily="50" charset="-128"/>
                          <a:ea typeface="メイリオ" panose="020B0604030504040204" pitchFamily="50" charset="-128"/>
                        </a:rPr>
                        <a:t>.</a:t>
                      </a:r>
                      <a:r>
                        <a:rPr lang="ja-JP" sz="1100" kern="100" dirty="0">
                          <a:solidFill>
                            <a:schemeClr val="tx1"/>
                          </a:solidFill>
                          <a:effectLst/>
                          <a:latin typeface="メイリオ" panose="020B0604030504040204" pitchFamily="50" charset="-128"/>
                          <a:ea typeface="メイリオ" panose="020B0604030504040204" pitchFamily="50" charset="-128"/>
                        </a:rPr>
                        <a:t>スケジュール</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859823543"/>
                  </a:ext>
                </a:extLst>
              </a:tr>
              <a:tr h="0">
                <a:tc>
                  <a:txBody>
                    <a:bodyPr/>
                    <a:lstStyle/>
                    <a:p>
                      <a:pPr algn="just">
                        <a:lnSpc>
                          <a:spcPts val="1700"/>
                        </a:lnSpc>
                        <a:spcAft>
                          <a:spcPts val="0"/>
                        </a:spcAft>
                      </a:pPr>
                      <a:r>
                        <a:rPr lang="ja-JP" sz="1100" kern="100">
                          <a:solidFill>
                            <a:schemeClr val="tx1"/>
                          </a:solidFill>
                          <a:effectLst/>
                          <a:latin typeface="メイリオ" panose="020B0604030504040204" pitchFamily="50" charset="-128"/>
                          <a:ea typeface="メイリオ" panose="020B0604030504040204" pitchFamily="50" charset="-128"/>
                        </a:rPr>
                        <a:t>①</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r>
                        <a:rPr lang="ja-JP" sz="1100" kern="100" dirty="0">
                          <a:solidFill>
                            <a:schemeClr val="tx1"/>
                          </a:solidFill>
                          <a:effectLst/>
                          <a:latin typeface="メイリオ" panose="020B0604030504040204" pitchFamily="50" charset="-128"/>
                          <a:ea typeface="メイリオ" panose="020B0604030504040204" pitchFamily="50" charset="-128"/>
                        </a:rPr>
                        <a:t>遂行期間中に取りまとめまでを完了させることのできる具体的なスケジュールが記載されている。</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700"/>
                        </a:lnSpc>
                        <a:spcAft>
                          <a:spcPts val="0"/>
                        </a:spcAft>
                      </a:pPr>
                      <a:r>
                        <a:rPr lang="ja-JP" sz="1100" kern="100" dirty="0">
                          <a:solidFill>
                            <a:schemeClr val="tx1"/>
                          </a:solidFill>
                          <a:effectLst/>
                          <a:latin typeface="メイリオ" panose="020B0604030504040204" pitchFamily="50" charset="-128"/>
                          <a:ea typeface="メイリオ" panose="020B0604030504040204" pitchFamily="50" charset="-128"/>
                        </a:rPr>
                        <a:t>●</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53475028"/>
                  </a:ext>
                </a:extLst>
              </a:tr>
              <a:tr h="0">
                <a:tc gridSpan="4">
                  <a:txBody>
                    <a:bodyPr/>
                    <a:lstStyle/>
                    <a:p>
                      <a:pPr algn="just">
                        <a:lnSpc>
                          <a:spcPts val="1700"/>
                        </a:lnSpc>
                        <a:spcAft>
                          <a:spcPts val="0"/>
                        </a:spcAft>
                      </a:pPr>
                      <a:r>
                        <a:rPr lang="en-US" altLang="ja-JP" sz="1100" kern="100" dirty="0">
                          <a:solidFill>
                            <a:schemeClr val="tx1"/>
                          </a:solidFill>
                          <a:effectLst/>
                          <a:latin typeface="メイリオ" panose="020B0604030504040204" pitchFamily="50" charset="-128"/>
                          <a:ea typeface="メイリオ" panose="020B0604030504040204" pitchFamily="50" charset="-128"/>
                        </a:rPr>
                        <a:t>5</a:t>
                      </a:r>
                      <a:r>
                        <a:rPr lang="en-US" sz="1100" kern="100" dirty="0">
                          <a:solidFill>
                            <a:schemeClr val="tx1"/>
                          </a:solidFill>
                          <a:effectLst/>
                          <a:latin typeface="メイリオ" panose="020B0604030504040204" pitchFamily="50" charset="-128"/>
                          <a:ea typeface="メイリオ" panose="020B0604030504040204" pitchFamily="50" charset="-128"/>
                        </a:rPr>
                        <a:t>.</a:t>
                      </a:r>
                      <a:r>
                        <a:rPr lang="ja-JP" sz="1100" kern="100" dirty="0">
                          <a:solidFill>
                            <a:schemeClr val="tx1"/>
                          </a:solidFill>
                          <a:effectLst/>
                          <a:latin typeface="メイリオ" panose="020B0604030504040204" pitchFamily="50" charset="-128"/>
                          <a:ea typeface="メイリオ" panose="020B0604030504040204" pitchFamily="50" charset="-128"/>
                        </a:rPr>
                        <a:t>支出計画</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240782427"/>
                  </a:ext>
                </a:extLst>
              </a:tr>
              <a:tr h="0">
                <a:tc>
                  <a:txBody>
                    <a:bodyPr/>
                    <a:lstStyle/>
                    <a:p>
                      <a:pPr algn="just">
                        <a:lnSpc>
                          <a:spcPts val="1700"/>
                        </a:lnSpc>
                        <a:spcAft>
                          <a:spcPts val="0"/>
                        </a:spcAft>
                      </a:pPr>
                      <a:r>
                        <a:rPr lang="ja-JP" sz="1100" kern="100">
                          <a:solidFill>
                            <a:schemeClr val="tx1"/>
                          </a:solidFill>
                          <a:effectLst/>
                          <a:latin typeface="メイリオ" panose="020B0604030504040204" pitchFamily="50" charset="-128"/>
                          <a:ea typeface="メイリオ" panose="020B0604030504040204" pitchFamily="50" charset="-128"/>
                        </a:rPr>
                        <a:t>①</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r>
                        <a:rPr lang="ja-JP" sz="1100" kern="100" dirty="0">
                          <a:solidFill>
                            <a:schemeClr val="tx1"/>
                          </a:solidFill>
                          <a:effectLst/>
                          <a:latin typeface="メイリオ" panose="020B0604030504040204" pitchFamily="50" charset="-128"/>
                          <a:ea typeface="メイリオ" panose="020B0604030504040204" pitchFamily="50" charset="-128"/>
                        </a:rPr>
                        <a:t>具体的な支出計画が記載されている。</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ts val="1700"/>
                        </a:lnSpc>
                        <a:spcAft>
                          <a:spcPts val="0"/>
                        </a:spcAft>
                      </a:pPr>
                      <a:r>
                        <a:rPr lang="ja-JP" sz="1100" kern="100" dirty="0">
                          <a:solidFill>
                            <a:schemeClr val="tx1"/>
                          </a:solidFill>
                          <a:effectLst/>
                          <a:latin typeface="メイリオ" panose="020B0604030504040204" pitchFamily="50" charset="-128"/>
                          <a:ea typeface="メイリオ" panose="020B0604030504040204" pitchFamily="50" charset="-128"/>
                        </a:rPr>
                        <a:t>●</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endParaRPr lang="en-US" altLang="ja-JP" sz="1100" kern="100" dirty="0">
                        <a:solidFill>
                          <a:schemeClr val="tx1"/>
                        </a:solidFill>
                        <a:effectLst/>
                        <a:latin typeface="メイリオ" panose="020B0604030504040204" pitchFamily="50" charset="-128"/>
                        <a:ea typeface="メイリオ" panose="020B0604030504040204" pitchFamily="50" charset="-128"/>
                      </a:endParaRPr>
                    </a:p>
                    <a:p>
                      <a:pPr algn="just">
                        <a:lnSpc>
                          <a:spcPts val="1700"/>
                        </a:lnSpc>
                        <a:spcAft>
                          <a:spcPts val="0"/>
                        </a:spcAft>
                      </a:pPr>
                      <a:endParaRPr lang="ja-JP" sz="1100" kern="100" dirty="0">
                        <a:solidFill>
                          <a:schemeClr val="tx1"/>
                        </a:solidFill>
                        <a:effectLst/>
                        <a:latin typeface="メイリオ" panose="020B0604030504040204" pitchFamily="50" charset="-128"/>
                        <a:ea typeface="メイリオ"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2855788"/>
                  </a:ext>
                </a:extLst>
              </a:tr>
            </a:tbl>
          </a:graphicData>
        </a:graphic>
      </p:graphicFrame>
      <p:sp>
        <p:nvSpPr>
          <p:cNvPr id="4" name="テキスト ボックス 3">
            <a:extLst>
              <a:ext uri="{FF2B5EF4-FFF2-40B4-BE49-F238E27FC236}">
                <a16:creationId xmlns:a16="http://schemas.microsoft.com/office/drawing/2014/main" id="{508519E0-B73F-48C1-97E0-321F10AFD428}"/>
              </a:ext>
            </a:extLst>
          </p:cNvPr>
          <p:cNvSpPr txBox="1"/>
          <p:nvPr/>
        </p:nvSpPr>
        <p:spPr>
          <a:xfrm>
            <a:off x="2792760" y="278164"/>
            <a:ext cx="5136021" cy="369332"/>
          </a:xfrm>
          <a:prstGeom prst="rect">
            <a:avLst/>
          </a:prstGeom>
          <a:noFill/>
          <a:ln>
            <a:noFill/>
          </a:ln>
        </p:spPr>
        <p:txBody>
          <a:bodyPr wrap="none" lIns="0" tIns="0" rIns="0" bIns="0" rtlCol="0">
            <a:spAutoFit/>
          </a:bodyPr>
          <a:lstStyle/>
          <a:p>
            <a:pPr algn="l"/>
            <a:r>
              <a:rPr lang="ja-JP" altLang="en-US" sz="2400" dirty="0">
                <a:latin typeface="メイリオ" panose="020B0604030504040204" pitchFamily="50" charset="-128"/>
                <a:ea typeface="メイリオ" panose="020B0604030504040204" pitchFamily="50" charset="-128"/>
                <a:cs typeface="Meiryo UI" panose="020B0604030504040204" pitchFamily="50" charset="-128"/>
              </a:rPr>
              <a:t>選定基準表と提案内容の対応（</a:t>
            </a:r>
            <a:r>
              <a:rPr lang="en-US" altLang="ja-JP" sz="2400" dirty="0">
                <a:latin typeface="メイリオ" panose="020B0604030504040204" pitchFamily="50" charset="-128"/>
                <a:ea typeface="メイリオ" panose="020B0604030504040204" pitchFamily="50" charset="-128"/>
                <a:cs typeface="Meiryo UI" panose="020B0604030504040204" pitchFamily="50" charset="-128"/>
              </a:rPr>
              <a:t>4/4</a:t>
            </a:r>
            <a:r>
              <a:rPr lang="ja-JP" altLang="en-US" sz="2400" dirty="0">
                <a:latin typeface="メイリオ" panose="020B0604030504040204" pitchFamily="50" charset="-128"/>
                <a:ea typeface="メイリオ" panose="020B0604030504040204" pitchFamily="50" charset="-128"/>
                <a:cs typeface="Meiryo UI" panose="020B0604030504040204" pitchFamily="50" charset="-128"/>
              </a:rPr>
              <a:t>）</a:t>
            </a:r>
            <a:endParaRPr kumimoji="1" lang="ja-JP" altLang="en-US" sz="2400" dirty="0">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611954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183C09CE-4345-410A-8763-544DE10B2523}"/>
              </a:ext>
            </a:extLst>
          </p:cNvPr>
          <p:cNvSpPr>
            <a:spLocks noGrp="1"/>
          </p:cNvSpPr>
          <p:nvPr>
            <p:ph type="body" sz="quarter" idx="10"/>
          </p:nvPr>
        </p:nvSpPr>
        <p:spPr/>
        <p:txBody>
          <a:bodyPr/>
          <a:lstStyle/>
          <a:p>
            <a:endParaRPr kumimoji="1" lang="ja-JP" altLang="en-US" dirty="0"/>
          </a:p>
        </p:txBody>
      </p:sp>
      <p:sp>
        <p:nvSpPr>
          <p:cNvPr id="3" name="四角形: 角を丸くする 2">
            <a:extLst>
              <a:ext uri="{FF2B5EF4-FFF2-40B4-BE49-F238E27FC236}">
                <a16:creationId xmlns:a16="http://schemas.microsoft.com/office/drawing/2014/main" id="{FCEB486B-8790-47B8-B726-89972301F8CE}"/>
              </a:ext>
            </a:extLst>
          </p:cNvPr>
          <p:cNvSpPr/>
          <p:nvPr/>
        </p:nvSpPr>
        <p:spPr>
          <a:xfrm>
            <a:off x="2072680" y="2204864"/>
            <a:ext cx="6012668" cy="3744416"/>
          </a:xfrm>
          <a:prstGeom prst="roundRect">
            <a:avLst/>
          </a:prstGeom>
          <a:solidFill>
            <a:schemeClr val="accent2">
              <a:lumMod val="20000"/>
              <a:lumOff val="80000"/>
            </a:schemeClr>
          </a:solidFill>
          <a:ln w="28575"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r>
              <a:rPr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本ページ</a:t>
            </a:r>
            <a:r>
              <a:rPr lang="en-US" altLang="ja-JP"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1</a:t>
            </a:r>
            <a:r>
              <a:rPr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枚で、提案する企画概要（提案するサービスモデル及び本実証事業における検証内容）が簡潔に分かるようにしてください。</a:t>
            </a:r>
            <a:endParaRPr lang="en-US" altLang="ja-JP"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marL="171450" indent="-171450">
              <a:buFont typeface="Wingdings" panose="05000000000000000000" pitchFamily="2" charset="2"/>
              <a:buChar char="n"/>
            </a:pPr>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提案するサービスモデルが、放送事業者が災害情報を含むローカルコンテンツをインターネットで提供するサービスモデルに係るものであり、以下を満たしていることを</a:t>
            </a:r>
            <a:r>
              <a:rPr lang="ja-JP" altLang="en-US" sz="1200" u="sng"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分かりやすいポンチ絵を用いて</a:t>
            </a:r>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示してください。</a:t>
            </a:r>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marL="171450" indent="-171450">
              <a:buFont typeface="Arial" panose="020B0604020202020204" pitchFamily="34" charset="0"/>
              <a:buChar char="•"/>
            </a:pPr>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平時のみならず災害時における迅速かつ円滑な情報の提供に係るものであること。</a:t>
            </a:r>
          </a:p>
          <a:p>
            <a:pPr marL="171450" indent="-171450">
              <a:buFont typeface="Arial" panose="020B0604020202020204" pitchFamily="34" charset="0"/>
              <a:buChar char="•"/>
            </a:pPr>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地域経済の活性化、地域社会の発展、地域住民の利便向上等に資するものであること。</a:t>
            </a:r>
          </a:p>
          <a:p>
            <a:pPr marL="171450" indent="-171450">
              <a:buFont typeface="Arial" panose="020B0604020202020204" pitchFamily="34" charset="0"/>
              <a:buChar char="•"/>
            </a:pPr>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他地域でも展開・応用可能なものであること。</a:t>
            </a:r>
          </a:p>
          <a:p>
            <a:pPr marL="171450" indent="-171450">
              <a:buFont typeface="Arial" panose="020B0604020202020204" pitchFamily="34" charset="0"/>
              <a:buChar char="•"/>
            </a:pPr>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①視聴データの収集・活用・分析</a:t>
            </a:r>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　②ハイブリッドキャストの活用</a:t>
            </a:r>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　③</a:t>
            </a:r>
            <a:r>
              <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AR/VR</a:t>
            </a:r>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・ハプティクスなど新たな技術・サービスの活用</a:t>
            </a:r>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　のいずれかを含んでいること。</a:t>
            </a:r>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marL="171450" indent="-171450">
              <a:buFont typeface="Wingdings" panose="05000000000000000000" pitchFamily="2" charset="2"/>
              <a:buChar char="n"/>
            </a:pPr>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ポンチ絵の中で、課題及び検証内容についても簡潔に記載してください。</a:t>
            </a:r>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986419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996FD951-9E51-44D5-B142-C93030B0614F}"/>
              </a:ext>
            </a:extLst>
          </p:cNvPr>
          <p:cNvSpPr/>
          <p:nvPr/>
        </p:nvSpPr>
        <p:spPr>
          <a:xfrm>
            <a:off x="2540732" y="2132856"/>
            <a:ext cx="4824536" cy="2160240"/>
          </a:xfrm>
          <a:prstGeom prst="roundRect">
            <a:avLst/>
          </a:prstGeom>
          <a:solidFill>
            <a:schemeClr val="accent2">
              <a:lumMod val="20000"/>
              <a:lumOff val="80000"/>
            </a:schemeClr>
          </a:solidFill>
          <a:ln w="28575"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pPr algn="l"/>
            <a:r>
              <a:rPr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本実証事業で構築するシステムの構成図を示してください。</a:t>
            </a:r>
            <a:endParaRPr lang="en-US" altLang="ja-JP"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algn="l"/>
            <a:r>
              <a:rPr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また、検証内容について、次頁の表に記載する項目（①、②</a:t>
            </a:r>
            <a:r>
              <a:rPr lang="en-US" altLang="ja-JP"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）と対応する形で、吹き出し等でシステム構成図の中に示してください。</a:t>
            </a:r>
            <a:endParaRPr lang="en-US" altLang="ja-JP"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algn="l"/>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algn="l"/>
            <a:r>
              <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前頁「</a:t>
            </a:r>
            <a:r>
              <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1.</a:t>
            </a:r>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企画概要」に対して、「</a:t>
            </a:r>
            <a:r>
              <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2.</a:t>
            </a:r>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検証内容」ではより具体的に検証内容を記載してください。</a:t>
            </a:r>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805482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EF71EBA0-BF50-4E36-A3DA-4B283FB8638D}"/>
              </a:ext>
            </a:extLst>
          </p:cNvPr>
          <p:cNvGraphicFramePr>
            <a:graphicFrameLocks noGrp="1"/>
          </p:cNvGraphicFramePr>
          <p:nvPr>
            <p:extLst>
              <p:ext uri="{D42A27DB-BD31-4B8C-83A1-F6EECF244321}">
                <p14:modId xmlns:p14="http://schemas.microsoft.com/office/powerpoint/2010/main" val="895520202"/>
              </p:ext>
            </p:extLst>
          </p:nvPr>
        </p:nvGraphicFramePr>
        <p:xfrm>
          <a:off x="488504" y="1196752"/>
          <a:ext cx="8928992" cy="2595880"/>
        </p:xfrm>
        <a:graphic>
          <a:graphicData uri="http://schemas.openxmlformats.org/drawingml/2006/table">
            <a:tbl>
              <a:tblPr firstRow="1" bandRow="1">
                <a:tableStyleId>{5C22544A-7EE6-4342-B048-85BDC9FD1C3A}</a:tableStyleId>
              </a:tblPr>
              <a:tblGrid>
                <a:gridCol w="572665">
                  <a:extLst>
                    <a:ext uri="{9D8B030D-6E8A-4147-A177-3AD203B41FA5}">
                      <a16:colId xmlns:a16="http://schemas.microsoft.com/office/drawing/2014/main" val="351833791"/>
                    </a:ext>
                  </a:extLst>
                </a:gridCol>
                <a:gridCol w="435447">
                  <a:extLst>
                    <a:ext uri="{9D8B030D-6E8A-4147-A177-3AD203B41FA5}">
                      <a16:colId xmlns:a16="http://schemas.microsoft.com/office/drawing/2014/main" val="3929644431"/>
                    </a:ext>
                  </a:extLst>
                </a:gridCol>
                <a:gridCol w="3528392">
                  <a:extLst>
                    <a:ext uri="{9D8B030D-6E8A-4147-A177-3AD203B41FA5}">
                      <a16:colId xmlns:a16="http://schemas.microsoft.com/office/drawing/2014/main" val="2027732610"/>
                    </a:ext>
                  </a:extLst>
                </a:gridCol>
                <a:gridCol w="4392488">
                  <a:extLst>
                    <a:ext uri="{9D8B030D-6E8A-4147-A177-3AD203B41FA5}">
                      <a16:colId xmlns:a16="http://schemas.microsoft.com/office/drawing/2014/main" val="103510709"/>
                    </a:ext>
                  </a:extLst>
                </a:gridCol>
              </a:tblGrid>
              <a:tr h="370840">
                <a:tc>
                  <a:txBody>
                    <a:bodyPr/>
                    <a:lstStyle/>
                    <a:p>
                      <a:pPr algn="ctr"/>
                      <a:r>
                        <a:rPr kumimoji="1" lang="ja-JP" altLang="en-US" sz="1200" dirty="0">
                          <a:solidFill>
                            <a:schemeClr val="bg1"/>
                          </a:solidFill>
                          <a:latin typeface="メイリオ" panose="020B0604030504040204" pitchFamily="50" charset="-128"/>
                          <a:ea typeface="メイリオ" panose="020B0604030504040204" pitchFamily="50" charset="-128"/>
                        </a:rPr>
                        <a:t>項目</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kumimoji="1" lang="ja-JP" altLang="en-US" sz="1200" dirty="0">
                          <a:solidFill>
                            <a:schemeClr val="bg1"/>
                          </a:solidFill>
                          <a:latin typeface="メイリオ" panose="020B0604030504040204" pitchFamily="50" charset="-128"/>
                          <a:ea typeface="メイリオ" panose="020B0604030504040204" pitchFamily="50" charset="-128"/>
                        </a:rPr>
                        <a:t>サービスモデルを実現するための課題と方策案</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pPr algn="ctr"/>
                      <a:endParaRPr kumimoji="1" lang="ja-JP" altLang="en-US" sz="1200" dirty="0">
                        <a:solidFill>
                          <a:schemeClr val="bg1"/>
                        </a:solidFill>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kumimoji="1" lang="ja-JP" altLang="en-US" sz="1200" dirty="0">
                          <a:solidFill>
                            <a:schemeClr val="bg1"/>
                          </a:solidFill>
                          <a:latin typeface="メイリオ" panose="020B0604030504040204" pitchFamily="50" charset="-128"/>
                          <a:ea typeface="メイリオ" panose="020B0604030504040204" pitchFamily="50" charset="-128"/>
                        </a:rPr>
                        <a:t>本実証事業における検証内容</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178834558"/>
                  </a:ext>
                </a:extLst>
              </a:tr>
              <a:tr h="370840">
                <a:tc rowSpan="3">
                  <a:txBody>
                    <a:bodyPr/>
                    <a:lstStyle/>
                    <a:p>
                      <a:r>
                        <a:rPr kumimoji="1" lang="ja-JP" altLang="en-US" sz="1200" dirty="0">
                          <a:latin typeface="メイリオ" panose="020B0604030504040204" pitchFamily="50" charset="-128"/>
                          <a:ea typeface="メイリオ" panose="020B0604030504040204" pitchFamily="50" charset="-128"/>
                        </a:rPr>
                        <a:t>技術</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ja-JP" altLang="en-US" sz="1200" dirty="0">
                          <a:latin typeface="メイリオ" panose="020B0604030504040204" pitchFamily="50" charset="-128"/>
                          <a:ea typeface="メイリオ" panose="020B0604030504040204" pitchFamily="50" charset="-128"/>
                        </a:rPr>
                        <a:t>①</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7330767"/>
                  </a:ext>
                </a:extLst>
              </a:tr>
              <a:tr h="370840">
                <a:tc vMerge="1">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ja-JP" altLang="en-US" sz="1200" dirty="0">
                          <a:latin typeface="メイリオ" panose="020B0604030504040204" pitchFamily="50" charset="-128"/>
                          <a:ea typeface="メイリオ" panose="020B0604030504040204" pitchFamily="50" charset="-128"/>
                        </a:rPr>
                        <a:t>②</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19929942"/>
                  </a:ext>
                </a:extLst>
              </a:tr>
              <a:tr h="370840">
                <a:tc vMerge="1">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en-US" altLang="ja-JP" sz="1200" dirty="0">
                          <a:latin typeface="メイリオ" panose="020B0604030504040204" pitchFamily="50" charset="-128"/>
                          <a:ea typeface="メイリオ" panose="020B0604030504040204" pitchFamily="50" charset="-128"/>
                        </a:rPr>
                        <a:t>…</a:t>
                      </a:r>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7052038"/>
                  </a:ext>
                </a:extLst>
              </a:tr>
              <a:tr h="370840">
                <a:tc rowSpan="3">
                  <a:txBody>
                    <a:bodyPr/>
                    <a:lstStyle/>
                    <a:p>
                      <a:r>
                        <a:rPr kumimoji="1" lang="ja-JP" altLang="en-US" sz="1200" dirty="0">
                          <a:latin typeface="メイリオ" panose="020B0604030504040204" pitchFamily="50" charset="-128"/>
                          <a:ea typeface="メイリオ" panose="020B0604030504040204" pitchFamily="50" charset="-128"/>
                        </a:rPr>
                        <a:t>運用</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ja-JP" altLang="en-US" sz="1200" dirty="0">
                          <a:latin typeface="メイリオ" panose="020B0604030504040204" pitchFamily="50" charset="-128"/>
                          <a:ea typeface="メイリオ" panose="020B0604030504040204" pitchFamily="50" charset="-128"/>
                        </a:rPr>
                        <a:t>⑤</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67020349"/>
                  </a:ext>
                </a:extLst>
              </a:tr>
              <a:tr h="370840">
                <a:tc vMerge="1">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ja-JP" altLang="en-US" sz="1200" dirty="0">
                          <a:latin typeface="メイリオ" panose="020B0604030504040204" pitchFamily="50" charset="-128"/>
                          <a:ea typeface="メイリオ" panose="020B0604030504040204" pitchFamily="50" charset="-128"/>
                        </a:rPr>
                        <a:t>⑥</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2473468"/>
                  </a:ext>
                </a:extLst>
              </a:tr>
              <a:tr h="370840">
                <a:tc vMerge="1">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en-US" altLang="ja-JP" sz="1200" dirty="0">
                          <a:latin typeface="メイリオ" panose="020B0604030504040204" pitchFamily="50" charset="-128"/>
                          <a:ea typeface="メイリオ" panose="020B0604030504040204" pitchFamily="50" charset="-128"/>
                        </a:rPr>
                        <a:t>…</a:t>
                      </a:r>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6595979"/>
                  </a:ext>
                </a:extLst>
              </a:tr>
            </a:tbl>
          </a:graphicData>
        </a:graphic>
      </p:graphicFrame>
      <p:sp>
        <p:nvSpPr>
          <p:cNvPr id="5" name="四角形: 角を丸くする 4">
            <a:extLst>
              <a:ext uri="{FF2B5EF4-FFF2-40B4-BE49-F238E27FC236}">
                <a16:creationId xmlns:a16="http://schemas.microsoft.com/office/drawing/2014/main" id="{FDCD216B-1B6F-4EE8-A485-3447F14BF341}"/>
              </a:ext>
            </a:extLst>
          </p:cNvPr>
          <p:cNvSpPr/>
          <p:nvPr/>
        </p:nvSpPr>
        <p:spPr>
          <a:xfrm>
            <a:off x="2540732" y="2132856"/>
            <a:ext cx="4824536" cy="2088232"/>
          </a:xfrm>
          <a:prstGeom prst="roundRect">
            <a:avLst/>
          </a:prstGeom>
          <a:solidFill>
            <a:schemeClr val="accent2">
              <a:lumMod val="20000"/>
              <a:lumOff val="80000"/>
            </a:schemeClr>
          </a:solidFill>
          <a:ln w="28575"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pPr algn="l"/>
            <a:r>
              <a:rPr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提案するサービスモデルを実現するための技術及び運用面での課題を整理し、それに対応する形で本実証事業における具体的な検証内容を記載してください。</a:t>
            </a:r>
            <a:endParaRPr lang="en-US" altLang="ja-JP"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algn="l"/>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algn="l"/>
            <a:r>
              <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各項目番号（①、②</a:t>
            </a:r>
            <a:r>
              <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）は前頁のシステム構成図の中に記載する検証内容と紐づく形にしてください。</a:t>
            </a:r>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algn="l"/>
            <a:r>
              <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必要に応じて表の行は削除・追加してください。複数ページにわたっても問題ありません。</a:t>
            </a:r>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409278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8D0234DE-B66C-4BC6-888C-B488AB610A1F}"/>
              </a:ext>
            </a:extLst>
          </p:cNvPr>
          <p:cNvSpPr/>
          <p:nvPr/>
        </p:nvSpPr>
        <p:spPr>
          <a:xfrm>
            <a:off x="2540732" y="2132856"/>
            <a:ext cx="4824536" cy="1512168"/>
          </a:xfrm>
          <a:prstGeom prst="roundRect">
            <a:avLst/>
          </a:prstGeom>
          <a:solidFill>
            <a:schemeClr val="accent2">
              <a:lumMod val="20000"/>
              <a:lumOff val="80000"/>
            </a:schemeClr>
          </a:solidFill>
          <a:ln w="28575"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r>
              <a:rPr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サービスモデルの実現性や利便性に係る評価・効果検証を行うための手法を具体的に記載してください。</a:t>
            </a:r>
            <a:endParaRPr lang="en-US" altLang="ja-JP"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また、本事業の成果を踏まえて、サービスモデルの実現・実装に向けてどのような検討をする予定かを記載してください。</a:t>
            </a:r>
            <a:endParaRPr lang="en-US" altLang="ja-JP"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endParaRPr lang="en-US" altLang="ja-JP"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r>
              <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必要に応じて図や表を活用してください。複数ページにわたっても問題ありません。</a:t>
            </a:r>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317470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3612CBCA-054C-400B-8E12-9CBBBF969202}"/>
              </a:ext>
            </a:extLst>
          </p:cNvPr>
          <p:cNvGraphicFramePr>
            <a:graphicFrameLocks noGrp="1"/>
          </p:cNvGraphicFramePr>
          <p:nvPr>
            <p:extLst>
              <p:ext uri="{D42A27DB-BD31-4B8C-83A1-F6EECF244321}">
                <p14:modId xmlns:p14="http://schemas.microsoft.com/office/powerpoint/2010/main" val="3838455806"/>
              </p:ext>
            </p:extLst>
          </p:nvPr>
        </p:nvGraphicFramePr>
        <p:xfrm>
          <a:off x="560512" y="1124744"/>
          <a:ext cx="8784976" cy="4079240"/>
        </p:xfrm>
        <a:graphic>
          <a:graphicData uri="http://schemas.openxmlformats.org/drawingml/2006/table">
            <a:tbl>
              <a:tblPr firstRow="1" bandRow="1">
                <a:tableStyleId>{5C22544A-7EE6-4342-B048-85BDC9FD1C3A}</a:tableStyleId>
              </a:tblPr>
              <a:tblGrid>
                <a:gridCol w="504058">
                  <a:extLst>
                    <a:ext uri="{9D8B030D-6E8A-4147-A177-3AD203B41FA5}">
                      <a16:colId xmlns:a16="http://schemas.microsoft.com/office/drawing/2014/main" val="1072715152"/>
                    </a:ext>
                  </a:extLst>
                </a:gridCol>
                <a:gridCol w="2880320">
                  <a:extLst>
                    <a:ext uri="{9D8B030D-6E8A-4147-A177-3AD203B41FA5}">
                      <a16:colId xmlns:a16="http://schemas.microsoft.com/office/drawing/2014/main" val="351833791"/>
                    </a:ext>
                  </a:extLst>
                </a:gridCol>
                <a:gridCol w="928903">
                  <a:extLst>
                    <a:ext uri="{9D8B030D-6E8A-4147-A177-3AD203B41FA5}">
                      <a16:colId xmlns:a16="http://schemas.microsoft.com/office/drawing/2014/main" val="103510709"/>
                    </a:ext>
                  </a:extLst>
                </a:gridCol>
                <a:gridCol w="496855">
                  <a:extLst>
                    <a:ext uri="{9D8B030D-6E8A-4147-A177-3AD203B41FA5}">
                      <a16:colId xmlns:a16="http://schemas.microsoft.com/office/drawing/2014/main" val="4115954979"/>
                    </a:ext>
                  </a:extLst>
                </a:gridCol>
                <a:gridCol w="496855">
                  <a:extLst>
                    <a:ext uri="{9D8B030D-6E8A-4147-A177-3AD203B41FA5}">
                      <a16:colId xmlns:a16="http://schemas.microsoft.com/office/drawing/2014/main" val="3324687364"/>
                    </a:ext>
                  </a:extLst>
                </a:gridCol>
                <a:gridCol w="496855">
                  <a:extLst>
                    <a:ext uri="{9D8B030D-6E8A-4147-A177-3AD203B41FA5}">
                      <a16:colId xmlns:a16="http://schemas.microsoft.com/office/drawing/2014/main" val="2153888121"/>
                    </a:ext>
                  </a:extLst>
                </a:gridCol>
                <a:gridCol w="496855">
                  <a:extLst>
                    <a:ext uri="{9D8B030D-6E8A-4147-A177-3AD203B41FA5}">
                      <a16:colId xmlns:a16="http://schemas.microsoft.com/office/drawing/2014/main" val="1607133453"/>
                    </a:ext>
                  </a:extLst>
                </a:gridCol>
                <a:gridCol w="496855">
                  <a:extLst>
                    <a:ext uri="{9D8B030D-6E8A-4147-A177-3AD203B41FA5}">
                      <a16:colId xmlns:a16="http://schemas.microsoft.com/office/drawing/2014/main" val="1614319805"/>
                    </a:ext>
                  </a:extLst>
                </a:gridCol>
                <a:gridCol w="496855">
                  <a:extLst>
                    <a:ext uri="{9D8B030D-6E8A-4147-A177-3AD203B41FA5}">
                      <a16:colId xmlns:a16="http://schemas.microsoft.com/office/drawing/2014/main" val="2296182385"/>
                    </a:ext>
                  </a:extLst>
                </a:gridCol>
                <a:gridCol w="496855">
                  <a:extLst>
                    <a:ext uri="{9D8B030D-6E8A-4147-A177-3AD203B41FA5}">
                      <a16:colId xmlns:a16="http://schemas.microsoft.com/office/drawing/2014/main" val="325514176"/>
                    </a:ext>
                  </a:extLst>
                </a:gridCol>
                <a:gridCol w="496855">
                  <a:extLst>
                    <a:ext uri="{9D8B030D-6E8A-4147-A177-3AD203B41FA5}">
                      <a16:colId xmlns:a16="http://schemas.microsoft.com/office/drawing/2014/main" val="3699901224"/>
                    </a:ext>
                  </a:extLst>
                </a:gridCol>
                <a:gridCol w="496855">
                  <a:extLst>
                    <a:ext uri="{9D8B030D-6E8A-4147-A177-3AD203B41FA5}">
                      <a16:colId xmlns:a16="http://schemas.microsoft.com/office/drawing/2014/main" val="3692395088"/>
                    </a:ext>
                  </a:extLst>
                </a:gridCol>
              </a:tblGrid>
              <a:tr h="370840">
                <a:tc gridSpan="2">
                  <a:txBody>
                    <a:bodyPr/>
                    <a:lstStyle/>
                    <a:p>
                      <a:pPr algn="ctr"/>
                      <a:r>
                        <a:rPr kumimoji="1" lang="ja-JP" altLang="en-US" sz="1200" dirty="0">
                          <a:solidFill>
                            <a:schemeClr val="bg1"/>
                          </a:solidFill>
                          <a:latin typeface="メイリオ" panose="020B0604030504040204" pitchFamily="50" charset="-128"/>
                          <a:ea typeface="メイリオ" panose="020B0604030504040204" pitchFamily="50" charset="-128"/>
                        </a:rPr>
                        <a:t>実施項目</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pPr algn="ctr"/>
                      <a:endParaRPr kumimoji="1" lang="ja-JP" altLang="en-US" sz="1200" dirty="0">
                        <a:solidFill>
                          <a:schemeClr val="bg1"/>
                        </a:solidFill>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kumimoji="1" lang="en-US" altLang="ja-JP" sz="1200" dirty="0">
                          <a:solidFill>
                            <a:schemeClr val="bg1"/>
                          </a:solidFill>
                          <a:latin typeface="メイリオ" panose="020B0604030504040204" pitchFamily="50" charset="-128"/>
                          <a:ea typeface="メイリオ" panose="020B0604030504040204" pitchFamily="50" charset="-128"/>
                        </a:rPr>
                        <a:t>8</a:t>
                      </a:r>
                      <a:r>
                        <a:rPr kumimoji="1" lang="ja-JP" altLang="en-US" sz="1200" dirty="0">
                          <a:solidFill>
                            <a:schemeClr val="bg1"/>
                          </a:solidFill>
                          <a:latin typeface="メイリオ" panose="020B0604030504040204" pitchFamily="50" charset="-128"/>
                          <a:ea typeface="メイリオ" panose="020B0604030504040204" pitchFamily="50" charset="-128"/>
                        </a:rPr>
                        <a:t>月</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gridSpan="3">
                  <a:txBody>
                    <a:bodyPr/>
                    <a:lstStyle/>
                    <a:p>
                      <a:pPr algn="ctr"/>
                      <a:r>
                        <a:rPr kumimoji="1" lang="en-US" altLang="ja-JP" sz="1200" dirty="0">
                          <a:solidFill>
                            <a:schemeClr val="bg1"/>
                          </a:solidFill>
                          <a:latin typeface="メイリオ" panose="020B0604030504040204" pitchFamily="50" charset="-128"/>
                          <a:ea typeface="メイリオ" panose="020B0604030504040204" pitchFamily="50" charset="-128"/>
                        </a:rPr>
                        <a:t>9</a:t>
                      </a:r>
                      <a:r>
                        <a:rPr kumimoji="1" lang="ja-JP" altLang="en-US" sz="1200" dirty="0">
                          <a:solidFill>
                            <a:schemeClr val="bg1"/>
                          </a:solidFill>
                          <a:latin typeface="メイリオ" panose="020B0604030504040204" pitchFamily="50" charset="-128"/>
                          <a:ea typeface="メイリオ" panose="020B0604030504040204" pitchFamily="50" charset="-128"/>
                        </a:rPr>
                        <a:t>月</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pPr algn="ctr"/>
                      <a:endParaRPr kumimoji="1" lang="ja-JP" altLang="en-US" sz="1200" dirty="0">
                        <a:solidFill>
                          <a:schemeClr val="bg1"/>
                        </a:solidFill>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pPr algn="ctr"/>
                      <a:endParaRPr kumimoji="1" lang="ja-JP" altLang="en-US" sz="1200" dirty="0">
                        <a:solidFill>
                          <a:schemeClr val="bg1"/>
                        </a:solidFill>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gridSpan="3">
                  <a:txBody>
                    <a:bodyPr/>
                    <a:lstStyle/>
                    <a:p>
                      <a:pPr algn="ctr"/>
                      <a:r>
                        <a:rPr kumimoji="1" lang="en-US" altLang="ja-JP" sz="1200" dirty="0">
                          <a:solidFill>
                            <a:schemeClr val="bg1"/>
                          </a:solidFill>
                          <a:latin typeface="メイリオ" panose="020B0604030504040204" pitchFamily="50" charset="-128"/>
                          <a:ea typeface="メイリオ" panose="020B0604030504040204" pitchFamily="50" charset="-128"/>
                        </a:rPr>
                        <a:t>10</a:t>
                      </a:r>
                      <a:r>
                        <a:rPr kumimoji="1" lang="ja-JP" altLang="en-US" sz="1200" dirty="0">
                          <a:solidFill>
                            <a:schemeClr val="bg1"/>
                          </a:solidFill>
                          <a:latin typeface="メイリオ" panose="020B0604030504040204" pitchFamily="50" charset="-128"/>
                          <a:ea typeface="メイリオ" panose="020B0604030504040204" pitchFamily="50" charset="-128"/>
                        </a:rPr>
                        <a:t>月</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pPr algn="ctr"/>
                      <a:endParaRPr kumimoji="1" lang="ja-JP" altLang="en-US" sz="1200" dirty="0">
                        <a:solidFill>
                          <a:schemeClr val="bg1"/>
                        </a:solidFill>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pPr algn="ctr"/>
                      <a:endParaRPr kumimoji="1" lang="ja-JP" altLang="en-US" sz="1200" dirty="0">
                        <a:solidFill>
                          <a:schemeClr val="bg1"/>
                        </a:solidFill>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gridSpan="3">
                  <a:txBody>
                    <a:bodyPr/>
                    <a:lstStyle/>
                    <a:p>
                      <a:pPr algn="ctr"/>
                      <a:r>
                        <a:rPr kumimoji="1" lang="en-US" altLang="ja-JP" sz="1200" dirty="0">
                          <a:solidFill>
                            <a:schemeClr val="bg1"/>
                          </a:solidFill>
                          <a:latin typeface="メイリオ" panose="020B0604030504040204" pitchFamily="50" charset="-128"/>
                          <a:ea typeface="メイリオ" panose="020B0604030504040204" pitchFamily="50" charset="-128"/>
                        </a:rPr>
                        <a:t>11</a:t>
                      </a:r>
                      <a:r>
                        <a:rPr kumimoji="1" lang="ja-JP" altLang="en-US" sz="1200" dirty="0">
                          <a:solidFill>
                            <a:schemeClr val="bg1"/>
                          </a:solidFill>
                          <a:latin typeface="メイリオ" panose="020B0604030504040204" pitchFamily="50" charset="-128"/>
                          <a:ea typeface="メイリオ" panose="020B0604030504040204" pitchFamily="50" charset="-128"/>
                        </a:rPr>
                        <a:t>月</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pPr algn="ctr"/>
                      <a:endParaRPr kumimoji="1" lang="ja-JP" altLang="en-US" sz="1200" dirty="0">
                        <a:solidFill>
                          <a:schemeClr val="bg1"/>
                        </a:solidFill>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pPr algn="ctr"/>
                      <a:endParaRPr kumimoji="1" lang="ja-JP" altLang="en-US" sz="1200" dirty="0">
                        <a:solidFill>
                          <a:schemeClr val="bg1"/>
                        </a:solidFill>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178834558"/>
                  </a:ext>
                </a:extLst>
              </a:tr>
              <a:tr h="370840">
                <a:tc>
                  <a:txBody>
                    <a:bodyPr/>
                    <a:lstStyle/>
                    <a:p>
                      <a:r>
                        <a:rPr kumimoji="1" lang="en-US" altLang="ja-JP" sz="1200" dirty="0">
                          <a:latin typeface="メイリオ" panose="020B0604030504040204" pitchFamily="50" charset="-128"/>
                          <a:ea typeface="メイリオ" panose="020B0604030504040204" pitchFamily="50" charset="-128"/>
                        </a:rPr>
                        <a:t>1</a:t>
                      </a:r>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7330767"/>
                  </a:ext>
                </a:extLst>
              </a:tr>
              <a:tr h="370840">
                <a:tc>
                  <a:txBody>
                    <a:bodyPr/>
                    <a:lstStyle/>
                    <a:p>
                      <a:r>
                        <a:rPr kumimoji="1" lang="en-US" altLang="ja-JP" sz="1200" dirty="0">
                          <a:latin typeface="メイリオ" panose="020B0604030504040204" pitchFamily="50" charset="-128"/>
                          <a:ea typeface="メイリオ" panose="020B0604030504040204" pitchFamily="50" charset="-128"/>
                        </a:rPr>
                        <a:t>2</a:t>
                      </a:r>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67020349"/>
                  </a:ext>
                </a:extLst>
              </a:tr>
              <a:tr h="370840">
                <a:tc>
                  <a:txBody>
                    <a:bodyPr/>
                    <a:lstStyle/>
                    <a:p>
                      <a:r>
                        <a:rPr kumimoji="1" lang="en-US" altLang="ja-JP" sz="1200" dirty="0">
                          <a:latin typeface="メイリオ" panose="020B0604030504040204" pitchFamily="50" charset="-128"/>
                          <a:ea typeface="メイリオ" panose="020B0604030504040204" pitchFamily="50" charset="-128"/>
                        </a:rPr>
                        <a:t>3</a:t>
                      </a:r>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46051141"/>
                  </a:ext>
                </a:extLst>
              </a:tr>
              <a:tr h="370840">
                <a:tc>
                  <a:txBody>
                    <a:bodyPr/>
                    <a:lstStyle/>
                    <a:p>
                      <a:r>
                        <a:rPr kumimoji="1" lang="en-US" altLang="ja-JP" sz="1200" dirty="0">
                          <a:latin typeface="メイリオ" panose="020B0604030504040204" pitchFamily="50" charset="-128"/>
                          <a:ea typeface="メイリオ" panose="020B0604030504040204" pitchFamily="50" charset="-128"/>
                        </a:rPr>
                        <a:t>4</a:t>
                      </a:r>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24313333"/>
                  </a:ext>
                </a:extLst>
              </a:tr>
              <a:tr h="370840">
                <a:tc>
                  <a:txBody>
                    <a:bodyPr/>
                    <a:lstStyle/>
                    <a:p>
                      <a:r>
                        <a:rPr kumimoji="1" lang="en-US" altLang="ja-JP" sz="1200" dirty="0">
                          <a:latin typeface="メイリオ" panose="020B0604030504040204" pitchFamily="50" charset="-128"/>
                          <a:ea typeface="メイリオ" panose="020B0604030504040204" pitchFamily="50" charset="-128"/>
                        </a:rPr>
                        <a:t>5</a:t>
                      </a:r>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5428732"/>
                  </a:ext>
                </a:extLst>
              </a:tr>
              <a:tr h="370840">
                <a:tc>
                  <a:txBody>
                    <a:bodyPr/>
                    <a:lstStyle/>
                    <a:p>
                      <a:r>
                        <a:rPr kumimoji="1" lang="en-US" altLang="ja-JP" sz="1200" dirty="0">
                          <a:latin typeface="メイリオ" panose="020B0604030504040204" pitchFamily="50" charset="-128"/>
                          <a:ea typeface="メイリオ" panose="020B0604030504040204" pitchFamily="50" charset="-128"/>
                        </a:rPr>
                        <a:t>…</a:t>
                      </a:r>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1355679"/>
                  </a:ext>
                </a:extLst>
              </a:tr>
              <a:tr h="370840">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96728"/>
                  </a:ext>
                </a:extLst>
              </a:tr>
              <a:tr h="370840">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7394262"/>
                  </a:ext>
                </a:extLst>
              </a:tr>
              <a:tr h="370840">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59246"/>
                  </a:ext>
                </a:extLst>
              </a:tr>
              <a:tr h="370840">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27804717"/>
                  </a:ext>
                </a:extLst>
              </a:tr>
            </a:tbl>
          </a:graphicData>
        </a:graphic>
      </p:graphicFrame>
      <p:sp>
        <p:nvSpPr>
          <p:cNvPr id="4" name="四角形: 角を丸くする 3">
            <a:extLst>
              <a:ext uri="{FF2B5EF4-FFF2-40B4-BE49-F238E27FC236}">
                <a16:creationId xmlns:a16="http://schemas.microsoft.com/office/drawing/2014/main" id="{FCE13D41-535C-4D31-97F7-7C039D5A93E3}"/>
              </a:ext>
            </a:extLst>
          </p:cNvPr>
          <p:cNvSpPr/>
          <p:nvPr/>
        </p:nvSpPr>
        <p:spPr>
          <a:xfrm>
            <a:off x="2540732" y="2996952"/>
            <a:ext cx="4824536" cy="1440160"/>
          </a:xfrm>
          <a:prstGeom prst="roundRect">
            <a:avLst/>
          </a:prstGeom>
          <a:solidFill>
            <a:schemeClr val="accent2">
              <a:lumMod val="20000"/>
              <a:lumOff val="80000"/>
            </a:schemeClr>
          </a:solidFill>
          <a:ln w="28575"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pPr algn="l"/>
            <a:r>
              <a:rPr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実施項目は可能な限り具体的かつ詳細に記載してください。</a:t>
            </a:r>
            <a:endParaRPr lang="en-US" altLang="ja-JP"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algn="l"/>
            <a:endParaRPr lang="en-US" altLang="ja-JP"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algn="l"/>
            <a:r>
              <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矢印は例示です。</a:t>
            </a:r>
            <a:endPar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 name="矢印: 五方向 2">
            <a:extLst>
              <a:ext uri="{FF2B5EF4-FFF2-40B4-BE49-F238E27FC236}">
                <a16:creationId xmlns:a16="http://schemas.microsoft.com/office/drawing/2014/main" id="{C62EF694-F901-4FDA-BF8D-F6A870AA05F2}"/>
              </a:ext>
            </a:extLst>
          </p:cNvPr>
          <p:cNvSpPr/>
          <p:nvPr/>
        </p:nvSpPr>
        <p:spPr>
          <a:xfrm>
            <a:off x="4880991" y="1952836"/>
            <a:ext cx="979119" cy="194016"/>
          </a:xfrm>
          <a:prstGeom prst="homePlate">
            <a:avLst/>
          </a:prstGeom>
          <a:solidFill>
            <a:schemeClr val="accent4">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288000" rIns="108000" bIns="36000" numCol="1" spcCol="0" rtlCol="0" fromWordArt="0" anchor="t" anchorCtr="0" forceAA="0" compatLnSpc="1">
            <a:prstTxWarp prst="textNoShape">
              <a:avLst/>
            </a:prstTxWarp>
            <a:noAutofit/>
          </a:bodyPr>
          <a:lstStyle/>
          <a:p>
            <a:pPr algn="l"/>
            <a:endPar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5" name="矢印: 五方向 4">
            <a:extLst>
              <a:ext uri="{FF2B5EF4-FFF2-40B4-BE49-F238E27FC236}">
                <a16:creationId xmlns:a16="http://schemas.microsoft.com/office/drawing/2014/main" id="{49A74A65-703A-43C7-8850-BC52E33D825E}"/>
              </a:ext>
            </a:extLst>
          </p:cNvPr>
          <p:cNvSpPr/>
          <p:nvPr/>
        </p:nvSpPr>
        <p:spPr>
          <a:xfrm>
            <a:off x="5370550" y="2336272"/>
            <a:ext cx="979119" cy="194016"/>
          </a:xfrm>
          <a:prstGeom prst="homePlate">
            <a:avLst/>
          </a:prstGeom>
          <a:solidFill>
            <a:schemeClr val="accent4">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288000" rIns="108000" bIns="36000" numCol="1" spcCol="0" rtlCol="0" fromWordArt="0" anchor="t" anchorCtr="0" forceAA="0" compatLnSpc="1">
            <a:prstTxWarp prst="textNoShape">
              <a:avLst/>
            </a:prstTxWarp>
            <a:noAutofit/>
          </a:bodyPr>
          <a:lstStyle/>
          <a:p>
            <a:pPr algn="l"/>
            <a:endPar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056556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2F3DF6A-B21F-4DE3-95D1-C3DCF7975828}"/>
              </a:ext>
            </a:extLst>
          </p:cNvPr>
          <p:cNvSpPr/>
          <p:nvPr/>
        </p:nvSpPr>
        <p:spPr>
          <a:xfrm>
            <a:off x="488504" y="1196752"/>
            <a:ext cx="2304256" cy="378042"/>
          </a:xfrm>
          <a:prstGeom prst="rect">
            <a:avLst/>
          </a:prstGeom>
          <a:solidFill>
            <a:schemeClr val="accent6">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pPr algn="ctr"/>
            <a:r>
              <a:rPr kumimoji="1" lang="ja-JP" altLang="en-US" sz="11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総務省</a:t>
            </a:r>
          </a:p>
        </p:txBody>
      </p:sp>
      <p:sp>
        <p:nvSpPr>
          <p:cNvPr id="3" name="正方形/長方形 2">
            <a:extLst>
              <a:ext uri="{FF2B5EF4-FFF2-40B4-BE49-F238E27FC236}">
                <a16:creationId xmlns:a16="http://schemas.microsoft.com/office/drawing/2014/main" id="{22608963-C90D-4C69-A891-96379506DEC2}"/>
              </a:ext>
            </a:extLst>
          </p:cNvPr>
          <p:cNvSpPr/>
          <p:nvPr/>
        </p:nvSpPr>
        <p:spPr>
          <a:xfrm>
            <a:off x="488504" y="1844824"/>
            <a:ext cx="2304256" cy="504056"/>
          </a:xfrm>
          <a:prstGeom prst="rect">
            <a:avLst/>
          </a:prstGeom>
          <a:solidFill>
            <a:schemeClr val="accent6">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pPr algn="ctr"/>
            <a:r>
              <a:rPr kumimoji="1" lang="ja-JP" altLang="en-US" sz="11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株式会社三菱総合研究所</a:t>
            </a:r>
            <a:endParaRPr kumimoji="1" lang="en-US" altLang="ja-JP" sz="11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1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スマートテレビ実証事業事務局</a:t>
            </a:r>
            <a:endParaRPr kumimoji="1" lang="ja-JP" altLang="en-US" sz="11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BFC72DF7-407F-47E7-B02D-3DD5B13B0614}"/>
              </a:ext>
            </a:extLst>
          </p:cNvPr>
          <p:cNvSpPr/>
          <p:nvPr/>
        </p:nvSpPr>
        <p:spPr>
          <a:xfrm>
            <a:off x="488504" y="2780928"/>
            <a:ext cx="2304256" cy="50405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pPr algn="ctr"/>
            <a:r>
              <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株式会社〇〇</a:t>
            </a:r>
            <a:endParaRPr kumimoji="1" lang="en-US" altLang="ja-JP"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役割：〇〇〇</a:t>
            </a:r>
            <a:endPar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5" name="正方形/長方形 4">
            <a:extLst>
              <a:ext uri="{FF2B5EF4-FFF2-40B4-BE49-F238E27FC236}">
                <a16:creationId xmlns:a16="http://schemas.microsoft.com/office/drawing/2014/main" id="{FDE6B3E2-5C03-472F-9706-324E600A8014}"/>
              </a:ext>
            </a:extLst>
          </p:cNvPr>
          <p:cNvSpPr/>
          <p:nvPr/>
        </p:nvSpPr>
        <p:spPr>
          <a:xfrm>
            <a:off x="2216696" y="5877272"/>
            <a:ext cx="2304256" cy="50405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pPr algn="ctr"/>
            <a:r>
              <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株式会社〇〇</a:t>
            </a:r>
            <a:endParaRPr kumimoji="1" lang="en-US" altLang="ja-JP"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役割：〇〇〇</a:t>
            </a:r>
            <a:endPar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7" name="直線コネクタ 6">
            <a:extLst>
              <a:ext uri="{FF2B5EF4-FFF2-40B4-BE49-F238E27FC236}">
                <a16:creationId xmlns:a16="http://schemas.microsoft.com/office/drawing/2014/main" id="{B1E91024-3DAA-4A8A-8BC7-9367FFC8CE74}"/>
              </a:ext>
            </a:extLst>
          </p:cNvPr>
          <p:cNvCxnSpPr>
            <a:stCxn id="2" idx="2"/>
            <a:endCxn id="3" idx="0"/>
          </p:cNvCxnSpPr>
          <p:nvPr/>
        </p:nvCxnSpPr>
        <p:spPr>
          <a:xfrm>
            <a:off x="1640632" y="1574794"/>
            <a:ext cx="0" cy="27003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5D5A75E6-2B02-4595-B2B3-45A579B0116E}"/>
              </a:ext>
            </a:extLst>
          </p:cNvPr>
          <p:cNvCxnSpPr>
            <a:cxnSpLocks/>
            <a:stCxn id="3" idx="2"/>
            <a:endCxn id="4" idx="0"/>
          </p:cNvCxnSpPr>
          <p:nvPr/>
        </p:nvCxnSpPr>
        <p:spPr>
          <a:xfrm>
            <a:off x="1640632" y="2348880"/>
            <a:ext cx="0" cy="432048"/>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FA323900-1959-409B-86C9-05DA75A60F1A}"/>
              </a:ext>
            </a:extLst>
          </p:cNvPr>
          <p:cNvSpPr/>
          <p:nvPr/>
        </p:nvSpPr>
        <p:spPr>
          <a:xfrm>
            <a:off x="2216696" y="3573016"/>
            <a:ext cx="2304256" cy="50405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pPr algn="ctr"/>
            <a:r>
              <a:rPr kumimoji="1" lang="ja-JP" altLang="en-US" sz="1200" u="sng"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株式会社〇〇</a:t>
            </a:r>
            <a:endParaRPr kumimoji="1" lang="en-US" altLang="ja-JP" sz="1200" u="sng"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役割：〇〇〇</a:t>
            </a:r>
            <a:endPar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6" name="正方形/長方形 15">
            <a:extLst>
              <a:ext uri="{FF2B5EF4-FFF2-40B4-BE49-F238E27FC236}">
                <a16:creationId xmlns:a16="http://schemas.microsoft.com/office/drawing/2014/main" id="{15C05EDB-66D8-407D-8DA4-C5572D6E0C1A}"/>
              </a:ext>
            </a:extLst>
          </p:cNvPr>
          <p:cNvSpPr/>
          <p:nvPr/>
        </p:nvSpPr>
        <p:spPr>
          <a:xfrm>
            <a:off x="2216696" y="5109186"/>
            <a:ext cx="2304256" cy="50405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pPr algn="ctr"/>
            <a:r>
              <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株式会社〇〇</a:t>
            </a:r>
            <a:endParaRPr kumimoji="1" lang="en-US" altLang="ja-JP"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役割：〇〇〇</a:t>
            </a:r>
            <a:endPar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18" name="コネクタ: カギ線 17">
            <a:extLst>
              <a:ext uri="{FF2B5EF4-FFF2-40B4-BE49-F238E27FC236}">
                <a16:creationId xmlns:a16="http://schemas.microsoft.com/office/drawing/2014/main" id="{7759FC17-1076-4395-AA6D-AD6BED3351FD}"/>
              </a:ext>
            </a:extLst>
          </p:cNvPr>
          <p:cNvCxnSpPr>
            <a:stCxn id="4" idx="2"/>
            <a:endCxn id="15" idx="1"/>
          </p:cNvCxnSpPr>
          <p:nvPr/>
        </p:nvCxnSpPr>
        <p:spPr>
          <a:xfrm rot="16200000" flipH="1">
            <a:off x="1658634" y="3266982"/>
            <a:ext cx="540060" cy="576064"/>
          </a:xfrm>
          <a:prstGeom prst="bentConnector2">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9" name="コネクタ: カギ線 18">
            <a:extLst>
              <a:ext uri="{FF2B5EF4-FFF2-40B4-BE49-F238E27FC236}">
                <a16:creationId xmlns:a16="http://schemas.microsoft.com/office/drawing/2014/main" id="{CF20BC86-8150-4368-A38C-358543AC3910}"/>
              </a:ext>
            </a:extLst>
          </p:cNvPr>
          <p:cNvCxnSpPr>
            <a:cxnSpLocks/>
            <a:stCxn id="4" idx="2"/>
            <a:endCxn id="16" idx="1"/>
          </p:cNvCxnSpPr>
          <p:nvPr/>
        </p:nvCxnSpPr>
        <p:spPr>
          <a:xfrm rot="16200000" flipH="1">
            <a:off x="890549" y="4035067"/>
            <a:ext cx="2076230" cy="576064"/>
          </a:xfrm>
          <a:prstGeom prst="bentConnector2">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2" name="コネクタ: カギ線 21">
            <a:extLst>
              <a:ext uri="{FF2B5EF4-FFF2-40B4-BE49-F238E27FC236}">
                <a16:creationId xmlns:a16="http://schemas.microsoft.com/office/drawing/2014/main" id="{466C5585-140A-4C45-8BBA-FD49D5960394}"/>
              </a:ext>
            </a:extLst>
          </p:cNvPr>
          <p:cNvCxnSpPr>
            <a:cxnSpLocks/>
            <a:stCxn id="4" idx="2"/>
            <a:endCxn id="5" idx="1"/>
          </p:cNvCxnSpPr>
          <p:nvPr/>
        </p:nvCxnSpPr>
        <p:spPr>
          <a:xfrm rot="16200000" flipH="1">
            <a:off x="506506" y="4419110"/>
            <a:ext cx="2844316" cy="576064"/>
          </a:xfrm>
          <a:prstGeom prst="bentConnector2">
            <a:avLst/>
          </a:prstGeom>
          <a:ln>
            <a:solidFill>
              <a:schemeClr val="accent5"/>
            </a:solidFill>
          </a:ln>
        </p:spPr>
        <p:style>
          <a:lnRef idx="1">
            <a:schemeClr val="accent1"/>
          </a:lnRef>
          <a:fillRef idx="0">
            <a:schemeClr val="accent1"/>
          </a:fillRef>
          <a:effectRef idx="0">
            <a:schemeClr val="accent1"/>
          </a:effectRef>
          <a:fontRef idx="minor">
            <a:schemeClr val="tx1"/>
          </a:fontRef>
        </p:style>
      </p:cxnSp>
      <p:graphicFrame>
        <p:nvGraphicFramePr>
          <p:cNvPr id="27" name="表 26">
            <a:extLst>
              <a:ext uri="{FF2B5EF4-FFF2-40B4-BE49-F238E27FC236}">
                <a16:creationId xmlns:a16="http://schemas.microsoft.com/office/drawing/2014/main" id="{415C395B-B871-4175-8069-C64776CA4229}"/>
              </a:ext>
            </a:extLst>
          </p:cNvPr>
          <p:cNvGraphicFramePr>
            <a:graphicFrameLocks noGrp="1"/>
          </p:cNvGraphicFramePr>
          <p:nvPr>
            <p:extLst>
              <p:ext uri="{D42A27DB-BD31-4B8C-83A1-F6EECF244321}">
                <p14:modId xmlns:p14="http://schemas.microsoft.com/office/powerpoint/2010/main" val="3673230223"/>
              </p:ext>
            </p:extLst>
          </p:nvPr>
        </p:nvGraphicFramePr>
        <p:xfrm>
          <a:off x="5097015" y="1196752"/>
          <a:ext cx="4346461" cy="4404360"/>
        </p:xfrm>
        <a:graphic>
          <a:graphicData uri="http://schemas.openxmlformats.org/drawingml/2006/table">
            <a:tbl>
              <a:tblPr firstRow="1" bandRow="1">
                <a:tableStyleId>{5C22544A-7EE6-4342-B048-85BDC9FD1C3A}</a:tableStyleId>
              </a:tblPr>
              <a:tblGrid>
                <a:gridCol w="1682501">
                  <a:extLst>
                    <a:ext uri="{9D8B030D-6E8A-4147-A177-3AD203B41FA5}">
                      <a16:colId xmlns:a16="http://schemas.microsoft.com/office/drawing/2014/main" val="2027732610"/>
                    </a:ext>
                  </a:extLst>
                </a:gridCol>
                <a:gridCol w="2663960">
                  <a:extLst>
                    <a:ext uri="{9D8B030D-6E8A-4147-A177-3AD203B41FA5}">
                      <a16:colId xmlns:a16="http://schemas.microsoft.com/office/drawing/2014/main" val="103510709"/>
                    </a:ext>
                  </a:extLst>
                </a:gridCol>
              </a:tblGrid>
              <a:tr h="370840">
                <a:tc>
                  <a:txBody>
                    <a:bodyPr/>
                    <a:lstStyle/>
                    <a:p>
                      <a:pPr algn="ctr"/>
                      <a:r>
                        <a:rPr kumimoji="1" lang="ja-JP" altLang="en-US" sz="1200" dirty="0">
                          <a:solidFill>
                            <a:schemeClr val="bg1"/>
                          </a:solidFill>
                          <a:latin typeface="メイリオ" panose="020B0604030504040204" pitchFamily="50" charset="-128"/>
                          <a:ea typeface="メイリオ" panose="020B0604030504040204" pitchFamily="50" charset="-128"/>
                        </a:rPr>
                        <a:t>事業者名</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kumimoji="1" lang="ja-JP" altLang="en-US" sz="1200" dirty="0">
                          <a:solidFill>
                            <a:schemeClr val="bg1"/>
                          </a:solidFill>
                          <a:latin typeface="メイリオ" panose="020B0604030504040204" pitchFamily="50" charset="-128"/>
                          <a:ea typeface="メイリオ" panose="020B0604030504040204" pitchFamily="50" charset="-128"/>
                        </a:rPr>
                        <a:t>役割</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178834558"/>
                  </a:ext>
                </a:extLst>
              </a:tr>
              <a:tr h="370840">
                <a:tc>
                  <a:txBody>
                    <a:bodyPr/>
                    <a:lstStyle/>
                    <a:p>
                      <a:r>
                        <a:rPr kumimoji="1" lang="ja-JP" altLang="en-US" sz="1200" dirty="0">
                          <a:latin typeface="メイリオ" panose="020B0604030504040204" pitchFamily="50" charset="-128"/>
                          <a:ea typeface="メイリオ" panose="020B0604030504040204" pitchFamily="50" charset="-128"/>
                        </a:rPr>
                        <a:t>株式会社〇〇〇</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733076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メイリオ" panose="020B0604030504040204" pitchFamily="50" charset="-128"/>
                          <a:ea typeface="メイリオ" panose="020B0604030504040204" pitchFamily="50" charset="-128"/>
                        </a:rPr>
                        <a:t>株式会社〇〇〇</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1992994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メイリオ" panose="020B0604030504040204" pitchFamily="50" charset="-128"/>
                          <a:ea typeface="メイリオ" panose="020B0604030504040204" pitchFamily="50" charset="-128"/>
                        </a:rPr>
                        <a:t>株式会社〇〇〇</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7052038"/>
                  </a:ext>
                </a:extLst>
              </a:tr>
              <a:tr h="370840">
                <a:tc>
                  <a:txBody>
                    <a:bodyPr/>
                    <a:lstStyle/>
                    <a:p>
                      <a:r>
                        <a:rPr kumimoji="1" lang="en-US" altLang="ja-JP" sz="1200" dirty="0">
                          <a:latin typeface="メイリオ" panose="020B0604030504040204" pitchFamily="50" charset="-128"/>
                          <a:ea typeface="メイリオ" panose="020B0604030504040204" pitchFamily="50" charset="-128"/>
                        </a:rPr>
                        <a:t>…</a:t>
                      </a:r>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67020349"/>
                  </a:ext>
                </a:extLst>
              </a:tr>
              <a:tr h="370840">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2473468"/>
                  </a:ext>
                </a:extLst>
              </a:tr>
              <a:tr h="370840">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6595979"/>
                  </a:ext>
                </a:extLst>
              </a:tr>
            </a:tbl>
          </a:graphicData>
        </a:graphic>
      </p:graphicFrame>
      <p:sp>
        <p:nvSpPr>
          <p:cNvPr id="29" name="テキスト ボックス 28">
            <a:extLst>
              <a:ext uri="{FF2B5EF4-FFF2-40B4-BE49-F238E27FC236}">
                <a16:creationId xmlns:a16="http://schemas.microsoft.com/office/drawing/2014/main" id="{8E3DA87B-88AC-4979-BEC7-5A2283AF1EB5}"/>
              </a:ext>
            </a:extLst>
          </p:cNvPr>
          <p:cNvSpPr txBox="1"/>
          <p:nvPr/>
        </p:nvSpPr>
        <p:spPr>
          <a:xfrm>
            <a:off x="255856" y="6347556"/>
            <a:ext cx="1384995" cy="184666"/>
          </a:xfrm>
          <a:prstGeom prst="rect">
            <a:avLst/>
          </a:prstGeom>
          <a:noFill/>
          <a:ln>
            <a:noFill/>
          </a:ln>
        </p:spPr>
        <p:txBody>
          <a:bodyPr wrap="none" lIns="0" tIns="0" rIns="0" bIns="0" rtlCol="0">
            <a:spAutoFit/>
          </a:bodyPr>
          <a:lstStyle/>
          <a:p>
            <a:pPr algn="l"/>
            <a:r>
              <a:rPr kumimoji="1" lang="en-US" altLang="ja-JP" sz="1200" dirty="0">
                <a:latin typeface="メイリオ" panose="020B0604030504040204" pitchFamily="50" charset="-128"/>
                <a:ea typeface="メイリオ" panose="020B0604030504040204" pitchFamily="50" charset="-128"/>
                <a:cs typeface="Meiryo UI" panose="020B0604030504040204" pitchFamily="50" charset="-128"/>
              </a:rPr>
              <a:t>※</a:t>
            </a: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下線：ローカル局</a:t>
            </a:r>
            <a:endParaRPr kumimoji="1" lang="ja-JP" altLang="en-US" sz="12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0" name="四角形: 角を丸くする 29">
            <a:extLst>
              <a:ext uri="{FF2B5EF4-FFF2-40B4-BE49-F238E27FC236}">
                <a16:creationId xmlns:a16="http://schemas.microsoft.com/office/drawing/2014/main" id="{5A5FE2E2-16D5-4549-B7A1-7AB6250E16B5}"/>
              </a:ext>
            </a:extLst>
          </p:cNvPr>
          <p:cNvSpPr/>
          <p:nvPr/>
        </p:nvSpPr>
        <p:spPr>
          <a:xfrm>
            <a:off x="2540732" y="1505829"/>
            <a:ext cx="4824536" cy="1440160"/>
          </a:xfrm>
          <a:prstGeom prst="roundRect">
            <a:avLst/>
          </a:prstGeom>
          <a:solidFill>
            <a:schemeClr val="accent2">
              <a:lumMod val="20000"/>
              <a:lumOff val="80000"/>
            </a:schemeClr>
          </a:solidFill>
          <a:ln w="28575"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pPr algn="l"/>
            <a:r>
              <a:rPr kumimoji="1"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実施体制図は、ローカル局に下線を引き、各事業者の役割を簡潔に記載してください。</a:t>
            </a:r>
            <a:endParaRPr kumimoji="1" lang="en-US" altLang="ja-JP"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algn="l"/>
            <a:r>
              <a:rPr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また、各事業者の役割の詳細を、右の表に記載してください。</a:t>
            </a:r>
            <a:endParaRPr kumimoji="1" lang="en-US" altLang="ja-JP"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1" name="正方形/長方形 30">
            <a:extLst>
              <a:ext uri="{FF2B5EF4-FFF2-40B4-BE49-F238E27FC236}">
                <a16:creationId xmlns:a16="http://schemas.microsoft.com/office/drawing/2014/main" id="{4AD42D79-4387-4A2F-86AA-74DE4C4F4FE4}"/>
              </a:ext>
            </a:extLst>
          </p:cNvPr>
          <p:cNvSpPr/>
          <p:nvPr/>
        </p:nvSpPr>
        <p:spPr>
          <a:xfrm>
            <a:off x="2216695" y="4341101"/>
            <a:ext cx="2304256" cy="50405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pPr algn="ctr"/>
            <a:r>
              <a:rPr kumimoji="1" lang="ja-JP" altLang="en-US" sz="1200" u="sng"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株式会社〇〇</a:t>
            </a:r>
            <a:endParaRPr kumimoji="1" lang="en-US" altLang="ja-JP" sz="1200" u="sng"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役割：〇〇〇</a:t>
            </a:r>
            <a:endParaRPr kumimoji="1"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20" name="コネクタ: カギ線 19">
            <a:extLst>
              <a:ext uri="{FF2B5EF4-FFF2-40B4-BE49-F238E27FC236}">
                <a16:creationId xmlns:a16="http://schemas.microsoft.com/office/drawing/2014/main" id="{A898A4A5-FA3C-427C-861B-0AA60CE28198}"/>
              </a:ext>
            </a:extLst>
          </p:cNvPr>
          <p:cNvCxnSpPr>
            <a:cxnSpLocks/>
            <a:stCxn id="4" idx="2"/>
            <a:endCxn id="31" idx="1"/>
          </p:cNvCxnSpPr>
          <p:nvPr/>
        </p:nvCxnSpPr>
        <p:spPr>
          <a:xfrm rot="16200000" flipH="1">
            <a:off x="1274591" y="3651024"/>
            <a:ext cx="1308145" cy="576063"/>
          </a:xfrm>
          <a:prstGeom prst="bentConnector2">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979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A61030EE-73B7-46B5-A0B6-418D8C7717B0}"/>
              </a:ext>
            </a:extLst>
          </p:cNvPr>
          <p:cNvGraphicFramePr>
            <a:graphicFrameLocks noGrp="1"/>
          </p:cNvGraphicFramePr>
          <p:nvPr>
            <p:extLst>
              <p:ext uri="{D42A27DB-BD31-4B8C-83A1-F6EECF244321}">
                <p14:modId xmlns:p14="http://schemas.microsoft.com/office/powerpoint/2010/main" val="2525602464"/>
              </p:ext>
            </p:extLst>
          </p:nvPr>
        </p:nvGraphicFramePr>
        <p:xfrm>
          <a:off x="560512" y="1196752"/>
          <a:ext cx="8784976" cy="4907280"/>
        </p:xfrm>
        <a:graphic>
          <a:graphicData uri="http://schemas.openxmlformats.org/drawingml/2006/table">
            <a:tbl>
              <a:tblPr firstRow="1" bandRow="1">
                <a:tableStyleId>{5C22544A-7EE6-4342-B048-85BDC9FD1C3A}</a:tableStyleId>
              </a:tblPr>
              <a:tblGrid>
                <a:gridCol w="1431854">
                  <a:extLst>
                    <a:ext uri="{9D8B030D-6E8A-4147-A177-3AD203B41FA5}">
                      <a16:colId xmlns:a16="http://schemas.microsoft.com/office/drawing/2014/main" val="1072715152"/>
                    </a:ext>
                  </a:extLst>
                </a:gridCol>
                <a:gridCol w="3464690">
                  <a:extLst>
                    <a:ext uri="{9D8B030D-6E8A-4147-A177-3AD203B41FA5}">
                      <a16:colId xmlns:a16="http://schemas.microsoft.com/office/drawing/2014/main" val="351833791"/>
                    </a:ext>
                  </a:extLst>
                </a:gridCol>
                <a:gridCol w="1368152">
                  <a:extLst>
                    <a:ext uri="{9D8B030D-6E8A-4147-A177-3AD203B41FA5}">
                      <a16:colId xmlns:a16="http://schemas.microsoft.com/office/drawing/2014/main" val="103510709"/>
                    </a:ext>
                  </a:extLst>
                </a:gridCol>
                <a:gridCol w="1224136">
                  <a:extLst>
                    <a:ext uri="{9D8B030D-6E8A-4147-A177-3AD203B41FA5}">
                      <a16:colId xmlns:a16="http://schemas.microsoft.com/office/drawing/2014/main" val="2550167556"/>
                    </a:ext>
                  </a:extLst>
                </a:gridCol>
                <a:gridCol w="1296144">
                  <a:extLst>
                    <a:ext uri="{9D8B030D-6E8A-4147-A177-3AD203B41FA5}">
                      <a16:colId xmlns:a16="http://schemas.microsoft.com/office/drawing/2014/main" val="2638642839"/>
                    </a:ext>
                  </a:extLst>
                </a:gridCol>
              </a:tblGrid>
              <a:tr h="370840">
                <a:tc gridSpan="2">
                  <a:txBody>
                    <a:bodyPr/>
                    <a:lstStyle/>
                    <a:p>
                      <a:pPr algn="ctr"/>
                      <a:r>
                        <a:rPr kumimoji="1" lang="ja-JP" altLang="en-US" sz="1200" dirty="0">
                          <a:solidFill>
                            <a:schemeClr val="bg1"/>
                          </a:solidFill>
                          <a:latin typeface="メイリオ" panose="020B0604030504040204" pitchFamily="50" charset="-128"/>
                          <a:ea typeface="メイリオ" panose="020B0604030504040204" pitchFamily="50" charset="-128"/>
                        </a:rPr>
                        <a:t>実施項目</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pPr algn="ctr"/>
                      <a:endParaRPr kumimoji="1" lang="ja-JP" altLang="en-US" sz="1200" dirty="0">
                        <a:solidFill>
                          <a:schemeClr val="bg1"/>
                        </a:solidFill>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kumimoji="1" lang="ja-JP" altLang="en-US" sz="1200" dirty="0">
                          <a:solidFill>
                            <a:schemeClr val="bg1"/>
                          </a:solidFill>
                          <a:latin typeface="メイリオ" panose="020B0604030504040204" pitchFamily="50" charset="-128"/>
                          <a:ea typeface="メイリオ" panose="020B0604030504040204" pitchFamily="50" charset="-128"/>
                        </a:rPr>
                        <a:t>単価</a:t>
                      </a:r>
                      <a:r>
                        <a:rPr kumimoji="1" lang="en-US" altLang="ja-JP" sz="1200" dirty="0">
                          <a:solidFill>
                            <a:schemeClr val="bg1"/>
                          </a:solidFill>
                          <a:latin typeface="メイリオ" panose="020B0604030504040204" pitchFamily="50" charset="-128"/>
                          <a:ea typeface="メイリオ" panose="020B0604030504040204" pitchFamily="50" charset="-128"/>
                        </a:rPr>
                        <a:t>【</a:t>
                      </a:r>
                      <a:r>
                        <a:rPr kumimoji="1" lang="ja-JP" altLang="en-US" sz="1200" dirty="0">
                          <a:solidFill>
                            <a:schemeClr val="bg1"/>
                          </a:solidFill>
                          <a:latin typeface="メイリオ" panose="020B0604030504040204" pitchFamily="50" charset="-128"/>
                          <a:ea typeface="メイリオ" panose="020B0604030504040204" pitchFamily="50" charset="-128"/>
                        </a:rPr>
                        <a:t>千円</a:t>
                      </a:r>
                      <a:r>
                        <a:rPr kumimoji="1" lang="en-US" altLang="ja-JP" sz="1200" dirty="0">
                          <a:solidFill>
                            <a:schemeClr val="bg1"/>
                          </a:solidFill>
                          <a:latin typeface="メイリオ" panose="020B0604030504040204" pitchFamily="50" charset="-128"/>
                          <a:ea typeface="メイリオ" panose="020B0604030504040204" pitchFamily="50" charset="-128"/>
                        </a:rPr>
                        <a:t>】</a:t>
                      </a:r>
                    </a:p>
                    <a:p>
                      <a:pPr algn="ctr"/>
                      <a:r>
                        <a:rPr kumimoji="1" lang="ja-JP" altLang="en-US" sz="1200" dirty="0">
                          <a:solidFill>
                            <a:schemeClr val="bg1"/>
                          </a:solidFill>
                          <a:latin typeface="メイリオ" panose="020B0604030504040204" pitchFamily="50" charset="-128"/>
                          <a:ea typeface="メイリオ" panose="020B0604030504040204" pitchFamily="50" charset="-128"/>
                        </a:rPr>
                        <a:t>（基準人件費）</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kumimoji="1" lang="ja-JP" altLang="en-US" sz="1200" dirty="0">
                          <a:solidFill>
                            <a:schemeClr val="bg1"/>
                          </a:solidFill>
                          <a:latin typeface="メイリオ" panose="020B0604030504040204" pitchFamily="50" charset="-128"/>
                          <a:ea typeface="メイリオ" panose="020B0604030504040204" pitchFamily="50" charset="-128"/>
                        </a:rPr>
                        <a:t>数量</a:t>
                      </a:r>
                      <a:endParaRPr kumimoji="1" lang="en-US" altLang="ja-JP" sz="1200" dirty="0">
                        <a:solidFill>
                          <a:schemeClr val="bg1"/>
                        </a:solidFill>
                        <a:latin typeface="メイリオ" panose="020B0604030504040204" pitchFamily="50" charset="-128"/>
                        <a:ea typeface="メイリオ" panose="020B0604030504040204" pitchFamily="50" charset="-128"/>
                      </a:endParaRPr>
                    </a:p>
                    <a:p>
                      <a:pPr algn="ctr"/>
                      <a:r>
                        <a:rPr kumimoji="1" lang="ja-JP" altLang="en-US" sz="1200" dirty="0">
                          <a:solidFill>
                            <a:schemeClr val="bg1"/>
                          </a:solidFill>
                          <a:latin typeface="メイリオ" panose="020B0604030504040204" pitchFamily="50" charset="-128"/>
                          <a:ea typeface="メイリオ" panose="020B0604030504040204" pitchFamily="50" charset="-128"/>
                        </a:rPr>
                        <a:t>（労働時間）</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kumimoji="1" lang="ja-JP" altLang="en-US" sz="1200" dirty="0">
                          <a:solidFill>
                            <a:schemeClr val="bg1"/>
                          </a:solidFill>
                          <a:latin typeface="メイリオ" panose="020B0604030504040204" pitchFamily="50" charset="-128"/>
                          <a:ea typeface="メイリオ" panose="020B0604030504040204" pitchFamily="50" charset="-128"/>
                        </a:rPr>
                        <a:t>金額</a:t>
                      </a:r>
                      <a:r>
                        <a:rPr kumimoji="1" lang="en-US" altLang="ja-JP" sz="1200" dirty="0">
                          <a:solidFill>
                            <a:schemeClr val="bg1"/>
                          </a:solidFill>
                          <a:latin typeface="メイリオ" panose="020B0604030504040204" pitchFamily="50" charset="-128"/>
                          <a:ea typeface="メイリオ" panose="020B0604030504040204" pitchFamily="50" charset="-128"/>
                        </a:rPr>
                        <a:t>【</a:t>
                      </a:r>
                      <a:r>
                        <a:rPr kumimoji="1" lang="ja-JP" altLang="en-US" sz="1200" dirty="0">
                          <a:solidFill>
                            <a:schemeClr val="bg1"/>
                          </a:solidFill>
                          <a:latin typeface="メイリオ" panose="020B0604030504040204" pitchFamily="50" charset="-128"/>
                          <a:ea typeface="メイリオ" panose="020B0604030504040204" pitchFamily="50" charset="-128"/>
                        </a:rPr>
                        <a:t>千円</a:t>
                      </a:r>
                      <a:r>
                        <a:rPr kumimoji="1" lang="en-US" altLang="ja-JP" sz="1200" dirty="0">
                          <a:solidFill>
                            <a:schemeClr val="bg1"/>
                          </a:solidFill>
                          <a:latin typeface="メイリオ" panose="020B0604030504040204" pitchFamily="50" charset="-128"/>
                          <a:ea typeface="メイリオ" panose="020B0604030504040204" pitchFamily="50" charset="-128"/>
                        </a:rPr>
                        <a:t>】</a:t>
                      </a:r>
                      <a:endParaRPr kumimoji="1" lang="ja-JP" altLang="en-US" sz="1200" dirty="0">
                        <a:solidFill>
                          <a:schemeClr val="bg1"/>
                        </a:solidFill>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178834558"/>
                  </a:ext>
                </a:extLst>
              </a:tr>
              <a:tr h="370840">
                <a:tc rowSpan="3">
                  <a:txBody>
                    <a:bodyPr/>
                    <a:lstStyle/>
                    <a:p>
                      <a:r>
                        <a:rPr kumimoji="1" lang="en-US" altLang="ja-JP" sz="1200" dirty="0">
                          <a:latin typeface="メイリオ" panose="020B0604030504040204" pitchFamily="50" charset="-128"/>
                          <a:ea typeface="メイリオ" panose="020B0604030504040204" pitchFamily="50" charset="-128"/>
                        </a:rPr>
                        <a:t>Ⅰ.</a:t>
                      </a:r>
                      <a:r>
                        <a:rPr kumimoji="1" lang="ja-JP" altLang="en-US" sz="1200" dirty="0">
                          <a:latin typeface="メイリオ" panose="020B0604030504040204" pitchFamily="50" charset="-128"/>
                          <a:ea typeface="メイリオ" panose="020B0604030504040204" pitchFamily="50" charset="-128"/>
                        </a:rPr>
                        <a:t>事業計画に係る業務</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ja-JP" altLang="en-US" sz="1200" dirty="0">
                          <a:latin typeface="メイリオ" panose="020B0604030504040204" pitchFamily="50" charset="-128"/>
                          <a:ea typeface="メイリオ" panose="020B0604030504040204" pitchFamily="50" charset="-128"/>
                        </a:rPr>
                        <a:t>〇〇〇</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7330767"/>
                  </a:ext>
                </a:extLst>
              </a:tr>
              <a:tr h="370840">
                <a:tc vMerge="1">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67020349"/>
                  </a:ext>
                </a:extLst>
              </a:tr>
              <a:tr h="370840">
                <a:tc vMerge="1">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46051141"/>
                  </a:ext>
                </a:extLst>
              </a:tr>
              <a:tr h="370840">
                <a:tc rowSpan="3">
                  <a:txBody>
                    <a:bodyPr/>
                    <a:lstStyle/>
                    <a:p>
                      <a:r>
                        <a:rPr kumimoji="1" lang="en-US" altLang="ja-JP" sz="1200" dirty="0">
                          <a:latin typeface="メイリオ" panose="020B0604030504040204" pitchFamily="50" charset="-128"/>
                          <a:ea typeface="メイリオ" panose="020B0604030504040204" pitchFamily="50" charset="-128"/>
                        </a:rPr>
                        <a:t>Ⅱ.</a:t>
                      </a:r>
                      <a:r>
                        <a:rPr kumimoji="1" lang="ja-JP" altLang="en-US" sz="1200" dirty="0">
                          <a:latin typeface="メイリオ" panose="020B0604030504040204" pitchFamily="50" charset="-128"/>
                          <a:ea typeface="メイリオ" panose="020B0604030504040204" pitchFamily="50" charset="-128"/>
                        </a:rPr>
                        <a:t>事業遂行に係る業務</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24313333"/>
                  </a:ext>
                </a:extLst>
              </a:tr>
              <a:tr h="370840">
                <a:tc vMerge="1">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5428732"/>
                  </a:ext>
                </a:extLst>
              </a:tr>
              <a:tr h="370840">
                <a:tc vMerge="1">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1355679"/>
                  </a:ext>
                </a:extLst>
              </a:tr>
              <a:tr h="370840">
                <a:tc rowSpan="3">
                  <a:txBody>
                    <a:bodyPr/>
                    <a:lstStyle/>
                    <a:p>
                      <a:r>
                        <a:rPr kumimoji="1" lang="en-US" altLang="ja-JP" sz="1200" dirty="0">
                          <a:latin typeface="メイリオ" panose="020B0604030504040204" pitchFamily="50" charset="-128"/>
                          <a:ea typeface="メイリオ" panose="020B0604030504040204" pitchFamily="50" charset="-128"/>
                        </a:rPr>
                        <a:t>Ⅲ.</a:t>
                      </a:r>
                      <a:r>
                        <a:rPr kumimoji="1" lang="ja-JP" altLang="en-US" sz="1200" dirty="0">
                          <a:latin typeface="メイリオ" panose="020B0604030504040204" pitchFamily="50" charset="-128"/>
                          <a:ea typeface="メイリオ" panose="020B0604030504040204" pitchFamily="50" charset="-128"/>
                        </a:rPr>
                        <a:t>評価・効果検証及び成果展開に係る業務</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96728"/>
                  </a:ext>
                </a:extLst>
              </a:tr>
              <a:tr h="370840">
                <a:tc vMerge="1">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7394262"/>
                  </a:ext>
                </a:extLst>
              </a:tr>
              <a:tr h="370840">
                <a:tc vMerge="1">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59246"/>
                  </a:ext>
                </a:extLst>
              </a:tr>
              <a:tr h="370840">
                <a:tc rowSpan="2">
                  <a:txBody>
                    <a:bodyPr/>
                    <a:lstStyle/>
                    <a:p>
                      <a:r>
                        <a:rPr kumimoji="1" lang="en-US" altLang="ja-JP" sz="1200" dirty="0">
                          <a:latin typeface="メイリオ" panose="020B0604030504040204" pitchFamily="50" charset="-128"/>
                          <a:ea typeface="メイリオ" panose="020B0604030504040204" pitchFamily="50" charset="-128"/>
                        </a:rPr>
                        <a:t>Ⅳ.</a:t>
                      </a:r>
                      <a:r>
                        <a:rPr kumimoji="1" lang="ja-JP" altLang="en-US" sz="1200" dirty="0">
                          <a:latin typeface="メイリオ" panose="020B0604030504040204" pitchFamily="50" charset="-128"/>
                          <a:ea typeface="メイリオ" panose="020B0604030504040204" pitchFamily="50" charset="-128"/>
                        </a:rPr>
                        <a:t>成果取りまとめに係る業務</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27804717"/>
                  </a:ext>
                </a:extLst>
              </a:tr>
              <a:tr h="370840">
                <a:tc vMerge="1">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6351885"/>
                  </a:ext>
                </a:extLst>
              </a:tr>
              <a:tr h="370840">
                <a:tc gridSpan="4">
                  <a:txBody>
                    <a:bodyPr/>
                    <a:lstStyle/>
                    <a:p>
                      <a:r>
                        <a:rPr kumimoji="1" lang="ja-JP" altLang="en-US" sz="1200" b="1" dirty="0">
                          <a:latin typeface="メイリオ" panose="020B0604030504040204" pitchFamily="50" charset="-128"/>
                          <a:ea typeface="メイリオ" panose="020B0604030504040204" pitchFamily="50" charset="-128"/>
                        </a:rPr>
                        <a:t>合計</a:t>
                      </a: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kumimoji="1" lang="ja-JP" altLang="en-US" sz="1200"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endParaRPr kumimoji="1" lang="ja-JP" altLang="en-US" sz="1200" b="1" dirty="0">
                        <a:latin typeface="メイリオ" panose="020B0604030504040204" pitchFamily="50" charset="-128"/>
                        <a:ea typeface="メイリオ" panose="020B0604030504040204" pitchFamily="50" charset="-128"/>
                      </a:endParaRPr>
                    </a:p>
                  </a:txBody>
                  <a:tcPr marL="72000" marR="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2381664"/>
                  </a:ext>
                </a:extLst>
              </a:tr>
            </a:tbl>
          </a:graphicData>
        </a:graphic>
      </p:graphicFrame>
      <p:sp>
        <p:nvSpPr>
          <p:cNvPr id="4" name="四角形: 角を丸くする 3">
            <a:extLst>
              <a:ext uri="{FF2B5EF4-FFF2-40B4-BE49-F238E27FC236}">
                <a16:creationId xmlns:a16="http://schemas.microsoft.com/office/drawing/2014/main" id="{DD195438-6F4A-462A-B284-DC6F8A226F44}"/>
              </a:ext>
            </a:extLst>
          </p:cNvPr>
          <p:cNvSpPr/>
          <p:nvPr/>
        </p:nvSpPr>
        <p:spPr>
          <a:xfrm>
            <a:off x="2540732" y="2132856"/>
            <a:ext cx="4824536" cy="1440160"/>
          </a:xfrm>
          <a:prstGeom prst="roundRect">
            <a:avLst/>
          </a:prstGeom>
          <a:solidFill>
            <a:schemeClr val="accent2">
              <a:lumMod val="20000"/>
              <a:lumOff val="80000"/>
            </a:schemeClr>
          </a:solidFill>
          <a:ln w="28575"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pPr algn="l"/>
            <a:r>
              <a:rPr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支出計画を可能な限り具体的に記載してください。</a:t>
            </a:r>
            <a:endParaRPr kumimoji="1"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597274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14B86C54-795C-48ED-B7FB-D1AA3F76A756}"/>
              </a:ext>
            </a:extLst>
          </p:cNvPr>
          <p:cNvSpPr/>
          <p:nvPr/>
        </p:nvSpPr>
        <p:spPr>
          <a:xfrm>
            <a:off x="2540732" y="2132856"/>
            <a:ext cx="4824536" cy="2016224"/>
          </a:xfrm>
          <a:prstGeom prst="roundRect">
            <a:avLst/>
          </a:prstGeom>
          <a:solidFill>
            <a:schemeClr val="accent2">
              <a:lumMod val="20000"/>
              <a:lumOff val="80000"/>
            </a:schemeClr>
          </a:solidFill>
          <a:ln w="28575"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36000" numCol="1" spcCol="0" rtlCol="0" fromWordArt="0" anchor="ctr" anchorCtr="0" forceAA="0" compatLnSpc="1">
            <a:prstTxWarp prst="textNoShape">
              <a:avLst/>
            </a:prstTxWarp>
            <a:noAutofit/>
          </a:bodyPr>
          <a:lstStyle/>
          <a:p>
            <a:pPr algn="l"/>
            <a:r>
              <a:rPr kumimoji="1"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提案内容を補足する資料があれば、このページに記載してください。なお、参考資料は</a:t>
            </a:r>
            <a:r>
              <a:rPr kumimoji="1" lang="en-US" altLang="ja-JP"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3</a:t>
            </a:r>
            <a:r>
              <a:rPr kumimoji="1" lang="ja-JP" altLang="en-US"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ページ程度にとどめることとし、提案内容との関係性を分かりやすく示してください。</a:t>
            </a:r>
            <a:endParaRPr kumimoji="1" lang="en-US" altLang="ja-JP" sz="1200" b="1"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algn="l"/>
            <a:endParaRPr kumimoji="1"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r>
              <a:rPr lang="en-US" altLang="ja-JP" sz="1200"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sz="1200" u="sng"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rPr>
              <a:t>実証の中で想定されるリスクとその対策については、このページに具体的に記載してください。</a:t>
            </a:r>
            <a:endParaRPr lang="en-US" altLang="ja-JP" sz="1200" u="sng" dirty="0">
              <a:solidFill>
                <a:schemeClr val="accent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6067439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ELEASENO" val="2011.08"/>
</p:tagLst>
</file>

<file path=ppt/theme/theme1.xml><?xml version="1.0" encoding="utf-8"?>
<a:theme xmlns:a="http://schemas.openxmlformats.org/drawingml/2006/main" name="P02_プレゼン_A4横_日本語版">
  <a:themeElements>
    <a:clrScheme name="color_ori_7">
      <a:dk1>
        <a:srgbClr val="000000"/>
      </a:dk1>
      <a:lt1>
        <a:srgbClr val="FFFFFF"/>
      </a:lt1>
      <a:dk2>
        <a:srgbClr val="717171"/>
      </a:dk2>
      <a:lt2>
        <a:srgbClr val="E9EDF3"/>
      </a:lt2>
      <a:accent1>
        <a:srgbClr val="B2CF3E"/>
      </a:accent1>
      <a:accent2>
        <a:srgbClr val="D04255"/>
      </a:accent2>
      <a:accent3>
        <a:srgbClr val="7379AE"/>
      </a:accent3>
      <a:accent4>
        <a:srgbClr val="FFEA2A"/>
      </a:accent4>
      <a:accent5>
        <a:srgbClr val="717171"/>
      </a:accent5>
      <a:accent6>
        <a:srgbClr val="AAAAAA"/>
      </a:accent6>
      <a:hlink>
        <a:srgbClr val="3E5E84"/>
      </a:hlink>
      <a:folHlink>
        <a:srgbClr val="2E4663"/>
      </a:folHlink>
    </a:clrScheme>
    <a:fontScheme name="MRI_Fo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9525">
          <a:solidFill>
            <a:schemeClr val="tx1"/>
          </a:solidFill>
        </a:ln>
      </a:spPr>
      <a:bodyPr rot="0" spcFirstLastPara="0" vertOverflow="overflow" horzOverflow="overflow" vert="horz" wrap="square" lIns="108000" tIns="288000" rIns="108000" bIns="36000" numCol="1" spcCol="0" rtlCol="0" fromWordArt="0" anchor="t" anchorCtr="0" forceAA="0" compatLnSpc="1">
        <a:prstTxWarp prst="textNoShape">
          <a:avLst/>
        </a:prstTxWarp>
        <a:noAutofit/>
      </a:bodyPr>
      <a:lstStyle>
        <a:defPPr algn="l">
          <a:defRPr kumimoji="1"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a:noFill/>
        </a:ln>
      </a:spPr>
      <a:bodyPr wrap="none" lIns="0" tIns="0" rIns="0" bIns="0" rtlCol="0">
        <a:spAutoFit/>
      </a:bodyPr>
      <a:lstStyle>
        <a:defPPr algn="l">
          <a:defRPr kumimoji="1" sz="1200" dirty="0" smtClean="0">
            <a:latin typeface="メイリオ" panose="020B0604030504040204" pitchFamily="50" charset="-128"/>
            <a:ea typeface="メイリオ" panose="020B0604030504040204" pitchFamily="50" charset="-128"/>
            <a:cs typeface="Meiryo UI" panose="020B0604030504040204"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P02_プレゼン_A4横_日本語版</Template>
  <TotalTime>1821</TotalTime>
  <Words>1317</Words>
  <Application>Microsoft Office PowerPoint</Application>
  <PresentationFormat>A4 210 x 297 mm</PresentationFormat>
  <Paragraphs>226</Paragraphs>
  <Slides>13</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13</vt:i4>
      </vt:variant>
    </vt:vector>
  </HeadingPairs>
  <TitlesOfParts>
    <vt:vector size="22" baseType="lpstr">
      <vt:lpstr>Meiryo UI</vt:lpstr>
      <vt:lpstr>ＭＳ Ｐゴシック</vt:lpstr>
      <vt:lpstr>ＭＳ 明朝</vt:lpstr>
      <vt:lpstr>メイリオ</vt:lpstr>
      <vt:lpstr>Arial</vt:lpstr>
      <vt:lpstr>Calibri</vt:lpstr>
      <vt:lpstr>Times New Roman</vt:lpstr>
      <vt:lpstr>Wingdings</vt:lpstr>
      <vt:lpstr>P02_プレゼン_A4横_日本語版</vt:lpstr>
      <vt:lpstr>企画タイトル</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タイトル</dc:title>
  <cp:revision>65</cp:revision>
  <dcterms:created xsi:type="dcterms:W3CDTF">2018-04-02T07:24:21Z</dcterms:created>
  <dcterms:modified xsi:type="dcterms:W3CDTF">2019-06-26T02:37:22Z</dcterms:modified>
</cp:coreProperties>
</file>