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77" r:id="rId1"/>
  </p:sldMasterIdLst>
  <p:notesMasterIdLst>
    <p:notesMasterId r:id="rId3"/>
  </p:notesMasterIdLst>
  <p:sldIdLst>
    <p:sldId id="323" r:id="rId2"/>
  </p:sldIdLst>
  <p:sldSz cx="12192000" cy="685800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52" userDrawn="1">
          <p15:clr>
            <a:srgbClr val="A4A3A4"/>
          </p15:clr>
        </p15:guide>
        <p15:guide id="2" pos="46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B83"/>
    <a:srgbClr val="595959"/>
    <a:srgbClr val="C7DDFF"/>
    <a:srgbClr val="E46C0A"/>
    <a:srgbClr val="ED7D31"/>
    <a:srgbClr val="AE5A21"/>
    <a:srgbClr val="788EA9"/>
    <a:srgbClr val="FFE1E1"/>
    <a:srgbClr val="FFA7A7"/>
    <a:srgbClr val="E46D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5E0D31-24BA-45FE-8168-F3AE15515D5E}" v="83" dt="2025-02-26T12:16:55.835"/>
    <p1510:client id="{BA684EBA-808E-4444-BCA1-068516AE4813}" v="899" dt="2025-02-25T12:20:21.513"/>
    <p1510:client id="{E9D9D6D3-6085-43F3-A32E-4975EDA4CD7F}" v="235" dt="2025-02-25T12:36:05.0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86" y="211"/>
      </p:cViewPr>
      <p:guideLst>
        <p:guide orient="horz" pos="3952"/>
        <p:guide pos="469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830FBF-6DD2-46AC-8E2B-561665E39189}" type="datetimeFigureOut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90FDB8-BBED-40E3-8921-6F64D7CE12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9325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1.emf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4EF86-25B8-44ED-BE89-575E3D8ADD73}" type="datetime1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47511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4EF86-25B8-44ED-BE89-575E3D8ADD73}" type="datetime1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70454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4EF86-25B8-44ED-BE89-575E3D8ADD73}" type="datetime1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853990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hink-cell data - do not delete" hidden="1">
            <a:extLst>
              <a:ext uri="{FF2B5EF4-FFF2-40B4-BE49-F238E27FC236}">
                <a16:creationId xmlns:a16="http://schemas.microsoft.com/office/drawing/2014/main" id="{DF558147-B5E7-D19F-861B-7A31BBFD5AD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524282002"/>
              </p:ext>
            </p:extLst>
          </p:nvPr>
        </p:nvGraphicFramePr>
        <p:xfrm>
          <a:off x="1955" y="1588"/>
          <a:ext cx="1954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347" imgH="348" progId="TCLayout.ActiveDocument.1">
                  <p:embed/>
                </p:oleObj>
              </mc:Choice>
              <mc:Fallback>
                <p:oleObj name="think-cellスライド" r:id="rId3" imgW="347" imgH="348" progId="TCLayout.ActiveDocument.1">
                  <p:embed/>
                  <p:pic>
                    <p:nvPicPr>
                      <p:cNvPr id="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F558147-B5E7-D19F-861B-7A31BBFD5AD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55" y="1588"/>
                        <a:ext cx="1954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CB43C-46BF-4416-8F82-3F8CD6EBF9EC}" type="datetime1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2C51D63A-EC37-A304-5A65-92AFF7DFC6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308" y="37400"/>
            <a:ext cx="7967074" cy="454171"/>
          </a:xfrm>
        </p:spPr>
        <p:txBody>
          <a:bodyPr vert="horz" lIns="0" tIns="36000" bIns="0">
            <a:normAutofit/>
          </a:bodyPr>
          <a:lstStyle>
            <a:lvl1pPr>
              <a:defRPr sz="1800" b="1">
                <a:solidFill>
                  <a:srgbClr val="003B83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5841474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98D708-0C33-4625-A7A4-5AC7E7370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C2CFD98-BC90-4B9C-80D0-DD3EACF5F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30D59-849C-44FC-A232-2F0921079289}" type="datetime1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68A80A5-280D-4D13-9D2E-A08E2C246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1752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4EF86-25B8-44ED-BE89-575E3D8ADD73}" type="datetime1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38923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4EF86-25B8-44ED-BE89-575E3D8ADD73}" type="datetime1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5457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4EF86-25B8-44ED-BE89-575E3D8ADD73}" type="datetime1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178531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4EF86-25B8-44ED-BE89-575E3D8ADD73}" type="datetime1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7405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4EF86-25B8-44ED-BE89-575E3D8ADD73}" type="datetime1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64525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4EF86-25B8-44ED-BE89-575E3D8ADD73}" type="datetime1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695980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4EF86-25B8-44ED-BE89-575E3D8ADD73}" type="datetime1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20339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4EF86-25B8-44ED-BE89-575E3D8ADD73}" type="datetime1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68817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94EF86-25B8-44ED-BE89-575E3D8ADD73}" type="datetime1">
              <a:rPr kumimoji="1" lang="ja-JP" altLang="en-US" smtClean="0"/>
              <a:t>2025/2/28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0EF80EB6-706B-B0F1-2FD1-AEE5282D2B8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5"/>
            </p:custDataLst>
            <p:extLst>
              <p:ext uri="{D42A27DB-BD31-4B8C-83A1-F6EECF244321}">
                <p14:modId xmlns:p14="http://schemas.microsoft.com/office/powerpoint/2010/main" val="897709121"/>
              </p:ext>
            </p:extLst>
          </p:nvPr>
        </p:nvGraphicFramePr>
        <p:xfrm>
          <a:off x="1955" y="1588"/>
          <a:ext cx="1954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16" imgW="347" imgH="348" progId="TCLayout.ActiveDocument.1">
                  <p:embed/>
                </p:oleObj>
              </mc:Choice>
              <mc:Fallback>
                <p:oleObj name="think-cellスライド" r:id="rId16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EF80EB6-706B-B0F1-2FD1-AEE5282D2B8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955" y="1588"/>
                        <a:ext cx="1954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62B45AF4-3D65-1922-AA3E-4D5BE5A77756}"/>
              </a:ext>
            </a:extLst>
          </p:cNvPr>
          <p:cNvSpPr txBox="1">
            <a:spLocks/>
          </p:cNvSpPr>
          <p:nvPr userDrawn="1"/>
        </p:nvSpPr>
        <p:spPr>
          <a:xfrm>
            <a:off x="9448800" y="1"/>
            <a:ext cx="27432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kumimoji="1" lang="en-US" altLang="ja-JP" sz="1200">
                <a:solidFill>
                  <a:schemeClr val="bg1">
                    <a:lumMod val="50000"/>
                  </a:schemeClr>
                </a:solidFill>
              </a:rPr>
              <a:t>AI</a:t>
            </a:r>
            <a:r>
              <a:rPr kumimoji="1" lang="ja-JP" altLang="en-US" sz="1200">
                <a:solidFill>
                  <a:schemeClr val="bg1">
                    <a:lumMod val="50000"/>
                  </a:schemeClr>
                </a:solidFill>
              </a:rPr>
              <a:t>検証タイプ</a:t>
            </a:r>
          </a:p>
        </p:txBody>
      </p:sp>
    </p:spTree>
    <p:extLst>
      <p:ext uri="{BB962C8B-B14F-4D97-AF65-F5344CB8AC3E}">
        <p14:creationId xmlns:p14="http://schemas.microsoft.com/office/powerpoint/2010/main" val="3412125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76" r:id="rId1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8A066BFF-B5E3-2944-2FC4-EFF8FCAE832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908561966"/>
              </p:ext>
            </p:extLst>
          </p:nvPr>
        </p:nvGraphicFramePr>
        <p:xfrm>
          <a:off x="1144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347" imgH="348" progId="TCLayout.ActiveDocument.1">
                  <p:embed/>
                </p:oleObj>
              </mc:Choice>
              <mc:Fallback>
                <p:oleObj name="think-cellスライド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A066BFF-B5E3-2944-2FC4-EFF8FCAE832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44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" name="表 79">
            <a:extLst>
              <a:ext uri="{FF2B5EF4-FFF2-40B4-BE49-F238E27FC236}">
                <a16:creationId xmlns:a16="http://schemas.microsoft.com/office/drawing/2014/main" id="{016CA489-F918-4AC7-B14A-FFF1E4C0E2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5038579"/>
              </p:ext>
            </p:extLst>
          </p:nvPr>
        </p:nvGraphicFramePr>
        <p:xfrm>
          <a:off x="207347" y="491571"/>
          <a:ext cx="11760064" cy="1737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701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829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7046">
                  <a:extLst>
                    <a:ext uri="{9D8B030D-6E8A-4147-A177-3AD203B41FA5}">
                      <a16:colId xmlns:a16="http://schemas.microsoft.com/office/drawing/2014/main" val="2723707140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252376850"/>
                    </a:ext>
                  </a:extLst>
                </a:gridCol>
              </a:tblGrid>
              <a:tr h="1892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実施体制</a:t>
                      </a:r>
                      <a:endParaRPr kumimoji="1" lang="en-US" altLang="ja-JP" sz="1400" b="1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b="1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（下線：代表機関）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u="sng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㈱</a:t>
                      </a:r>
                      <a:r>
                        <a:rPr kumimoji="1" lang="en-US" altLang="ja-JP" sz="1100" b="0" u="sng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A</a:t>
                      </a:r>
                      <a:r>
                        <a:rPr kumimoji="1" lang="ja-JP" altLang="en-US" sz="1100" b="0" u="sng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社</a:t>
                      </a:r>
                      <a:r>
                        <a:rPr kumimoji="1" lang="ja-JP" altLang="en-US" sz="1100" b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、</a:t>
                      </a:r>
                      <a:r>
                        <a:rPr kumimoji="1" lang="en-US" altLang="ja-JP" sz="1100" b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B</a:t>
                      </a:r>
                      <a:r>
                        <a:rPr kumimoji="1" lang="ja-JP" altLang="en-US" sz="1100" b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大学、</a:t>
                      </a:r>
                      <a:r>
                        <a:rPr kumimoji="1" lang="en-US" altLang="ja-JP" sz="1100" b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C</a:t>
                      </a:r>
                      <a:r>
                        <a:rPr kumimoji="1" lang="ja-JP" altLang="en-US" sz="1100" b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社㈱、</a:t>
                      </a:r>
                      <a:r>
                        <a:rPr kumimoji="1" lang="en-US" altLang="ja-JP" sz="1100" b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...</a:t>
                      </a:r>
                      <a:endParaRPr kumimoji="1" lang="ja-JP" altLang="en-US" sz="1100" b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b="1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実証フィールド</a:t>
                      </a: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〇県〇市、　〇〇工場等</a:t>
                      </a:r>
                      <a:endParaRPr kumimoji="1" lang="en-US" altLang="ja-JP" sz="1100" b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93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実証概要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271463" marR="0" lvl="0" indent="-180975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ysClr val="windowText" lastClr="000000"/>
                        </a:buClr>
                        <a:buSzPct val="100000"/>
                        <a:buFont typeface="Symbol" panose="05050102010706020507" pitchFamily="18" charset="2"/>
                        <a:buChar char=""/>
                        <a:tabLst/>
                        <a:defRPr/>
                      </a:pPr>
                      <a:r>
                        <a:rPr kumimoji="0" lang="ja-JP" alt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〇〇分野においては、〇〇〇〇という課題が存在。　　</a:t>
                      </a:r>
                      <a:r>
                        <a:rPr kumimoji="0" lang="en-US" altLang="ja-JP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※</a:t>
                      </a:r>
                      <a:r>
                        <a:rPr kumimoji="0" lang="ja-JP" alt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背景・課題（社会課題、ユーザにおける課題）を記載（提案書様式</a:t>
                      </a:r>
                      <a:r>
                        <a:rPr kumimoji="0" lang="en-US" altLang="ja-JP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1.(1)</a:t>
                      </a:r>
                      <a:r>
                        <a:rPr kumimoji="0" lang="ja-JP" alt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、</a:t>
                      </a:r>
                      <a:r>
                        <a:rPr kumimoji="0" lang="en-US" altLang="ja-JP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1.(2)</a:t>
                      </a:r>
                      <a:r>
                        <a:rPr kumimoji="0" lang="ja-JP" alt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等）</a:t>
                      </a:r>
                      <a:endParaRPr kumimoji="0" lang="en-US" altLang="ja-JP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271463" marR="0" lvl="0" indent="-180975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ysClr val="windowText" lastClr="000000"/>
                        </a:buClr>
                        <a:buSzPct val="100000"/>
                        <a:buFont typeface="Symbol" panose="05050102010706020507" pitchFamily="18" charset="2"/>
                        <a:buChar char=""/>
                        <a:tabLst/>
                        <a:defRPr/>
                      </a:pPr>
                      <a:r>
                        <a:rPr kumimoji="0" lang="ja-JP" alt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〇〇に〇〇</a:t>
                      </a:r>
                      <a:r>
                        <a:rPr kumimoji="0" lang="en-US" altLang="ja-JP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AI</a:t>
                      </a:r>
                      <a:r>
                        <a:rPr kumimoji="0" lang="ja-JP" alt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を活用し、〇〇〇〇を実施。　　　　　　 </a:t>
                      </a:r>
                      <a:r>
                        <a:rPr kumimoji="0" lang="en-US" altLang="ja-JP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※</a:t>
                      </a:r>
                      <a:r>
                        <a:rPr kumimoji="0" lang="ja-JP" alt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提案する</a:t>
                      </a:r>
                      <a:r>
                        <a:rPr kumimoji="0" lang="en-US" altLang="ja-JP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AI</a:t>
                      </a:r>
                      <a:r>
                        <a:rPr kumimoji="0" lang="ja-JP" alt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を用いた通信負荷の低減・通信量の確保等に係る検証の概要（提案書様式</a:t>
                      </a:r>
                      <a:r>
                        <a:rPr kumimoji="0" lang="en-US" altLang="ja-JP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2.(1)</a:t>
                      </a:r>
                      <a:r>
                        <a:rPr kumimoji="0" lang="ja-JP" alt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等 ）</a:t>
                      </a:r>
                    </a:p>
                    <a:p>
                      <a:pPr marL="271463" marR="0" lvl="0" indent="-180975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ysClr val="windowText" lastClr="000000"/>
                        </a:buClr>
                        <a:buSzPct val="100000"/>
                        <a:buFont typeface="Symbol" panose="05050102010706020507" pitchFamily="18" charset="2"/>
                        <a:buChar char=""/>
                        <a:tabLst/>
                        <a:defRPr/>
                      </a:pPr>
                      <a:r>
                        <a:rPr kumimoji="0" lang="ja-JP" alt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〇〇〇〇を実現。　　　　　　　　　　　　　　　　　　　　　 </a:t>
                      </a:r>
                      <a:r>
                        <a:rPr kumimoji="0" lang="en-US" altLang="ja-JP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※</a:t>
                      </a:r>
                      <a:r>
                        <a:rPr kumimoji="0" lang="ja-JP" alt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実現したい将来像（提案書様式</a:t>
                      </a:r>
                      <a:r>
                        <a:rPr kumimoji="0" lang="en-US" altLang="ja-JP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1.(3)</a:t>
                      </a:r>
                      <a:r>
                        <a:rPr kumimoji="0" lang="ja-JP" alt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等）</a:t>
                      </a: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1676745"/>
                  </a:ext>
                </a:extLst>
              </a:tr>
              <a:tr h="4993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社会実装に向けたロードマップと本実証の位置づけ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271463" marR="0" lvl="0" indent="-180975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ysClr val="windowText" lastClr="000000"/>
                        </a:buClr>
                        <a:buSzPct val="100000"/>
                        <a:buFont typeface="Symbol" panose="05050102010706020507" pitchFamily="18" charset="2"/>
                        <a:buChar char=""/>
                        <a:tabLst/>
                        <a:defRPr/>
                      </a:pPr>
                      <a:r>
                        <a:rPr kumimoji="0" lang="ja-JP" alt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実証を通じて</a:t>
                      </a:r>
                      <a:r>
                        <a:rPr kumimoji="0" lang="ja-JP" alt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〇〇を達成し、〇年以内に〇〇を実現する等</a:t>
                      </a:r>
                      <a:endParaRPr kumimoji="0" lang="en-US" altLang="ja-JP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180975" marR="0" lvl="0" indent="-9048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ysClr val="windowText" lastClr="000000"/>
                        </a:buClr>
                        <a:buSzPct val="100000"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r>
                        <a:rPr kumimoji="0" lang="en-US" altLang="ja-JP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※</a:t>
                      </a:r>
                      <a:r>
                        <a:rPr kumimoji="0" lang="ja-JP" alt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将来像とその実現に向けたロードマップについて記載した上で、本実証はどの位置付けであるか記載（提案書様式</a:t>
                      </a:r>
                      <a:r>
                        <a:rPr kumimoji="0" lang="en-US" altLang="ja-JP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1.(4)</a:t>
                      </a:r>
                      <a:r>
                        <a:rPr kumimoji="0" lang="ja-JP" alt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、</a:t>
                      </a:r>
                      <a:r>
                        <a:rPr kumimoji="0" lang="en-US" altLang="ja-JP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1.(5)</a:t>
                      </a:r>
                      <a:r>
                        <a:rPr kumimoji="0" lang="ja-JP" alt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等）</a:t>
                      </a:r>
                    </a:p>
                  </a:txBody>
                  <a:tcPr marL="36000" marR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0071845"/>
                  </a:ext>
                </a:extLst>
              </a:tr>
            </a:tbl>
          </a:graphicData>
        </a:graphic>
      </p:graphicFrame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C17E614-A9A0-4804-81DF-263A38A5FB4D}"/>
              </a:ext>
            </a:extLst>
          </p:cNvPr>
          <p:cNvSpPr/>
          <p:nvPr/>
        </p:nvSpPr>
        <p:spPr>
          <a:xfrm>
            <a:off x="207347" y="2834034"/>
            <a:ext cx="11760064" cy="39036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2B0D3C9-FC01-4367-9448-783B99358174}"/>
              </a:ext>
            </a:extLst>
          </p:cNvPr>
          <p:cNvSpPr txBox="1"/>
          <p:nvPr/>
        </p:nvSpPr>
        <p:spPr>
          <a:xfrm>
            <a:off x="207346" y="2502734"/>
            <a:ext cx="6511505" cy="215444"/>
          </a:xfrm>
          <a:prstGeom prst="rect">
            <a:avLst/>
          </a:prstGeom>
          <a:noFill/>
        </p:spPr>
        <p:txBody>
          <a:bodyPr wrap="square" lIns="0" tIns="0" bIns="0" rtlCol="0">
            <a:spAutoFit/>
          </a:bodyPr>
          <a:lstStyle/>
          <a:p>
            <a:r>
              <a:rPr kumimoji="1" lang="ja-JP" altLang="en-US" sz="1400" b="1" dirty="0">
                <a:solidFill>
                  <a:srgbClr val="003B8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提案する</a:t>
            </a:r>
            <a:r>
              <a:rPr kumimoji="1" lang="en-US" altLang="ja-JP" sz="1400" b="1" dirty="0">
                <a:solidFill>
                  <a:srgbClr val="003B8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AI</a:t>
            </a:r>
            <a:r>
              <a:rPr kumimoji="1" lang="ja-JP" altLang="en-US" sz="1400" b="1" dirty="0">
                <a:solidFill>
                  <a:srgbClr val="003B8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を用いた通信負荷の低減・通信量の確保等に係る検証の概要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7D86917-7CE6-472E-903F-0D9A44B8AA83}"/>
              </a:ext>
            </a:extLst>
          </p:cNvPr>
          <p:cNvSpPr txBox="1"/>
          <p:nvPr/>
        </p:nvSpPr>
        <p:spPr>
          <a:xfrm>
            <a:off x="1217999" y="4379900"/>
            <a:ext cx="9756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イメージ図（提案書様式</a:t>
            </a:r>
            <a:r>
              <a:rPr kumimoji="1" lang="en-US" altLang="ja-JP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2.(2)</a:t>
            </a:r>
            <a:r>
              <a:rPr kumimoji="1"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等を活用しつつ、適宜補足コメント等を記載）</a:t>
            </a:r>
          </a:p>
        </p:txBody>
      </p:sp>
      <p:sp>
        <p:nvSpPr>
          <p:cNvPr id="13" name="タイトル 12">
            <a:extLst>
              <a:ext uri="{FF2B5EF4-FFF2-40B4-BE49-F238E27FC236}">
                <a16:creationId xmlns:a16="http://schemas.microsoft.com/office/drawing/2014/main" id="{7CF00C5D-0052-F5B7-06D1-E371F8EBC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308" y="37400"/>
            <a:ext cx="7967074" cy="454171"/>
          </a:xfrm>
        </p:spPr>
        <p:txBody>
          <a:bodyPr vert="horz"/>
          <a:lstStyle/>
          <a:p>
            <a:r>
              <a:rPr lang="ja-JP" altLang="en-US" dirty="0"/>
              <a:t>（ここに実証テーマ・タイトルを入力下さい。）</a:t>
            </a:r>
          </a:p>
        </p:txBody>
      </p:sp>
    </p:spTree>
    <p:extLst>
      <p:ext uri="{BB962C8B-B14F-4D97-AF65-F5344CB8AC3E}">
        <p14:creationId xmlns:p14="http://schemas.microsoft.com/office/powerpoint/2010/main" val="2959726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241</Words>
  <Application>Microsoft Office PowerPoint</Application>
  <PresentationFormat>ワイド画面</PresentationFormat>
  <Paragraphs>15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Symbol</vt:lpstr>
      <vt:lpstr>Office 2013 - 2022 テーマ</vt:lpstr>
      <vt:lpstr>think-cellスライド</vt:lpstr>
      <vt:lpstr>（ここに実証テーマ・タイトルを入力下さい。）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1</cp:revision>
  <dcterms:created xsi:type="dcterms:W3CDTF">2022-05-31T00:32:25Z</dcterms:created>
  <dcterms:modified xsi:type="dcterms:W3CDTF">2025-02-28T00:21:19Z</dcterms:modified>
</cp:coreProperties>
</file>