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0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47" autoAdjust="0"/>
  </p:normalViewPr>
  <p:slideViewPr>
    <p:cSldViewPr>
      <p:cViewPr varScale="1">
        <p:scale>
          <a:sx n="110" d="100"/>
          <a:sy n="110" d="100"/>
        </p:scale>
        <p:origin x="99" y="45"/>
      </p:cViewPr>
      <p:guideLst>
        <p:guide orient="horz" pos="414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879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7"/>
            <a:ext cx="5445760" cy="4472702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2022/7/29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2022/7/29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2022/7/29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2022/7/29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7"/>
          <p:cNvSpPr txBox="1">
            <a:spLocks noChangeArrowheads="1"/>
          </p:cNvSpPr>
          <p:nvPr/>
        </p:nvSpPr>
        <p:spPr bwMode="auto">
          <a:xfrm>
            <a:off x="176378" y="238833"/>
            <a:ext cx="9469633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○○調査テーマ（件名） ○○</a:t>
            </a:r>
            <a:endParaRPr lang="en-US" altLang="ja-JP" sz="24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予定費用　</a:t>
            </a:r>
            <a:r>
              <a:rPr lang="en-US" altLang="ja-JP" sz="20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 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</a:t>
            </a:r>
            <a:r>
              <a:rPr lang="en-US" altLang="ja-JP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.</a:t>
            </a:r>
            <a:r>
              <a:rPr lang="ja-JP" altLang="en-US" sz="24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○円</a:t>
            </a: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（税込み）</a:t>
            </a:r>
            <a:endParaRPr lang="ja-JP" altLang="en-US" sz="16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 bwMode="auto">
          <a:xfrm>
            <a:off x="211137" y="1285255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 bwMode="auto">
          <a:xfrm>
            <a:off x="355606" y="3108967"/>
            <a:ext cx="3977967" cy="1343579"/>
          </a:xfrm>
          <a:prstGeom prst="rect">
            <a:avLst/>
          </a:prstGeom>
          <a:solidFill>
            <a:srgbClr val="FFFFFF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テキスト ボックス 24"/>
          <p:cNvSpPr txBox="1">
            <a:spLocks noChangeArrowheads="1"/>
          </p:cNvSpPr>
          <p:nvPr/>
        </p:nvSpPr>
        <p:spPr bwMode="auto">
          <a:xfrm>
            <a:off x="211137" y="995363"/>
            <a:ext cx="4633217" cy="2714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事業の内容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6" name="テキスト ボックス 21"/>
          <p:cNvSpPr txBox="1">
            <a:spLocks noChangeArrowheads="1"/>
          </p:cNvSpPr>
          <p:nvPr/>
        </p:nvSpPr>
        <p:spPr bwMode="auto">
          <a:xfrm>
            <a:off x="379413" y="2892543"/>
            <a:ext cx="35068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実施体制（国内及び相手国との連携体制等）</a:t>
            </a: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028576" y="3282107"/>
            <a:ext cx="686600" cy="32702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A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1625262" y="3963109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B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53" name="正方形/長方形 52"/>
          <p:cNvSpPr>
            <a:spLocks noChangeAspect="1"/>
          </p:cNvSpPr>
          <p:nvPr/>
        </p:nvSpPr>
        <p:spPr bwMode="auto">
          <a:xfrm>
            <a:off x="5025008" y="1001713"/>
            <a:ext cx="4633217" cy="5672137"/>
          </a:xfrm>
          <a:prstGeom prst="rect">
            <a:avLst/>
          </a:prstGeom>
          <a:solidFill>
            <a:schemeClr val="bg2">
              <a:lumMod val="50000"/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4" name="テキスト ボックス 24"/>
          <p:cNvSpPr txBox="1">
            <a:spLocks noChangeArrowheads="1"/>
          </p:cNvSpPr>
          <p:nvPr/>
        </p:nvSpPr>
        <p:spPr bwMode="auto">
          <a:xfrm>
            <a:off x="5029075" y="995363"/>
            <a:ext cx="4629149" cy="264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0" tIns="39600" rIns="0" bIns="39600">
            <a:spAutoFit/>
          </a:bodyPr>
          <a:lstStyle>
            <a:lvl1pPr marL="2286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1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事業の特徴</a:t>
            </a:r>
            <a:endParaRPr lang="en-US" altLang="ja-JP" sz="12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8"/>
          <p:cNvSpPr txBox="1">
            <a:spLocks noChangeArrowheads="1"/>
          </p:cNvSpPr>
          <p:nvPr/>
        </p:nvSpPr>
        <p:spPr bwMode="auto">
          <a:xfrm>
            <a:off x="379413" y="1325563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事業概要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 bwMode="auto">
          <a:xfrm>
            <a:off x="5012630" y="1266352"/>
            <a:ext cx="2748681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（１）導入技術概要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8" name="正方形/長方形 4"/>
          <p:cNvSpPr>
            <a:spLocks noChangeArrowheads="1"/>
          </p:cNvSpPr>
          <p:nvPr/>
        </p:nvSpPr>
        <p:spPr bwMode="auto">
          <a:xfrm>
            <a:off x="4988162" y="1542109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 bwMode="auto">
          <a:xfrm>
            <a:off x="5048248" y="2751918"/>
            <a:ext cx="2713063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（２）温室効果ガス排出削減効果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0" name="正方形/長方形 4"/>
          <p:cNvSpPr>
            <a:spLocks noChangeArrowheads="1"/>
          </p:cNvSpPr>
          <p:nvPr/>
        </p:nvSpPr>
        <p:spPr bwMode="auto">
          <a:xfrm>
            <a:off x="5013562" y="3032317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1" name="角丸四角形 70"/>
          <p:cNvSpPr/>
          <p:nvPr/>
        </p:nvSpPr>
        <p:spPr bwMode="auto">
          <a:xfrm>
            <a:off x="5022848" y="4169142"/>
            <a:ext cx="2738464" cy="288000"/>
          </a:xfrm>
          <a:prstGeom prst="roundRect">
            <a:avLst>
              <a:gd name="adj" fmla="val 48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700"/>
              </a:lnSpc>
              <a:spcAft>
                <a:spcPts val="900"/>
              </a:spcAft>
              <a:buClr>
                <a:srgbClr val="0098D0"/>
              </a:buClr>
              <a:buSzPct val="120000"/>
              <a:defRPr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（３）</a:t>
            </a:r>
            <a:r>
              <a:rPr lang="en-US" altLang="ja-JP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FS</a:t>
            </a: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実施後の展開予定</a:t>
            </a:r>
            <a:endParaRPr lang="en-US" altLang="ja-JP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2" name="正方形/長方形 4"/>
          <p:cNvSpPr>
            <a:spLocks noChangeArrowheads="1"/>
          </p:cNvSpPr>
          <p:nvPr/>
        </p:nvSpPr>
        <p:spPr bwMode="auto">
          <a:xfrm>
            <a:off x="5044530" y="4518376"/>
            <a:ext cx="3983011" cy="6694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 eaLnBrk="1" hangingPunct="1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～～～～～～～～。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4" name="bk object 16"/>
          <p:cNvSpPr>
            <a:spLocks/>
          </p:cNvSpPr>
          <p:nvPr/>
        </p:nvSpPr>
        <p:spPr bwMode="auto">
          <a:xfrm>
            <a:off x="5169024" y="5445224"/>
            <a:ext cx="1162592" cy="1113789"/>
          </a:xfrm>
          <a:custGeom>
            <a:avLst/>
            <a:gdLst>
              <a:gd name="T0" fmla="*/ 0 w 2021204"/>
              <a:gd name="T1" fmla="*/ 2017911 h 2021205"/>
              <a:gd name="T2" fmla="*/ 2017920 w 2021204"/>
              <a:gd name="T3" fmla="*/ 2017911 h 2021205"/>
              <a:gd name="T4" fmla="*/ 2017920 w 2021204"/>
              <a:gd name="T5" fmla="*/ 0 h 2021205"/>
              <a:gd name="T6" fmla="*/ 0 w 2021204"/>
              <a:gd name="T7" fmla="*/ 0 h 2021205"/>
              <a:gd name="T8" fmla="*/ 0 w 2021204"/>
              <a:gd name="T9" fmla="*/ 2017911 h 202120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21204" h="2021205">
                <a:moveTo>
                  <a:pt x="0" y="2020773"/>
                </a:moveTo>
                <a:lnTo>
                  <a:pt x="2020773" y="2020773"/>
                </a:lnTo>
                <a:lnTo>
                  <a:pt x="2020773" y="0"/>
                </a:lnTo>
                <a:lnTo>
                  <a:pt x="0" y="0"/>
                </a:lnTo>
                <a:lnTo>
                  <a:pt x="0" y="2020773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  <a:ln>
            <a:noFill/>
          </a:ln>
        </p:spPr>
        <p:txBody>
          <a:bodyPr lIns="0" tIns="0" rIns="0" bIns="0" anchor="ctr"/>
          <a:lstStyle/>
          <a:p>
            <a:pPr algn="ctr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図など</a:t>
            </a:r>
          </a:p>
        </p:txBody>
      </p:sp>
      <p:sp>
        <p:nvSpPr>
          <p:cNvPr id="39" name="正方形/長方形 4"/>
          <p:cNvSpPr>
            <a:spLocks noChangeArrowheads="1"/>
          </p:cNvSpPr>
          <p:nvPr/>
        </p:nvSpPr>
        <p:spPr bwMode="auto">
          <a:xfrm>
            <a:off x="350562" y="1525072"/>
            <a:ext cx="3983011" cy="107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調査国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,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地域：～～～。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調査内容：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事業意義： 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導入技術：～～～。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 bwMode="auto">
          <a:xfrm>
            <a:off x="2478001" y="3963108"/>
            <a:ext cx="674245" cy="34607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defRPr/>
            </a:pPr>
            <a:r>
              <a:rPr lang="en-US" altLang="ja-JP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C</a:t>
            </a:r>
            <a:r>
              <a:rPr lang="ja-JP" altLang="en-US" sz="1400" b="1" dirty="0">
                <a:solidFill>
                  <a:srgbClr val="FFFFFF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社</a:t>
            </a:r>
            <a:endParaRPr lang="en-US" altLang="ja-JP" sz="1400" b="1" dirty="0">
              <a:solidFill>
                <a:srgbClr val="FFFFFF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7" name="右矢印 76"/>
          <p:cNvSpPr/>
          <p:nvPr/>
        </p:nvSpPr>
        <p:spPr bwMode="auto">
          <a:xfrm rot="5400000">
            <a:off x="1905929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232691" y="5717741"/>
            <a:ext cx="2184806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ja-JP" altLang="en-US" sz="1200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注意事項</a:t>
            </a:r>
            <a:endParaRPr lang="en-US" altLang="ja-JP" sz="1200" u="sng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数字は半角で入力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フォントは</a:t>
            </a: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MeiryoUI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で統一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ü"/>
              <a:defRPr/>
            </a:pPr>
            <a:r>
              <a:rPr lang="en-US" altLang="ja-JP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1</a:t>
            </a:r>
            <a:r>
              <a:rPr lang="ja-JP" altLang="en-US" sz="120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頁で作成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9" name="テキスト ボックス 8"/>
          <p:cNvSpPr txBox="1">
            <a:spLocks noChangeArrowheads="1"/>
          </p:cNvSpPr>
          <p:nvPr/>
        </p:nvSpPr>
        <p:spPr bwMode="auto">
          <a:xfrm>
            <a:off x="379413" y="4755710"/>
            <a:ext cx="4005262" cy="795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200" b="1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費用内訳</a:t>
            </a: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algn="just" eaLnBrk="1" hangingPunct="1">
              <a:lnSpc>
                <a:spcPts val="1700"/>
              </a:lnSpc>
              <a:spcBef>
                <a:spcPct val="0"/>
              </a:spcBef>
              <a:spcAft>
                <a:spcPts val="900"/>
              </a:spcAft>
              <a:buClr>
                <a:srgbClr val="0098D0"/>
              </a:buClr>
              <a:buSzPct val="120000"/>
              <a:buFont typeface="Wingdings" pitchFamily="2" charset="2"/>
              <a:buChar char="l"/>
            </a:pPr>
            <a:endParaRPr lang="en-US" altLang="ja-JP" sz="120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0" name="正方形/長方形 4"/>
          <p:cNvSpPr>
            <a:spLocks noChangeArrowheads="1"/>
          </p:cNvSpPr>
          <p:nvPr/>
        </p:nvSpPr>
        <p:spPr bwMode="auto">
          <a:xfrm>
            <a:off x="353083" y="4963184"/>
            <a:ext cx="3983011" cy="12849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marL="87313" indent="-87313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(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例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)</a:t>
            </a: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人件費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事業費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再委託費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一般管理費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pPr marL="0" indent="0" algn="just">
              <a:lnSpc>
                <a:spcPts val="1300"/>
              </a:lnSpc>
              <a:spcAft>
                <a:spcPts val="300"/>
              </a:spcAft>
              <a:buClr>
                <a:srgbClr val="00286E"/>
              </a:buClr>
              <a:buSzPct val="120000"/>
              <a:defRPr/>
            </a:pP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81" name="テキスト ボックス 8"/>
          <p:cNvSpPr txBox="1">
            <a:spLocks noChangeArrowheads="1"/>
          </p:cNvSpPr>
          <p:nvPr/>
        </p:nvSpPr>
        <p:spPr bwMode="auto">
          <a:xfrm>
            <a:off x="316798" y="3148879"/>
            <a:ext cx="858967" cy="184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79388" indent="-179388"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37931725" indent="-37474525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algn="just" eaLnBrk="1" hangingPunct="1">
              <a:lnSpc>
                <a:spcPts val="1638"/>
              </a:lnSpc>
              <a:spcBef>
                <a:spcPct val="0"/>
              </a:spcBef>
              <a:spcAft>
                <a:spcPts val="300"/>
              </a:spcAft>
              <a:buClr>
                <a:srgbClr val="00286E"/>
              </a:buClr>
              <a:buSzPct val="120000"/>
              <a:buFontTx/>
              <a:buNone/>
            </a:pPr>
            <a:r>
              <a:rPr lang="ja-JP" altLang="en-US" sz="1050" dirty="0">
                <a:latin typeface="Meiryo UI" pitchFamily="50" charset="-128"/>
                <a:ea typeface="Meiryo UI" pitchFamily="50" charset="-128"/>
                <a:cs typeface="Meiryo UI" pitchFamily="50" charset="-128"/>
              </a:rPr>
              <a:t>（イメージ）</a:t>
            </a:r>
            <a:endParaRPr lang="en-US" altLang="ja-JP" sz="1050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3" name="右矢印 32"/>
          <p:cNvSpPr/>
          <p:nvPr/>
        </p:nvSpPr>
        <p:spPr bwMode="auto">
          <a:xfrm rot="5400000">
            <a:off x="2494256" y="3686249"/>
            <a:ext cx="343567" cy="178606"/>
          </a:xfrm>
          <a:prstGeom prst="rightArrow">
            <a:avLst>
              <a:gd name="adj1" fmla="val 35714"/>
              <a:gd name="adj2" fmla="val 50000"/>
            </a:avLst>
          </a:prstGeom>
          <a:gradFill flip="none" rotWithShape="1">
            <a:gsLst>
              <a:gs pos="100000">
                <a:srgbClr val="A1153A"/>
              </a:gs>
              <a:gs pos="0">
                <a:srgbClr val="A1153A">
                  <a:alpha val="0"/>
                </a:srgb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681192" y="4617059"/>
            <a:ext cx="244482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JCM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化、普及拡大の予定等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必要に応じて、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ファイナンスとの連携について記載すること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92AA06A-ED3B-4D99-B2F6-16836D22DA61}"/>
              </a:ext>
            </a:extLst>
          </p:cNvPr>
          <p:cNvSpPr txBox="1"/>
          <p:nvPr/>
        </p:nvSpPr>
        <p:spPr>
          <a:xfrm>
            <a:off x="6393160" y="-8453"/>
            <a:ext cx="344860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ja-JP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令和４年度</a:t>
            </a:r>
            <a:r>
              <a:rPr lang="ja-JP" altLang="en-US" sz="10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JCM</a:t>
            </a:r>
            <a:r>
              <a:rPr lang="ja-JP" altLang="ja-JP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実現可能性調査（脱炭素分野）</a:t>
            </a:r>
            <a:r>
              <a:rPr lang="en-US" altLang="ja-JP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ja-JP" sz="1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次募集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9CC484A-3D36-42FE-84B0-6CCBFC7D0377}"/>
              </a:ext>
            </a:extLst>
          </p:cNvPr>
          <p:cNvSpPr txBox="1"/>
          <p:nvPr/>
        </p:nvSpPr>
        <p:spPr>
          <a:xfrm>
            <a:off x="-87560" y="60341"/>
            <a:ext cx="1760941" cy="1692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altLang="ja-JP" sz="11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lang="ja-JP" altLang="en-US" sz="11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事業概要（様式３）</a:t>
            </a:r>
            <a:r>
              <a:rPr lang="en-US" altLang="ja-JP" sz="11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】</a:t>
            </a:r>
            <a:endParaRPr lang="ja-JP" altLang="ja-JP" sz="11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49129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anchor="ctr"/>
      <a:lstStyle>
        <a:defPPr algn="l">
          <a:defRPr kumimoji="0" sz="1800" dirty="0"/>
        </a:defPPr>
      </a:lstStyle>
    </a:spDef>
    <a:txDef>
      <a:spPr>
        <a:noFill/>
      </a:spPr>
      <a:bodyPr wrap="none" rtlCol="0">
        <a:spAutoFit/>
      </a:bodyPr>
      <a:lstStyle>
        <a:defPPr>
          <a:defRPr kumimoji="1" dirty="0" smtClean="0"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253</Words>
  <Application>Microsoft Office PowerPoint</Application>
  <PresentationFormat>A4 210 x 297 mm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blank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2022-04-25T05:25:33Z</dcterms:created>
  <dcterms:modified xsi:type="dcterms:W3CDTF">2022-07-29T03:33:17Z</dcterms:modified>
</cp:coreProperties>
</file>