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4"/>
  </p:notesMasterIdLst>
  <p:sldIdLst>
    <p:sldId id="256" r:id="rId2"/>
    <p:sldId id="257" r:id="rId3"/>
    <p:sldId id="258" r:id="rId4"/>
    <p:sldId id="267" r:id="rId5"/>
    <p:sldId id="259" r:id="rId6"/>
    <p:sldId id="268" r:id="rId7"/>
    <p:sldId id="260" r:id="rId8"/>
    <p:sldId id="264" r:id="rId9"/>
    <p:sldId id="261" r:id="rId10"/>
    <p:sldId id="265" r:id="rId11"/>
    <p:sldId id="262" r:id="rId12"/>
    <p:sldId id="266" r:id="rId13"/>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9" autoAdjust="0"/>
    <p:restoredTop sz="94660"/>
  </p:normalViewPr>
  <p:slideViewPr>
    <p:cSldViewPr snapToGrid="0">
      <p:cViewPr varScale="1">
        <p:scale>
          <a:sx n="85" d="100"/>
          <a:sy n="85" d="100"/>
        </p:scale>
        <p:origin x="72" y="35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9FD5C631-A83B-49A4-ADA4-E0A6693DCD94}" type="datetimeFigureOut">
              <a:rPr kumimoji="1" lang="ja-JP" altLang="en-US" smtClean="0"/>
              <a:t>2022/5/13</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521173E3-0002-4638-B3C7-B88E88687AC4}" type="slidenum">
              <a:rPr kumimoji="1" lang="ja-JP" altLang="en-US" smtClean="0"/>
              <a:t>‹#›</a:t>
            </a:fld>
            <a:endParaRPr kumimoji="1" lang="ja-JP" altLang="en-US"/>
          </a:p>
        </p:txBody>
      </p:sp>
    </p:spTree>
    <p:extLst>
      <p:ext uri="{BB962C8B-B14F-4D97-AF65-F5344CB8AC3E}">
        <p14:creationId xmlns:p14="http://schemas.microsoft.com/office/powerpoint/2010/main" val="91282636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4781DBD-7459-435B-9012-6FFABEC70C9E}" type="datetime1">
              <a:rPr kumimoji="1" lang="ja-JP" altLang="en-US" smtClean="0"/>
              <a:t>2022/5/13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B31A05E-9C50-4518-B1B1-D474C4C1116E}" type="slidenum">
              <a:rPr kumimoji="1" lang="ja-JP" altLang="en-US" smtClean="0"/>
              <a:t>‹#›</a:t>
            </a:fld>
            <a:endParaRPr kumimoji="1" lang="ja-JP" altLang="en-US"/>
          </a:p>
        </p:txBody>
      </p:sp>
    </p:spTree>
    <p:extLst>
      <p:ext uri="{BB962C8B-B14F-4D97-AF65-F5344CB8AC3E}">
        <p14:creationId xmlns:p14="http://schemas.microsoft.com/office/powerpoint/2010/main" val="3819292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7D72B6B-78FB-43C3-8A47-83375CB09BF8}" type="datetime1">
              <a:rPr kumimoji="1" lang="ja-JP" altLang="en-US" smtClean="0"/>
              <a:t>2022/5/13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B31A05E-9C50-4518-B1B1-D474C4C1116E}" type="slidenum">
              <a:rPr kumimoji="1" lang="ja-JP" altLang="en-US" smtClean="0"/>
              <a:t>‹#›</a:t>
            </a:fld>
            <a:endParaRPr kumimoji="1" lang="ja-JP" altLang="en-US"/>
          </a:p>
        </p:txBody>
      </p:sp>
    </p:spTree>
    <p:extLst>
      <p:ext uri="{BB962C8B-B14F-4D97-AF65-F5344CB8AC3E}">
        <p14:creationId xmlns:p14="http://schemas.microsoft.com/office/powerpoint/2010/main" val="2900913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FD2C031-6A19-498D-B3F0-D51C0077264D}" type="datetime1">
              <a:rPr kumimoji="1" lang="ja-JP" altLang="en-US" smtClean="0"/>
              <a:t>2022/5/13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B31A05E-9C50-4518-B1B1-D474C4C1116E}" type="slidenum">
              <a:rPr kumimoji="1" lang="ja-JP" altLang="en-US" smtClean="0"/>
              <a:t>‹#›</a:t>
            </a:fld>
            <a:endParaRPr kumimoji="1" lang="ja-JP" altLang="en-US"/>
          </a:p>
        </p:txBody>
      </p:sp>
    </p:spTree>
    <p:extLst>
      <p:ext uri="{BB962C8B-B14F-4D97-AF65-F5344CB8AC3E}">
        <p14:creationId xmlns:p14="http://schemas.microsoft.com/office/powerpoint/2010/main" val="277206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EAD365B-4C0E-4C80-AA70-02718E80B1DA}" type="datetime1">
              <a:rPr kumimoji="1" lang="ja-JP" altLang="en-US" smtClean="0"/>
              <a:t>2022/5/13</a:t>
            </a:fld>
            <a:endParaRPr kumimoji="1" lang="ja-JP" altLang="en-US"/>
          </a:p>
        </p:txBody>
      </p:sp>
      <p:sp>
        <p:nvSpPr>
          <p:cNvPr id="5" name="Footer Placeholder 4"/>
          <p:cNvSpPr>
            <a:spLocks noGrp="1"/>
          </p:cNvSpPr>
          <p:nvPr>
            <p:ph type="ftr" sz="quarter" idx="11"/>
          </p:nvPr>
        </p:nvSpPr>
        <p:spPr/>
        <p:txBody>
          <a:bodyPr/>
          <a:lstStyle/>
          <a:p>
            <a:fld id="{58C4FB01-B72A-459D-94E7-D8C1F7B0B691}" type="slidenum">
              <a:rPr kumimoji="1" lang="ja-JP" altLang="en-US" smtClean="0"/>
              <a:pPr/>
              <a:t>‹#›</a:t>
            </a:fld>
            <a:endParaRPr kumimoji="1" lang="ja-JP" altLang="en-US" dirty="0"/>
          </a:p>
        </p:txBody>
      </p:sp>
      <p:sp>
        <p:nvSpPr>
          <p:cNvPr id="6" name="Slide Number Placeholder 5"/>
          <p:cNvSpPr>
            <a:spLocks noGrp="1"/>
          </p:cNvSpPr>
          <p:nvPr>
            <p:ph type="sldNum" sz="quarter" idx="12"/>
          </p:nvPr>
        </p:nvSpPr>
        <p:spPr/>
        <p:txBody>
          <a:bodyPr/>
          <a:lstStyle/>
          <a:p>
            <a:endParaRPr kumimoji="1" lang="ja-JP" altLang="en-US" dirty="0"/>
          </a:p>
        </p:txBody>
      </p:sp>
    </p:spTree>
    <p:extLst>
      <p:ext uri="{BB962C8B-B14F-4D97-AF65-F5344CB8AC3E}">
        <p14:creationId xmlns:p14="http://schemas.microsoft.com/office/powerpoint/2010/main" val="1220168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CE3EDE0-9D6B-46FD-83E7-A6599876C6F2}" type="datetime1">
              <a:rPr kumimoji="1" lang="ja-JP" altLang="en-US" smtClean="0"/>
              <a:t>2022/5/13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B31A05E-9C50-4518-B1B1-D474C4C1116E}" type="slidenum">
              <a:rPr kumimoji="1" lang="ja-JP" altLang="en-US" smtClean="0"/>
              <a:t>‹#›</a:t>
            </a:fld>
            <a:endParaRPr kumimoji="1" lang="ja-JP" altLang="en-US"/>
          </a:p>
        </p:txBody>
      </p:sp>
    </p:spTree>
    <p:extLst>
      <p:ext uri="{BB962C8B-B14F-4D97-AF65-F5344CB8AC3E}">
        <p14:creationId xmlns:p14="http://schemas.microsoft.com/office/powerpoint/2010/main" val="3586531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43F1DF6-A55F-457E-AD79-6FFB23EBCDF8}" type="datetime1">
              <a:rPr kumimoji="1" lang="ja-JP" altLang="en-US" smtClean="0"/>
              <a:t>2022/5/13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B31A05E-9C50-4518-B1B1-D474C4C1116E}" type="slidenum">
              <a:rPr kumimoji="1" lang="ja-JP" altLang="en-US" smtClean="0"/>
              <a:t>‹#›</a:t>
            </a:fld>
            <a:endParaRPr kumimoji="1" lang="ja-JP" altLang="en-US"/>
          </a:p>
        </p:txBody>
      </p:sp>
    </p:spTree>
    <p:extLst>
      <p:ext uri="{BB962C8B-B14F-4D97-AF65-F5344CB8AC3E}">
        <p14:creationId xmlns:p14="http://schemas.microsoft.com/office/powerpoint/2010/main" val="863159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AD53A1-6FB5-487C-956E-D4BAAC23AD53}" type="datetime1">
              <a:rPr kumimoji="1" lang="ja-JP" altLang="en-US" smtClean="0"/>
              <a:t>2022/5/13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B31A05E-9C50-4518-B1B1-D474C4C1116E}" type="slidenum">
              <a:rPr kumimoji="1" lang="ja-JP" altLang="en-US" smtClean="0"/>
              <a:t>‹#›</a:t>
            </a:fld>
            <a:endParaRPr kumimoji="1" lang="ja-JP" altLang="en-US"/>
          </a:p>
        </p:txBody>
      </p:sp>
    </p:spTree>
    <p:extLst>
      <p:ext uri="{BB962C8B-B14F-4D97-AF65-F5344CB8AC3E}">
        <p14:creationId xmlns:p14="http://schemas.microsoft.com/office/powerpoint/2010/main" val="2714922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562A187-732B-4ED8-9188-846E75AF6397}" type="datetime1">
              <a:rPr kumimoji="1" lang="ja-JP" altLang="en-US" smtClean="0"/>
              <a:t>2022/5/13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B31A05E-9C50-4518-B1B1-D474C4C1116E}" type="slidenum">
              <a:rPr kumimoji="1" lang="ja-JP" altLang="en-US" smtClean="0"/>
              <a:t>‹#›</a:t>
            </a:fld>
            <a:endParaRPr kumimoji="1" lang="ja-JP" altLang="en-US"/>
          </a:p>
        </p:txBody>
      </p:sp>
    </p:spTree>
    <p:extLst>
      <p:ext uri="{BB962C8B-B14F-4D97-AF65-F5344CB8AC3E}">
        <p14:creationId xmlns:p14="http://schemas.microsoft.com/office/powerpoint/2010/main" val="2176282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F99D52-A9B3-4646-A0F2-C6A3ECACC1DA}" type="datetime1">
              <a:rPr kumimoji="1" lang="ja-JP" altLang="en-US" smtClean="0"/>
              <a:t>2022/5/13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B31A05E-9C50-4518-B1B1-D474C4C1116E}" type="slidenum">
              <a:rPr kumimoji="1" lang="ja-JP" altLang="en-US" smtClean="0"/>
              <a:t>‹#›</a:t>
            </a:fld>
            <a:endParaRPr kumimoji="1" lang="ja-JP" altLang="en-US"/>
          </a:p>
        </p:txBody>
      </p:sp>
    </p:spTree>
    <p:extLst>
      <p:ext uri="{BB962C8B-B14F-4D97-AF65-F5344CB8AC3E}">
        <p14:creationId xmlns:p14="http://schemas.microsoft.com/office/powerpoint/2010/main" val="4133669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2AF601D-B34A-4E2E-98C7-9294C43AC59C}" type="datetime1">
              <a:rPr kumimoji="1" lang="ja-JP" altLang="en-US" smtClean="0"/>
              <a:t>2022/5/13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B31A05E-9C50-4518-B1B1-D474C4C1116E}" type="slidenum">
              <a:rPr kumimoji="1" lang="ja-JP" altLang="en-US" smtClean="0"/>
              <a:t>‹#›</a:t>
            </a:fld>
            <a:endParaRPr kumimoji="1" lang="ja-JP" altLang="en-US"/>
          </a:p>
        </p:txBody>
      </p:sp>
    </p:spTree>
    <p:extLst>
      <p:ext uri="{BB962C8B-B14F-4D97-AF65-F5344CB8AC3E}">
        <p14:creationId xmlns:p14="http://schemas.microsoft.com/office/powerpoint/2010/main" val="1252660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3582B87-A2E6-45A8-BD1E-2E0BB6CF9A77}" type="datetime1">
              <a:rPr kumimoji="1" lang="ja-JP" altLang="en-US" smtClean="0"/>
              <a:t>2022/5/13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B31A05E-9C50-4518-B1B1-D474C4C1116E}" type="slidenum">
              <a:rPr kumimoji="1" lang="ja-JP" altLang="en-US" smtClean="0"/>
              <a:t>‹#›</a:t>
            </a:fld>
            <a:endParaRPr kumimoji="1" lang="ja-JP" altLang="en-US"/>
          </a:p>
        </p:txBody>
      </p:sp>
    </p:spTree>
    <p:extLst>
      <p:ext uri="{BB962C8B-B14F-4D97-AF65-F5344CB8AC3E}">
        <p14:creationId xmlns:p14="http://schemas.microsoft.com/office/powerpoint/2010/main" val="3449611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4B6759-C461-4BF9-A7DA-12BE74E024F9}" type="datetime1">
              <a:rPr kumimoji="1" lang="ja-JP" altLang="en-US" smtClean="0"/>
              <a:t>2022/5/13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31A05E-9C50-4518-B1B1-D474C4C1116E}" type="slidenum">
              <a:rPr kumimoji="1" lang="ja-JP" altLang="en-US" smtClean="0"/>
              <a:t>‹#›</a:t>
            </a:fld>
            <a:endParaRPr kumimoji="1" lang="ja-JP" altLang="en-US"/>
          </a:p>
        </p:txBody>
      </p:sp>
    </p:spTree>
    <p:extLst>
      <p:ext uri="{BB962C8B-B14F-4D97-AF65-F5344CB8AC3E}">
        <p14:creationId xmlns:p14="http://schemas.microsoft.com/office/powerpoint/2010/main" val="14744981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0DBBB6-1A28-4E79-9EB7-F37A87B455A6}"/>
              </a:ext>
            </a:extLst>
          </p:cNvPr>
          <p:cNvSpPr>
            <a:spLocks noGrp="1"/>
          </p:cNvSpPr>
          <p:nvPr>
            <p:ph type="ctrTitle"/>
          </p:nvPr>
        </p:nvSpPr>
        <p:spPr>
          <a:xfrm>
            <a:off x="685800" y="1212851"/>
            <a:ext cx="7772400" cy="3054350"/>
          </a:xfrm>
        </p:spPr>
        <p:txBody>
          <a:bodyPr>
            <a:noAutofit/>
          </a:bodyPr>
          <a:lstStyle/>
          <a:p>
            <a:r>
              <a:rPr kumimoji="1" lang="ja-JP" altLang="en-US" sz="3200" b="1" dirty="0">
                <a:latin typeface="BIZ UDPゴシック" panose="020B0400000000000000" pitchFamily="50" charset="-128"/>
                <a:ea typeface="BIZ UDPゴシック" panose="020B0400000000000000" pitchFamily="50" charset="-128"/>
              </a:rPr>
              <a:t>令和４年度　空の移動革命に向けた</a:t>
            </a:r>
            <a:br>
              <a:rPr kumimoji="1" lang="ja-JP" altLang="en-US" sz="3200" b="1" dirty="0">
                <a:latin typeface="BIZ UDPゴシック" panose="020B0400000000000000" pitchFamily="50" charset="-128"/>
                <a:ea typeface="BIZ UDPゴシック" panose="020B0400000000000000" pitchFamily="50" charset="-128"/>
              </a:rPr>
            </a:br>
            <a:r>
              <a:rPr kumimoji="1" lang="ja-JP" altLang="en-US" sz="3200" b="1" dirty="0">
                <a:latin typeface="BIZ UDPゴシック" panose="020B0400000000000000" pitchFamily="50" charset="-128"/>
                <a:ea typeface="BIZ UDPゴシック" panose="020B0400000000000000" pitchFamily="50" charset="-128"/>
              </a:rPr>
              <a:t>ビジネスモデル構築に関するプロジェクト</a:t>
            </a:r>
            <a:br>
              <a:rPr kumimoji="1" lang="en-US" altLang="ja-JP" sz="3200" b="1" dirty="0">
                <a:latin typeface="BIZ UDPゴシック" panose="020B0400000000000000" pitchFamily="50" charset="-128"/>
                <a:ea typeface="BIZ UDPゴシック" panose="020B0400000000000000" pitchFamily="50" charset="-128"/>
              </a:rPr>
            </a:br>
            <a:br>
              <a:rPr kumimoji="1" lang="en-US" altLang="ja-JP" sz="3200" b="1" dirty="0">
                <a:latin typeface="BIZ UDPゴシック" panose="020B0400000000000000" pitchFamily="50" charset="-128"/>
                <a:ea typeface="BIZ UDPゴシック" panose="020B0400000000000000" pitchFamily="50" charset="-128"/>
              </a:rPr>
            </a:br>
            <a:r>
              <a:rPr kumimoji="1" lang="ja-JP" altLang="en-US" sz="3200" b="1" dirty="0">
                <a:latin typeface="BIZ UDPゴシック" panose="020B0400000000000000" pitchFamily="50" charset="-128"/>
                <a:ea typeface="BIZ UDPゴシック" panose="020B0400000000000000" pitchFamily="50" charset="-128"/>
              </a:rPr>
              <a:t>企画提案書</a:t>
            </a:r>
            <a:r>
              <a:rPr kumimoji="1" lang="ja-JP" altLang="en-US" sz="3200" b="1" dirty="0">
                <a:solidFill>
                  <a:srgbClr val="FF0000"/>
                </a:solidFill>
                <a:latin typeface="BIZ UDPゴシック" panose="020B0400000000000000" pitchFamily="50" charset="-128"/>
                <a:ea typeface="BIZ UDPゴシック" panose="020B0400000000000000" pitchFamily="50" charset="-128"/>
              </a:rPr>
              <a:t>（参考フォーマット）</a:t>
            </a:r>
            <a:br>
              <a:rPr kumimoji="1" lang="en-US" altLang="ja-JP" sz="3200" b="1" dirty="0">
                <a:solidFill>
                  <a:srgbClr val="FF0000"/>
                </a:solidFill>
                <a:latin typeface="BIZ UDPゴシック" panose="020B0400000000000000" pitchFamily="50" charset="-128"/>
                <a:ea typeface="BIZ UDPゴシック" panose="020B0400000000000000" pitchFamily="50" charset="-128"/>
              </a:rPr>
            </a:br>
            <a:br>
              <a:rPr kumimoji="1" lang="ja-JP" altLang="en-US" sz="3200" b="1" dirty="0">
                <a:latin typeface="BIZ UDPゴシック" panose="020B0400000000000000" pitchFamily="50" charset="-128"/>
                <a:ea typeface="BIZ UDPゴシック" panose="020B0400000000000000" pitchFamily="50" charset="-128"/>
              </a:rPr>
            </a:br>
            <a:endParaRPr kumimoji="1" lang="ja-JP" altLang="en-US" sz="3200" b="1" dirty="0">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F42C77C8-A8E7-4D9C-97EF-C36E5476F190}"/>
              </a:ext>
            </a:extLst>
          </p:cNvPr>
          <p:cNvSpPr txBox="1"/>
          <p:nvPr/>
        </p:nvSpPr>
        <p:spPr>
          <a:xfrm>
            <a:off x="7891462" y="128587"/>
            <a:ext cx="837089" cy="307777"/>
          </a:xfrm>
          <a:prstGeom prst="rect">
            <a:avLst/>
          </a:prstGeom>
          <a:noFill/>
        </p:spPr>
        <p:txBody>
          <a:bodyPr wrap="none" rtlCol="0">
            <a:spAutoFit/>
          </a:bodyPr>
          <a:lstStyle/>
          <a:p>
            <a:r>
              <a:rPr kumimoji="1" lang="ja-JP" altLang="en-US" sz="1400" b="1" dirty="0">
                <a:latin typeface="BIZ UDPゴシック" panose="020B0400000000000000" pitchFamily="50" charset="-128"/>
                <a:ea typeface="BIZ UDPゴシック" panose="020B0400000000000000" pitchFamily="50" charset="-128"/>
              </a:rPr>
              <a:t>（様式１）</a:t>
            </a:r>
          </a:p>
        </p:txBody>
      </p:sp>
      <p:graphicFrame>
        <p:nvGraphicFramePr>
          <p:cNvPr id="5" name="表 2">
            <a:extLst>
              <a:ext uri="{FF2B5EF4-FFF2-40B4-BE49-F238E27FC236}">
                <a16:creationId xmlns:a16="http://schemas.microsoft.com/office/drawing/2014/main" id="{2873099E-3EBB-4630-BFCE-0A0E4AC2DDE1}"/>
              </a:ext>
            </a:extLst>
          </p:cNvPr>
          <p:cNvGraphicFramePr>
            <a:graphicFrameLocks noGrp="1"/>
          </p:cNvGraphicFramePr>
          <p:nvPr>
            <p:extLst>
              <p:ext uri="{D42A27DB-BD31-4B8C-83A1-F6EECF244321}">
                <p14:modId xmlns:p14="http://schemas.microsoft.com/office/powerpoint/2010/main" val="1050600856"/>
              </p:ext>
            </p:extLst>
          </p:nvPr>
        </p:nvGraphicFramePr>
        <p:xfrm>
          <a:off x="885216" y="4732552"/>
          <a:ext cx="7498556" cy="1219200"/>
        </p:xfrm>
        <a:graphic>
          <a:graphicData uri="http://schemas.openxmlformats.org/drawingml/2006/table">
            <a:tbl>
              <a:tblPr firstRow="1" bandRow="1">
                <a:tableStyleId>{5C22544A-7EE6-4342-B048-85BDC9FD1C3A}</a:tableStyleId>
              </a:tblPr>
              <a:tblGrid>
                <a:gridCol w="2676691">
                  <a:extLst>
                    <a:ext uri="{9D8B030D-6E8A-4147-A177-3AD203B41FA5}">
                      <a16:colId xmlns:a16="http://schemas.microsoft.com/office/drawing/2014/main" val="3422071391"/>
                    </a:ext>
                  </a:extLst>
                </a:gridCol>
                <a:gridCol w="4821865">
                  <a:extLst>
                    <a:ext uri="{9D8B030D-6E8A-4147-A177-3AD203B41FA5}">
                      <a16:colId xmlns:a16="http://schemas.microsoft.com/office/drawing/2014/main" val="2364991550"/>
                    </a:ext>
                  </a:extLst>
                </a:gridCol>
              </a:tblGrid>
              <a:tr h="201569">
                <a:tc gridSpan="2">
                  <a:txBody>
                    <a:bodyPr/>
                    <a:lstStyle/>
                    <a:p>
                      <a:pPr algn="l"/>
                      <a:r>
                        <a:rPr kumimoji="1" lang="ja-JP" altLang="en-US" sz="1400" b="1" dirty="0">
                          <a:solidFill>
                            <a:srgbClr val="FF0000"/>
                          </a:solidFill>
                          <a:latin typeface="BIZ UDPゴシック" panose="020B0400000000000000" pitchFamily="50" charset="-128"/>
                          <a:ea typeface="BIZ UDPゴシック" panose="020B0400000000000000" pitchFamily="50" charset="-128"/>
                        </a:rPr>
                        <a:t>プロジェクト件名：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6E6E6"/>
                    </a:solidFill>
                  </a:tcPr>
                </a:tc>
                <a:tc hMerge="1">
                  <a:txBody>
                    <a:bodyPr/>
                    <a:lstStyle/>
                    <a:p>
                      <a:pPr algn="ctr"/>
                      <a:endParaRPr kumimoji="1" lang="ja-JP" altLang="en-US" sz="1400" dirty="0">
                        <a:solidFill>
                          <a:srgbClr val="00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6E6E6"/>
                    </a:solidFill>
                  </a:tcPr>
                </a:tc>
                <a:extLst>
                  <a:ext uri="{0D108BD9-81ED-4DB2-BD59-A6C34878D82A}">
                    <a16:rowId xmlns:a16="http://schemas.microsoft.com/office/drawing/2014/main" val="4245353319"/>
                  </a:ext>
                </a:extLst>
              </a:tr>
              <a:tr h="201569">
                <a:tc gridSpan="2">
                  <a:txBody>
                    <a:bodyPr/>
                    <a:lstStyle/>
                    <a:p>
                      <a:pPr algn="l"/>
                      <a:r>
                        <a:rPr kumimoji="1" lang="ja-JP" altLang="en-US" sz="1400" b="1" dirty="0">
                          <a:solidFill>
                            <a:srgbClr val="FF0000"/>
                          </a:solidFill>
                          <a:latin typeface="BIZ UDPゴシック" panose="020B0400000000000000" pitchFamily="50" charset="-128"/>
                          <a:ea typeface="BIZ UDPゴシック" panose="020B0400000000000000" pitchFamily="50" charset="-128"/>
                        </a:rPr>
                        <a:t>代表事業者名：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6E6E6"/>
                    </a:solidFill>
                  </a:tcPr>
                </a:tc>
                <a:tc hMerge="1">
                  <a:txBody>
                    <a:bodyPr/>
                    <a:lstStyle/>
                    <a:p>
                      <a:endParaRPr kumimoji="1" lang="ja-JP" altLang="en-US"/>
                    </a:p>
                  </a:txBody>
                  <a:tcPr/>
                </a:tc>
                <a:extLst>
                  <a:ext uri="{0D108BD9-81ED-4DB2-BD59-A6C34878D82A}">
                    <a16:rowId xmlns:a16="http://schemas.microsoft.com/office/drawing/2014/main" val="556305655"/>
                  </a:ext>
                </a:extLst>
              </a:tr>
              <a:tr h="201569">
                <a:tc>
                  <a:txBody>
                    <a:bodyPr/>
                    <a:lstStyle/>
                    <a:p>
                      <a:r>
                        <a:rPr kumimoji="1" lang="ja-JP" altLang="en-US" sz="1400" dirty="0">
                          <a:solidFill>
                            <a:srgbClr val="FF0000"/>
                          </a:solidFill>
                          <a:latin typeface="BIZ UDPゴシック" panose="020B0400000000000000" pitchFamily="50" charset="-128"/>
                          <a:ea typeface="BIZ UDPゴシック" panose="020B0400000000000000" pitchFamily="50" charset="-128"/>
                        </a:rPr>
                        <a:t>担当者氏名・役職</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400" dirty="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3488875955"/>
                  </a:ext>
                </a:extLst>
              </a:tr>
              <a:tr h="201569">
                <a:tc>
                  <a:txBody>
                    <a:bodyPr/>
                    <a:lstStyle/>
                    <a:p>
                      <a:r>
                        <a:rPr kumimoji="1" lang="ja-JP" altLang="en-US" sz="1400" dirty="0">
                          <a:solidFill>
                            <a:srgbClr val="FF0000"/>
                          </a:solidFill>
                          <a:latin typeface="BIZ UDPゴシック" panose="020B0400000000000000" pitchFamily="50" charset="-128"/>
                          <a:ea typeface="BIZ UDPゴシック" panose="020B0400000000000000" pitchFamily="50" charset="-128"/>
                        </a:rPr>
                        <a:t>担当者連絡先（電話、メール）</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400" dirty="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3297945463"/>
                  </a:ext>
                </a:extLst>
              </a:tr>
            </a:tbl>
          </a:graphicData>
        </a:graphic>
      </p:graphicFrame>
      <p:sp>
        <p:nvSpPr>
          <p:cNvPr id="3" name="スライド番号プレースホルダー 2">
            <a:extLst>
              <a:ext uri="{FF2B5EF4-FFF2-40B4-BE49-F238E27FC236}">
                <a16:creationId xmlns:a16="http://schemas.microsoft.com/office/drawing/2014/main" id="{40041D65-954B-484B-8058-D730AF941463}"/>
              </a:ext>
            </a:extLst>
          </p:cNvPr>
          <p:cNvSpPr>
            <a:spLocks noGrp="1"/>
          </p:cNvSpPr>
          <p:nvPr>
            <p:ph type="sldNum" sz="quarter" idx="12"/>
          </p:nvPr>
        </p:nvSpPr>
        <p:spPr/>
        <p:txBody>
          <a:bodyPr/>
          <a:lstStyle/>
          <a:p>
            <a:fld id="{4B31A05E-9C50-4518-B1B1-D474C4C1116E}" type="slidenum">
              <a:rPr kumimoji="1" lang="ja-JP" altLang="en-US" smtClean="0"/>
              <a:t>1</a:t>
            </a:fld>
            <a:endParaRPr kumimoji="1" lang="ja-JP" altLang="en-US"/>
          </a:p>
        </p:txBody>
      </p:sp>
    </p:spTree>
    <p:extLst>
      <p:ext uri="{BB962C8B-B14F-4D97-AF65-F5344CB8AC3E}">
        <p14:creationId xmlns:p14="http://schemas.microsoft.com/office/powerpoint/2010/main" val="8064508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9">
            <a:extLst>
              <a:ext uri="{FF2B5EF4-FFF2-40B4-BE49-F238E27FC236}">
                <a16:creationId xmlns:a16="http://schemas.microsoft.com/office/drawing/2014/main" id="{5AE0C08F-2305-4967-BF7A-12AD0186CB57}"/>
              </a:ext>
            </a:extLst>
          </p:cNvPr>
          <p:cNvSpPr>
            <a:spLocks noGrp="1"/>
          </p:cNvSpPr>
          <p:nvPr>
            <p:ph type="title"/>
          </p:nvPr>
        </p:nvSpPr>
        <p:spPr>
          <a:xfrm>
            <a:off x="0" y="0"/>
            <a:ext cx="9144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altLang="ja-JP" sz="2000" dirty="0">
                <a:latin typeface="BIZ UDPゴシック" panose="020B0400000000000000" pitchFamily="50" charset="-128"/>
                <a:ea typeface="BIZ UDPゴシック" panose="020B0400000000000000" pitchFamily="50" charset="-128"/>
              </a:rPr>
              <a:t>【</a:t>
            </a:r>
            <a:r>
              <a:rPr lang="ja-JP" altLang="en-US" sz="2000" dirty="0">
                <a:latin typeface="BIZ UDPゴシック" panose="020B0400000000000000" pitchFamily="50" charset="-128"/>
                <a:ea typeface="BIZ UDPゴシック" panose="020B0400000000000000" pitchFamily="50" charset="-128"/>
              </a:rPr>
              <a:t>５．</a:t>
            </a:r>
            <a:r>
              <a:rPr lang="zh-TW" altLang="en-US" sz="2000" dirty="0">
                <a:latin typeface="BIZ UDPゴシック" panose="020B0400000000000000" pitchFamily="50" charset="-128"/>
                <a:ea typeface="BIZ UDPゴシック" panose="020B0400000000000000" pitchFamily="50" charset="-128"/>
              </a:rPr>
              <a:t>実証実験（令和</a:t>
            </a:r>
            <a:r>
              <a:rPr lang="en-US" altLang="zh-TW" sz="2000" dirty="0">
                <a:latin typeface="BIZ UDPゴシック" panose="020B0400000000000000" pitchFamily="50" charset="-128"/>
                <a:ea typeface="BIZ UDPゴシック" panose="020B0400000000000000" pitchFamily="50" charset="-128"/>
              </a:rPr>
              <a:t>6</a:t>
            </a:r>
            <a:r>
              <a:rPr lang="zh-TW" altLang="en-US" sz="2000" dirty="0">
                <a:latin typeface="BIZ UDPゴシック" panose="020B0400000000000000" pitchFamily="50" charset="-128"/>
                <a:ea typeface="BIZ UDPゴシック" panose="020B0400000000000000" pitchFamily="50" charset="-128"/>
              </a:rPr>
              <a:t>年度）</a:t>
            </a:r>
            <a:r>
              <a:rPr lang="en-US" altLang="ja-JP" sz="2000" dirty="0">
                <a:latin typeface="BIZ UDPゴシック" panose="020B0400000000000000" pitchFamily="50" charset="-128"/>
                <a:ea typeface="BIZ UDPゴシック" panose="020B0400000000000000" pitchFamily="50" charset="-128"/>
              </a:rPr>
              <a:t>】</a:t>
            </a:r>
            <a:endParaRPr lang="ja-JP" altLang="en-US" sz="2000" dirty="0">
              <a:latin typeface="BIZ UDPゴシック" panose="020B0400000000000000" pitchFamily="50" charset="-128"/>
              <a:ea typeface="BIZ UDPゴシック" panose="020B0400000000000000" pitchFamily="50" charset="-128"/>
            </a:endParaRPr>
          </a:p>
        </p:txBody>
      </p:sp>
      <p:sp>
        <p:nvSpPr>
          <p:cNvPr id="5" name="コンテンツ プレースホルダー 2">
            <a:extLst>
              <a:ext uri="{FF2B5EF4-FFF2-40B4-BE49-F238E27FC236}">
                <a16:creationId xmlns:a16="http://schemas.microsoft.com/office/drawing/2014/main" id="{46630250-5F2C-4728-AB03-6D1A4D613139}"/>
              </a:ext>
            </a:extLst>
          </p:cNvPr>
          <p:cNvSpPr>
            <a:spLocks noGrp="1"/>
          </p:cNvSpPr>
          <p:nvPr>
            <p:ph idx="1"/>
          </p:nvPr>
        </p:nvSpPr>
        <p:spPr>
          <a:xfrm>
            <a:off x="269033" y="632805"/>
            <a:ext cx="8632080" cy="5498941"/>
          </a:xfrm>
          <a:noFill/>
          <a:ln w="19050">
            <a:no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④</a:t>
            </a:r>
            <a:r>
              <a:rPr lang="en-US" altLang="ja-JP" sz="1600" b="1" dirty="0">
                <a:solidFill>
                  <a:srgbClr val="FF0000"/>
                </a:solidFill>
                <a:latin typeface="BIZ UDPゴシック" panose="020B0400000000000000" pitchFamily="50" charset="-128"/>
                <a:ea typeface="BIZ UDPゴシック" panose="020B0400000000000000" pitchFamily="50" charset="-128"/>
              </a:rPr>
              <a:t>R6</a:t>
            </a:r>
            <a:r>
              <a:rPr lang="ja-JP" altLang="en-US" sz="1600" b="1" dirty="0">
                <a:solidFill>
                  <a:srgbClr val="FF0000"/>
                </a:solidFill>
                <a:latin typeface="BIZ UDPゴシック" panose="020B0400000000000000" pitchFamily="50" charset="-128"/>
                <a:ea typeface="BIZ UDPゴシック" panose="020B0400000000000000" pitchFamily="50" charset="-128"/>
              </a:rPr>
              <a:t>年度の概算見積</a:t>
            </a:r>
            <a:endParaRPr lang="en-US" altLang="ja-JP" sz="1600" b="1"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en-US" altLang="ja-JP" sz="1600" dirty="0">
                <a:solidFill>
                  <a:srgbClr val="FF0000"/>
                </a:solidFill>
                <a:latin typeface="BIZ UDPゴシック" panose="020B0400000000000000" pitchFamily="50" charset="-128"/>
                <a:ea typeface="BIZ UDPゴシック" panose="020B0400000000000000" pitchFamily="50" charset="-128"/>
              </a:rPr>
              <a:t>R6</a:t>
            </a:r>
            <a:r>
              <a:rPr lang="ja-JP" altLang="en-US" sz="1600" dirty="0">
                <a:solidFill>
                  <a:srgbClr val="FF0000"/>
                </a:solidFill>
                <a:latin typeface="BIZ UDPゴシック" panose="020B0400000000000000" pitchFamily="50" charset="-128"/>
                <a:ea typeface="BIZ UDPゴシック" panose="020B0400000000000000" pitchFamily="50" charset="-128"/>
              </a:rPr>
              <a:t>年度のプロジェクト実施にかかる費用の内訳を示してください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a:t>
            </a:r>
            <a:r>
              <a:rPr lang="en-US" altLang="ja-JP" sz="1600" dirty="0">
                <a:solidFill>
                  <a:srgbClr val="FF0000"/>
                </a:solidFill>
                <a:latin typeface="BIZ UDPゴシック" panose="020B0400000000000000" pitchFamily="50" charset="-128"/>
                <a:ea typeface="BIZ UDPゴシック" panose="020B0400000000000000" pitchFamily="50" charset="-128"/>
              </a:rPr>
              <a:t>※</a:t>
            </a:r>
            <a:r>
              <a:rPr lang="ja-JP" altLang="en-US" sz="1600" dirty="0">
                <a:solidFill>
                  <a:srgbClr val="FF0000"/>
                </a:solidFill>
                <a:latin typeface="BIZ UDPゴシック" panose="020B0400000000000000" pitchFamily="50" charset="-128"/>
                <a:ea typeface="BIZ UDPゴシック" panose="020B0400000000000000" pitchFamily="50" charset="-128"/>
              </a:rPr>
              <a:t>概算見積とその内訳は、予算化の参考とするために記載いただくものであり、金額の過多は提案の評価には影響しません）</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経費の例）　人件費、機体使用にかかるコスト、輸送費、電力コスト、機器レンタル料、離着陸場や土地の利用料、アンケート謝礼、旅費　等</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　　　　例）</a:t>
            </a: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ja-JP" altLang="en-US" sz="1600" dirty="0">
              <a:solidFill>
                <a:srgbClr val="FF0000"/>
              </a:solidFill>
              <a:latin typeface="BIZ UDPゴシック" panose="020B0400000000000000" pitchFamily="50" charset="-128"/>
              <a:ea typeface="BIZ UDPゴシック" panose="020B0400000000000000" pitchFamily="50" charset="-128"/>
            </a:endParaRPr>
          </a:p>
        </p:txBody>
      </p:sp>
      <p:cxnSp>
        <p:nvCxnSpPr>
          <p:cNvPr id="10" name="直線コネクタ 9">
            <a:extLst>
              <a:ext uri="{FF2B5EF4-FFF2-40B4-BE49-F238E27FC236}">
                <a16:creationId xmlns:a16="http://schemas.microsoft.com/office/drawing/2014/main" id="{861D88DB-673D-413E-BF22-4CA09539C945}"/>
              </a:ext>
            </a:extLst>
          </p:cNvPr>
          <p:cNvCxnSpPr/>
          <p:nvPr/>
        </p:nvCxnSpPr>
        <p:spPr>
          <a:xfrm>
            <a:off x="0" y="530950"/>
            <a:ext cx="91440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7">
            <a:extLst>
              <a:ext uri="{FF2B5EF4-FFF2-40B4-BE49-F238E27FC236}">
                <a16:creationId xmlns:a16="http://schemas.microsoft.com/office/drawing/2014/main" id="{BE934B02-E0C3-49A3-B1AB-77112539DA03}"/>
              </a:ext>
            </a:extLst>
          </p:cNvPr>
          <p:cNvSpPr>
            <a:spLocks noGrp="1"/>
          </p:cNvSpPr>
          <p:nvPr>
            <p:ph type="sldNum" sz="quarter" idx="12"/>
          </p:nvPr>
        </p:nvSpPr>
        <p:spPr/>
        <p:txBody>
          <a:bodyPr/>
          <a:lstStyle/>
          <a:p>
            <a:fld id="{4B31A05E-9C50-4518-B1B1-D474C4C1116E}" type="slidenum">
              <a:rPr kumimoji="1" lang="ja-JP" altLang="en-US" smtClean="0"/>
              <a:t>10</a:t>
            </a:fld>
            <a:endParaRPr kumimoji="1" lang="ja-JP" altLang="en-US" dirty="0"/>
          </a:p>
        </p:txBody>
      </p:sp>
      <p:graphicFrame>
        <p:nvGraphicFramePr>
          <p:cNvPr id="3" name="表 2">
            <a:extLst>
              <a:ext uri="{FF2B5EF4-FFF2-40B4-BE49-F238E27FC236}">
                <a16:creationId xmlns:a16="http://schemas.microsoft.com/office/drawing/2014/main" id="{06536AC6-784D-4B60-B493-A0CDEA107DEB}"/>
              </a:ext>
            </a:extLst>
          </p:cNvPr>
          <p:cNvGraphicFramePr>
            <a:graphicFrameLocks noGrp="1"/>
          </p:cNvGraphicFramePr>
          <p:nvPr>
            <p:extLst>
              <p:ext uri="{D42A27DB-BD31-4B8C-83A1-F6EECF244321}">
                <p14:modId xmlns:p14="http://schemas.microsoft.com/office/powerpoint/2010/main" val="1699367453"/>
              </p:ext>
            </p:extLst>
          </p:nvPr>
        </p:nvGraphicFramePr>
        <p:xfrm>
          <a:off x="1640113" y="3103874"/>
          <a:ext cx="5875111" cy="3342022"/>
        </p:xfrm>
        <a:graphic>
          <a:graphicData uri="http://schemas.openxmlformats.org/drawingml/2006/table">
            <a:tbl>
              <a:tblPr/>
              <a:tblGrid>
                <a:gridCol w="1895197">
                  <a:extLst>
                    <a:ext uri="{9D8B030D-6E8A-4147-A177-3AD203B41FA5}">
                      <a16:colId xmlns:a16="http://schemas.microsoft.com/office/drawing/2014/main" val="2341508100"/>
                    </a:ext>
                  </a:extLst>
                </a:gridCol>
                <a:gridCol w="1212926">
                  <a:extLst>
                    <a:ext uri="{9D8B030D-6E8A-4147-A177-3AD203B41FA5}">
                      <a16:colId xmlns:a16="http://schemas.microsoft.com/office/drawing/2014/main" val="3147350614"/>
                    </a:ext>
                  </a:extLst>
                </a:gridCol>
                <a:gridCol w="890743">
                  <a:extLst>
                    <a:ext uri="{9D8B030D-6E8A-4147-A177-3AD203B41FA5}">
                      <a16:colId xmlns:a16="http://schemas.microsoft.com/office/drawing/2014/main" val="976427665"/>
                    </a:ext>
                  </a:extLst>
                </a:gridCol>
                <a:gridCol w="890743">
                  <a:extLst>
                    <a:ext uri="{9D8B030D-6E8A-4147-A177-3AD203B41FA5}">
                      <a16:colId xmlns:a16="http://schemas.microsoft.com/office/drawing/2014/main" val="2018696976"/>
                    </a:ext>
                  </a:extLst>
                </a:gridCol>
                <a:gridCol w="502227">
                  <a:extLst>
                    <a:ext uri="{9D8B030D-6E8A-4147-A177-3AD203B41FA5}">
                      <a16:colId xmlns:a16="http://schemas.microsoft.com/office/drawing/2014/main" val="2811760304"/>
                    </a:ext>
                  </a:extLst>
                </a:gridCol>
                <a:gridCol w="483275">
                  <a:extLst>
                    <a:ext uri="{9D8B030D-6E8A-4147-A177-3AD203B41FA5}">
                      <a16:colId xmlns:a16="http://schemas.microsoft.com/office/drawing/2014/main" val="3003358691"/>
                    </a:ext>
                  </a:extLst>
                </a:gridCol>
              </a:tblGrid>
              <a:tr h="186230">
                <a:tc>
                  <a:txBody>
                    <a:bodyPr/>
                    <a:lstStyle/>
                    <a:p>
                      <a:pPr algn="l" fontAlgn="ctr"/>
                      <a:r>
                        <a:rPr lang="zh-TW"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（１）　人件費</a:t>
                      </a:r>
                    </a:p>
                  </a:txBody>
                  <a:tcPr marL="3449" marR="3449"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tc>
                  <a:txBody>
                    <a:bodyPr/>
                    <a:lstStyle/>
                    <a:p>
                      <a:pPr algn="ctr"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tc>
                  <a:txBody>
                    <a:bodyPr/>
                    <a:lstStyle/>
                    <a:p>
                      <a:pPr algn="r"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979080394"/>
                  </a:ext>
                </a:extLst>
              </a:tr>
              <a:tr h="183011">
                <a:tc gridSpan="2">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検討・実施項目</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zh-TW"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人件費（円）</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3">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備考</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3381780"/>
                  </a:ext>
                </a:extLst>
              </a:tr>
              <a:tr h="200025">
                <a:tc gridSpan="2">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3">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98871667"/>
                  </a:ext>
                </a:extLst>
              </a:tr>
              <a:tr h="201864">
                <a:tc gridSpan="2">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3">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11255290"/>
                  </a:ext>
                </a:extLst>
              </a:tr>
              <a:tr h="201864">
                <a:tc gridSpan="2">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3">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21356655"/>
                  </a:ext>
                </a:extLst>
              </a:tr>
              <a:tr h="201864">
                <a:tc gridSpan="2">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3">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23818930"/>
                  </a:ext>
                </a:extLst>
              </a:tr>
              <a:tr h="201864">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a:noFill/>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a:noFill/>
                    </a:lnB>
                  </a:tcPr>
                </a:tc>
                <a:tc gridSpan="2">
                  <a:txBody>
                    <a:bodyPr/>
                    <a:lstStyle/>
                    <a:p>
                      <a:pPr algn="l" fontAlgn="ctr"/>
                      <a:r>
                        <a:rPr lang="zh-TW"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人件費　　　　計</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tc gridSpan="2">
                  <a:txBody>
                    <a:bodyPr/>
                    <a:lstStyle/>
                    <a:p>
                      <a:pPr algn="r" fontAlgn="ctr"/>
                      <a:r>
                        <a:rPr lang="en-US" altLang="ja-JP"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0</a:t>
                      </a: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円</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674557418"/>
                  </a:ext>
                </a:extLst>
              </a:tr>
              <a:tr h="186230">
                <a:tc>
                  <a:txBody>
                    <a:bodyPr/>
                    <a:lstStyle/>
                    <a:p>
                      <a:pPr algn="l" fontAlgn="ctr"/>
                      <a:r>
                        <a:rPr lang="zh-TW"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（２）　経費</a:t>
                      </a:r>
                    </a:p>
                  </a:txBody>
                  <a:tcPr marL="3449" marR="3449"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061414733"/>
                  </a:ext>
                </a:extLst>
              </a:tr>
              <a:tr h="201864">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検討・実施項目</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費目</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数　　量</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単　価（円）</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ctr" fontAlgn="ctr"/>
                      <a:r>
                        <a:rPr lang="zh-TW"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金　額　（円）</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430997040"/>
                  </a:ext>
                </a:extLst>
              </a:tr>
              <a:tr h="201864">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935258334"/>
                  </a:ext>
                </a:extLst>
              </a:tr>
              <a:tr h="201864">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4265991074"/>
                  </a:ext>
                </a:extLst>
              </a:tr>
              <a:tr h="201864">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389123934"/>
                  </a:ext>
                </a:extLst>
              </a:tr>
              <a:tr h="201864">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298094985"/>
                  </a:ext>
                </a:extLst>
              </a:tr>
              <a:tr h="201864">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11572823"/>
                  </a:ext>
                </a:extLst>
              </a:tr>
              <a:tr h="201864">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a:noFill/>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a:noFill/>
                    </a:lnB>
                  </a:tcPr>
                </a:tc>
                <a:tc gridSpan="2">
                  <a:txBody>
                    <a:bodyPr/>
                    <a:lstStyle/>
                    <a:p>
                      <a:pPr algn="l" fontAlgn="ctr"/>
                      <a:r>
                        <a:rPr lang="zh-TW"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経費　　　　　計</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tc gridSpan="2">
                  <a:txBody>
                    <a:bodyPr/>
                    <a:lstStyle/>
                    <a:p>
                      <a:pPr algn="r" fontAlgn="ctr"/>
                      <a:r>
                        <a:rPr lang="en-US" altLang="ja-JP"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0</a:t>
                      </a: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円</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422868713"/>
                  </a:ext>
                </a:extLst>
              </a:tr>
              <a:tr h="183011">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a:noFill/>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a:noFill/>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a:noFill/>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a:noFill/>
                    </a:lnB>
                  </a:tcPr>
                </a:tc>
                <a:tc>
                  <a:txBody>
                    <a:bodyPr/>
                    <a:lstStyle/>
                    <a:p>
                      <a:pPr algn="ctr" fontAlgn="ctr"/>
                      <a:endPar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a:noFill/>
                    </a:lnB>
                  </a:tcPr>
                </a:tc>
                <a:tc>
                  <a:txBody>
                    <a:bodyPr/>
                    <a:lstStyle/>
                    <a:p>
                      <a:pPr algn="ctr" fontAlgn="ctr"/>
                      <a:endPar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a:noFill/>
                    </a:lnB>
                  </a:tcPr>
                </a:tc>
                <a:extLst>
                  <a:ext uri="{0D108BD9-81ED-4DB2-BD59-A6C34878D82A}">
                    <a16:rowId xmlns:a16="http://schemas.microsoft.com/office/drawing/2014/main" val="804796307"/>
                  </a:ext>
                </a:extLst>
              </a:tr>
              <a:tr h="183011">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a:noFill/>
                    </a:lnB>
                  </a:tcPr>
                </a:tc>
                <a:tc>
                  <a:txBody>
                    <a:bodyPr/>
                    <a:lstStyle/>
                    <a:p>
                      <a:pPr algn="l" fontAlgn="ctr"/>
                      <a:r>
                        <a:rPr lang="zh-TW"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a:t>
                      </a:r>
                      <a:r>
                        <a:rPr lang="en-US" altLang="zh-TW"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3</a:t>
                      </a:r>
                      <a:r>
                        <a:rPr lang="zh-TW"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）合計</a:t>
                      </a: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（税抜）</a:t>
                      </a:r>
                      <a:endParaRPr lang="zh-TW"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a:noFill/>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a:noFill/>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a:noFill/>
                    </a:lnB>
                  </a:tcPr>
                </a:tc>
                <a:tc gridSpan="2">
                  <a:txBody>
                    <a:bodyPr/>
                    <a:lstStyle/>
                    <a:p>
                      <a:pPr algn="r" fontAlgn="ctr"/>
                      <a:r>
                        <a:rPr lang="en-US" altLang="ja-JP"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0</a:t>
                      </a: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円</a:t>
                      </a:r>
                    </a:p>
                  </a:txBody>
                  <a:tcPr marL="3449" marR="93115"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248125713"/>
                  </a:ext>
                </a:extLst>
              </a:tr>
            </a:tbl>
          </a:graphicData>
        </a:graphic>
      </p:graphicFrame>
    </p:spTree>
    <p:extLst>
      <p:ext uri="{BB962C8B-B14F-4D97-AF65-F5344CB8AC3E}">
        <p14:creationId xmlns:p14="http://schemas.microsoft.com/office/powerpoint/2010/main" val="816161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9">
            <a:extLst>
              <a:ext uri="{FF2B5EF4-FFF2-40B4-BE49-F238E27FC236}">
                <a16:creationId xmlns:a16="http://schemas.microsoft.com/office/drawing/2014/main" id="{5AE0C08F-2305-4967-BF7A-12AD0186CB57}"/>
              </a:ext>
            </a:extLst>
          </p:cNvPr>
          <p:cNvSpPr>
            <a:spLocks noGrp="1"/>
          </p:cNvSpPr>
          <p:nvPr>
            <p:ph type="title"/>
          </p:nvPr>
        </p:nvSpPr>
        <p:spPr>
          <a:xfrm>
            <a:off x="0" y="0"/>
            <a:ext cx="9144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altLang="ja-JP" sz="2000" dirty="0">
                <a:latin typeface="BIZ UDPゴシック" panose="020B0400000000000000" pitchFamily="50" charset="-128"/>
                <a:ea typeface="BIZ UDPゴシック" panose="020B0400000000000000" pitchFamily="50" charset="-128"/>
              </a:rPr>
              <a:t>【</a:t>
            </a:r>
            <a:r>
              <a:rPr lang="ja-JP" altLang="en-US" sz="2000" dirty="0">
                <a:latin typeface="BIZ UDPゴシック" panose="020B0400000000000000" pitchFamily="50" charset="-128"/>
                <a:ea typeface="BIZ UDPゴシック" panose="020B0400000000000000" pitchFamily="50" charset="-128"/>
              </a:rPr>
              <a:t>６．実施体制</a:t>
            </a:r>
            <a:r>
              <a:rPr lang="en-US" altLang="ja-JP" sz="2000" dirty="0">
                <a:latin typeface="BIZ UDPゴシック" panose="020B0400000000000000" pitchFamily="50" charset="-128"/>
                <a:ea typeface="BIZ UDPゴシック" panose="020B0400000000000000" pitchFamily="50" charset="-128"/>
              </a:rPr>
              <a:t>】</a:t>
            </a:r>
            <a:endParaRPr lang="ja-JP" altLang="en-US" sz="2000" dirty="0">
              <a:latin typeface="BIZ UDPゴシック" panose="020B0400000000000000" pitchFamily="50" charset="-128"/>
              <a:ea typeface="BIZ UDPゴシック" panose="020B0400000000000000" pitchFamily="50" charset="-128"/>
            </a:endParaRPr>
          </a:p>
        </p:txBody>
      </p:sp>
      <p:sp>
        <p:nvSpPr>
          <p:cNvPr id="5" name="コンテンツ プレースホルダー 2">
            <a:extLst>
              <a:ext uri="{FF2B5EF4-FFF2-40B4-BE49-F238E27FC236}">
                <a16:creationId xmlns:a16="http://schemas.microsoft.com/office/drawing/2014/main" id="{46630250-5F2C-4728-AB03-6D1A4D613139}"/>
              </a:ext>
            </a:extLst>
          </p:cNvPr>
          <p:cNvSpPr>
            <a:spLocks noGrp="1"/>
          </p:cNvSpPr>
          <p:nvPr>
            <p:ph idx="1"/>
          </p:nvPr>
        </p:nvSpPr>
        <p:spPr>
          <a:xfrm>
            <a:off x="269033" y="632805"/>
            <a:ext cx="8632080" cy="5433282"/>
          </a:xfrm>
          <a:noFill/>
          <a:ln w="19050">
            <a:no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①事業者間の連携体制・役割分担</a:t>
            </a:r>
            <a:endParaRPr lang="en-US" altLang="ja-JP" sz="1600" b="1"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表あるいは体制図等の形でプロジェクトに参画する事業者名と役割を記載してください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②実績</a:t>
            </a:r>
            <a:endParaRPr lang="en-US" altLang="ja-JP" sz="1600" b="1"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各事業者において空飛ぶクルマ関連の活動実績やプロジェクトのコンセプト実現に資する関連実績があれば、記載してください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③主たる担当者の実績</a:t>
            </a:r>
            <a:endParaRPr lang="en-US" altLang="ja-JP" sz="1600" b="1"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主たる担当者の業務実績を記載してください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ja-JP" altLang="en-US" sz="1600" dirty="0">
              <a:solidFill>
                <a:srgbClr val="FF0000"/>
              </a:solidFill>
              <a:latin typeface="BIZ UDPゴシック" panose="020B0400000000000000" pitchFamily="50" charset="-128"/>
              <a:ea typeface="BIZ UDPゴシック" panose="020B0400000000000000" pitchFamily="50" charset="-128"/>
            </a:endParaRPr>
          </a:p>
        </p:txBody>
      </p:sp>
      <p:cxnSp>
        <p:nvCxnSpPr>
          <p:cNvPr id="10" name="直線コネクタ 9">
            <a:extLst>
              <a:ext uri="{FF2B5EF4-FFF2-40B4-BE49-F238E27FC236}">
                <a16:creationId xmlns:a16="http://schemas.microsoft.com/office/drawing/2014/main" id="{861D88DB-673D-413E-BF22-4CA09539C945}"/>
              </a:ext>
            </a:extLst>
          </p:cNvPr>
          <p:cNvCxnSpPr/>
          <p:nvPr/>
        </p:nvCxnSpPr>
        <p:spPr>
          <a:xfrm>
            <a:off x="0" y="530950"/>
            <a:ext cx="91440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7">
            <a:extLst>
              <a:ext uri="{FF2B5EF4-FFF2-40B4-BE49-F238E27FC236}">
                <a16:creationId xmlns:a16="http://schemas.microsoft.com/office/drawing/2014/main" id="{BE934B02-E0C3-49A3-B1AB-77112539DA03}"/>
              </a:ext>
            </a:extLst>
          </p:cNvPr>
          <p:cNvSpPr>
            <a:spLocks noGrp="1"/>
          </p:cNvSpPr>
          <p:nvPr>
            <p:ph type="sldNum" sz="quarter" idx="12"/>
          </p:nvPr>
        </p:nvSpPr>
        <p:spPr/>
        <p:txBody>
          <a:bodyPr/>
          <a:lstStyle/>
          <a:p>
            <a:fld id="{4B31A05E-9C50-4518-B1B1-D474C4C1116E}" type="slidenum">
              <a:rPr kumimoji="1" lang="ja-JP" altLang="en-US" smtClean="0"/>
              <a:t>11</a:t>
            </a:fld>
            <a:endParaRPr kumimoji="1" lang="ja-JP" altLang="en-US" dirty="0"/>
          </a:p>
        </p:txBody>
      </p:sp>
    </p:spTree>
    <p:extLst>
      <p:ext uri="{BB962C8B-B14F-4D97-AF65-F5344CB8AC3E}">
        <p14:creationId xmlns:p14="http://schemas.microsoft.com/office/powerpoint/2010/main" val="2353578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9">
            <a:extLst>
              <a:ext uri="{FF2B5EF4-FFF2-40B4-BE49-F238E27FC236}">
                <a16:creationId xmlns:a16="http://schemas.microsoft.com/office/drawing/2014/main" id="{5AE0C08F-2305-4967-BF7A-12AD0186CB57}"/>
              </a:ext>
            </a:extLst>
          </p:cNvPr>
          <p:cNvSpPr>
            <a:spLocks noGrp="1"/>
          </p:cNvSpPr>
          <p:nvPr>
            <p:ph type="title"/>
          </p:nvPr>
        </p:nvSpPr>
        <p:spPr>
          <a:xfrm>
            <a:off x="0" y="0"/>
            <a:ext cx="9144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altLang="ja-JP" sz="2000" dirty="0">
                <a:latin typeface="BIZ UDPゴシック" panose="020B0400000000000000" pitchFamily="50" charset="-128"/>
                <a:ea typeface="BIZ UDPゴシック" panose="020B0400000000000000" pitchFamily="50" charset="-128"/>
              </a:rPr>
              <a:t>【</a:t>
            </a:r>
            <a:r>
              <a:rPr lang="ja-JP" altLang="en-US" sz="2000" dirty="0">
                <a:latin typeface="BIZ UDPゴシック" panose="020B0400000000000000" pitchFamily="50" charset="-128"/>
                <a:ea typeface="BIZ UDPゴシック" panose="020B0400000000000000" pitchFamily="50" charset="-128"/>
              </a:rPr>
              <a:t>７．その他</a:t>
            </a:r>
            <a:r>
              <a:rPr lang="en-US" altLang="ja-JP" sz="2000" dirty="0">
                <a:latin typeface="BIZ UDPゴシック" panose="020B0400000000000000" pitchFamily="50" charset="-128"/>
                <a:ea typeface="BIZ UDPゴシック" panose="020B0400000000000000" pitchFamily="50" charset="-128"/>
              </a:rPr>
              <a:t>】</a:t>
            </a:r>
            <a:endParaRPr lang="ja-JP" altLang="en-US" sz="2000" dirty="0">
              <a:latin typeface="BIZ UDPゴシック" panose="020B0400000000000000" pitchFamily="50" charset="-128"/>
              <a:ea typeface="BIZ UDPゴシック" panose="020B0400000000000000" pitchFamily="50" charset="-128"/>
            </a:endParaRPr>
          </a:p>
        </p:txBody>
      </p:sp>
      <p:sp>
        <p:nvSpPr>
          <p:cNvPr id="5" name="コンテンツ プレースホルダー 2">
            <a:extLst>
              <a:ext uri="{FF2B5EF4-FFF2-40B4-BE49-F238E27FC236}">
                <a16:creationId xmlns:a16="http://schemas.microsoft.com/office/drawing/2014/main" id="{46630250-5F2C-4728-AB03-6D1A4D613139}"/>
              </a:ext>
            </a:extLst>
          </p:cNvPr>
          <p:cNvSpPr>
            <a:spLocks noGrp="1"/>
          </p:cNvSpPr>
          <p:nvPr>
            <p:ph idx="1"/>
          </p:nvPr>
        </p:nvSpPr>
        <p:spPr>
          <a:xfrm>
            <a:off x="269033" y="632805"/>
            <a:ext cx="8632080" cy="1796389"/>
          </a:xfrm>
          <a:noFill/>
          <a:ln w="19050">
            <a:no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その他、アピール事項や補足があれば記載ください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特に記載したい事項がなければ、本項目は削除してかまいません</a:t>
            </a:r>
            <a:endParaRPr lang="en-US" altLang="ja-JP" sz="18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8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8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ja-JP" altLang="en-US" sz="1800" dirty="0">
              <a:solidFill>
                <a:srgbClr val="FF0000"/>
              </a:solidFill>
              <a:latin typeface="BIZ UDPゴシック" panose="020B0400000000000000" pitchFamily="50" charset="-128"/>
              <a:ea typeface="BIZ UDPゴシック" panose="020B0400000000000000" pitchFamily="50" charset="-128"/>
            </a:endParaRPr>
          </a:p>
        </p:txBody>
      </p:sp>
      <p:cxnSp>
        <p:nvCxnSpPr>
          <p:cNvPr id="10" name="直線コネクタ 9">
            <a:extLst>
              <a:ext uri="{FF2B5EF4-FFF2-40B4-BE49-F238E27FC236}">
                <a16:creationId xmlns:a16="http://schemas.microsoft.com/office/drawing/2014/main" id="{861D88DB-673D-413E-BF22-4CA09539C945}"/>
              </a:ext>
            </a:extLst>
          </p:cNvPr>
          <p:cNvCxnSpPr/>
          <p:nvPr/>
        </p:nvCxnSpPr>
        <p:spPr>
          <a:xfrm>
            <a:off x="0" y="530950"/>
            <a:ext cx="91440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7">
            <a:extLst>
              <a:ext uri="{FF2B5EF4-FFF2-40B4-BE49-F238E27FC236}">
                <a16:creationId xmlns:a16="http://schemas.microsoft.com/office/drawing/2014/main" id="{BE934B02-E0C3-49A3-B1AB-77112539DA03}"/>
              </a:ext>
            </a:extLst>
          </p:cNvPr>
          <p:cNvSpPr>
            <a:spLocks noGrp="1"/>
          </p:cNvSpPr>
          <p:nvPr>
            <p:ph type="sldNum" sz="quarter" idx="12"/>
          </p:nvPr>
        </p:nvSpPr>
        <p:spPr/>
        <p:txBody>
          <a:bodyPr/>
          <a:lstStyle/>
          <a:p>
            <a:fld id="{4B31A05E-9C50-4518-B1B1-D474C4C1116E}" type="slidenum">
              <a:rPr kumimoji="1" lang="ja-JP" altLang="en-US" smtClean="0"/>
              <a:t>12</a:t>
            </a:fld>
            <a:endParaRPr kumimoji="1" lang="ja-JP" altLang="en-US" dirty="0"/>
          </a:p>
        </p:txBody>
      </p:sp>
    </p:spTree>
    <p:extLst>
      <p:ext uri="{BB962C8B-B14F-4D97-AF65-F5344CB8AC3E}">
        <p14:creationId xmlns:p14="http://schemas.microsoft.com/office/powerpoint/2010/main" val="997747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9">
            <a:extLst>
              <a:ext uri="{FF2B5EF4-FFF2-40B4-BE49-F238E27FC236}">
                <a16:creationId xmlns:a16="http://schemas.microsoft.com/office/drawing/2014/main" id="{5AE0C08F-2305-4967-BF7A-12AD0186CB57}"/>
              </a:ext>
            </a:extLst>
          </p:cNvPr>
          <p:cNvSpPr>
            <a:spLocks noGrp="1"/>
          </p:cNvSpPr>
          <p:nvPr>
            <p:ph type="title"/>
          </p:nvPr>
        </p:nvSpPr>
        <p:spPr>
          <a:xfrm>
            <a:off x="0" y="0"/>
            <a:ext cx="9144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altLang="ja-JP" sz="2000" dirty="0">
                <a:latin typeface="BIZ UDPゴシック" panose="020B0400000000000000" pitchFamily="50" charset="-128"/>
                <a:ea typeface="BIZ UDPゴシック" panose="020B0400000000000000" pitchFamily="50" charset="-128"/>
              </a:rPr>
              <a:t>【</a:t>
            </a:r>
            <a:r>
              <a:rPr lang="ja-JP" altLang="en-US" sz="2000" dirty="0">
                <a:latin typeface="BIZ UDPゴシック" panose="020B0400000000000000" pitchFamily="50" charset="-128"/>
                <a:ea typeface="BIZ UDPゴシック" panose="020B0400000000000000" pitchFamily="50" charset="-128"/>
              </a:rPr>
              <a:t>１．企画提案者の情報</a:t>
            </a:r>
            <a:r>
              <a:rPr lang="en-US" altLang="ja-JP" sz="2000" dirty="0">
                <a:latin typeface="BIZ UDPゴシック" panose="020B0400000000000000" pitchFamily="50" charset="-128"/>
                <a:ea typeface="BIZ UDPゴシック" panose="020B0400000000000000" pitchFamily="50" charset="-128"/>
              </a:rPr>
              <a:t>】</a:t>
            </a:r>
            <a:endParaRPr lang="ja-JP" altLang="en-US" sz="2000" dirty="0">
              <a:latin typeface="BIZ UDPゴシック" panose="020B0400000000000000" pitchFamily="50" charset="-128"/>
              <a:ea typeface="BIZ UDPゴシック" panose="020B0400000000000000" pitchFamily="50" charset="-128"/>
            </a:endParaRPr>
          </a:p>
        </p:txBody>
      </p:sp>
      <p:sp>
        <p:nvSpPr>
          <p:cNvPr id="5" name="コンテンツ プレースホルダー 2">
            <a:extLst>
              <a:ext uri="{FF2B5EF4-FFF2-40B4-BE49-F238E27FC236}">
                <a16:creationId xmlns:a16="http://schemas.microsoft.com/office/drawing/2014/main" id="{46630250-5F2C-4728-AB03-6D1A4D613139}"/>
              </a:ext>
            </a:extLst>
          </p:cNvPr>
          <p:cNvSpPr>
            <a:spLocks noGrp="1"/>
          </p:cNvSpPr>
          <p:nvPr>
            <p:ph idx="1"/>
          </p:nvPr>
        </p:nvSpPr>
        <p:spPr>
          <a:xfrm>
            <a:off x="269033" y="632805"/>
            <a:ext cx="8632080" cy="5949321"/>
          </a:xfrm>
          <a:noFill/>
          <a:ln w="19050">
            <a:no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・プロジェクトに参画するすべての事業者の情報を記載してください。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例）</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8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8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8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8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8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8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8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8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8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8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8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8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8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ja-JP" altLang="en-US" sz="1800" dirty="0">
              <a:solidFill>
                <a:srgbClr val="FF0000"/>
              </a:solidFill>
              <a:latin typeface="BIZ UDPゴシック" panose="020B0400000000000000" pitchFamily="50" charset="-128"/>
              <a:ea typeface="BIZ UDPゴシック" panose="020B0400000000000000" pitchFamily="50" charset="-128"/>
            </a:endParaRPr>
          </a:p>
        </p:txBody>
      </p:sp>
      <p:cxnSp>
        <p:nvCxnSpPr>
          <p:cNvPr id="10" name="直線コネクタ 9">
            <a:extLst>
              <a:ext uri="{FF2B5EF4-FFF2-40B4-BE49-F238E27FC236}">
                <a16:creationId xmlns:a16="http://schemas.microsoft.com/office/drawing/2014/main" id="{861D88DB-673D-413E-BF22-4CA09539C945}"/>
              </a:ext>
            </a:extLst>
          </p:cNvPr>
          <p:cNvCxnSpPr/>
          <p:nvPr/>
        </p:nvCxnSpPr>
        <p:spPr>
          <a:xfrm>
            <a:off x="0" y="530950"/>
            <a:ext cx="91440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2" name="表 2">
            <a:extLst>
              <a:ext uri="{FF2B5EF4-FFF2-40B4-BE49-F238E27FC236}">
                <a16:creationId xmlns:a16="http://schemas.microsoft.com/office/drawing/2014/main" id="{5F7F6092-DFE1-4405-9FED-20E3C57282FE}"/>
              </a:ext>
            </a:extLst>
          </p:cNvPr>
          <p:cNvGraphicFramePr>
            <a:graphicFrameLocks noGrp="1"/>
          </p:cNvGraphicFramePr>
          <p:nvPr>
            <p:extLst>
              <p:ext uri="{D42A27DB-BD31-4B8C-83A1-F6EECF244321}">
                <p14:modId xmlns:p14="http://schemas.microsoft.com/office/powerpoint/2010/main" val="1884928447"/>
              </p:ext>
            </p:extLst>
          </p:nvPr>
        </p:nvGraphicFramePr>
        <p:xfrm>
          <a:off x="854868" y="1057122"/>
          <a:ext cx="7326885" cy="2590800"/>
        </p:xfrm>
        <a:graphic>
          <a:graphicData uri="http://schemas.openxmlformats.org/drawingml/2006/table">
            <a:tbl>
              <a:tblPr firstRow="1" bandRow="1">
                <a:tableStyleId>{5C22544A-7EE6-4342-B048-85BDC9FD1C3A}</a:tableStyleId>
              </a:tblPr>
              <a:tblGrid>
                <a:gridCol w="2098715">
                  <a:extLst>
                    <a:ext uri="{9D8B030D-6E8A-4147-A177-3AD203B41FA5}">
                      <a16:colId xmlns:a16="http://schemas.microsoft.com/office/drawing/2014/main" val="3422071391"/>
                    </a:ext>
                  </a:extLst>
                </a:gridCol>
                <a:gridCol w="5228170">
                  <a:extLst>
                    <a:ext uri="{9D8B030D-6E8A-4147-A177-3AD203B41FA5}">
                      <a16:colId xmlns:a16="http://schemas.microsoft.com/office/drawing/2014/main" val="2364991550"/>
                    </a:ext>
                  </a:extLst>
                </a:gridCol>
              </a:tblGrid>
              <a:tr h="201569">
                <a:tc gridSpan="2">
                  <a:txBody>
                    <a:bodyPr/>
                    <a:lstStyle/>
                    <a:p>
                      <a:pPr algn="l"/>
                      <a:r>
                        <a:rPr kumimoji="1" lang="ja-JP" altLang="en-US" sz="1100" dirty="0">
                          <a:solidFill>
                            <a:srgbClr val="FF0000"/>
                          </a:solidFill>
                          <a:latin typeface="BIZ UDPゴシック" panose="020B0400000000000000" pitchFamily="50" charset="-128"/>
                          <a:ea typeface="BIZ UDPゴシック" panose="020B0400000000000000" pitchFamily="50" charset="-128"/>
                        </a:rPr>
                        <a:t>代表事業者</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6E6E6"/>
                    </a:solidFill>
                  </a:tcPr>
                </a:tc>
                <a:tc hMerge="1">
                  <a:txBody>
                    <a:bodyPr/>
                    <a:lstStyle/>
                    <a:p>
                      <a:pPr algn="ctr"/>
                      <a:endParaRPr kumimoji="1" lang="ja-JP" altLang="en-US" sz="1400" dirty="0">
                        <a:solidFill>
                          <a:srgbClr val="00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6E6E6"/>
                    </a:solidFill>
                  </a:tcPr>
                </a:tc>
                <a:extLst>
                  <a:ext uri="{0D108BD9-81ED-4DB2-BD59-A6C34878D82A}">
                    <a16:rowId xmlns:a16="http://schemas.microsoft.com/office/drawing/2014/main" val="4245353319"/>
                  </a:ext>
                </a:extLst>
              </a:tr>
              <a:tr h="201569">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名称</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2693579617"/>
                  </a:ext>
                </a:extLst>
              </a:tr>
              <a:tr h="201569">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担当者氏名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3488875955"/>
                  </a:ext>
                </a:extLst>
              </a:tr>
              <a:tr h="201569">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担当者連絡先（電話、メール）</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dirty="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3297945463"/>
                  </a:ext>
                </a:extLst>
              </a:tr>
              <a:tr h="201569">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本社所在地</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dirty="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1910434446"/>
                  </a:ext>
                </a:extLst>
              </a:tr>
              <a:tr h="201569">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設立</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2466307899"/>
                  </a:ext>
                </a:extLst>
              </a:tr>
              <a:tr h="201569">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資本金</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3803368628"/>
                  </a:ext>
                </a:extLst>
              </a:tr>
              <a:tr h="201569">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従業員数</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dirty="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1436957646"/>
                  </a:ext>
                </a:extLst>
              </a:tr>
              <a:tr h="201569">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事業内容</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dirty="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4158952532"/>
                  </a:ext>
                </a:extLst>
              </a:tr>
              <a:tr h="201569">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ホームページ</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dirty="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1829992704"/>
                  </a:ext>
                </a:extLst>
              </a:tr>
            </a:tbl>
          </a:graphicData>
        </a:graphic>
      </p:graphicFrame>
      <p:graphicFrame>
        <p:nvGraphicFramePr>
          <p:cNvPr id="7" name="表 2">
            <a:extLst>
              <a:ext uri="{FF2B5EF4-FFF2-40B4-BE49-F238E27FC236}">
                <a16:creationId xmlns:a16="http://schemas.microsoft.com/office/drawing/2014/main" id="{C8C7DF9A-51DC-4BFB-863E-E3C7EFCFF9FD}"/>
              </a:ext>
            </a:extLst>
          </p:cNvPr>
          <p:cNvGraphicFramePr>
            <a:graphicFrameLocks noGrp="1"/>
          </p:cNvGraphicFramePr>
          <p:nvPr>
            <p:extLst>
              <p:ext uri="{D42A27DB-BD31-4B8C-83A1-F6EECF244321}">
                <p14:modId xmlns:p14="http://schemas.microsoft.com/office/powerpoint/2010/main" val="2040346088"/>
              </p:ext>
            </p:extLst>
          </p:nvPr>
        </p:nvGraphicFramePr>
        <p:xfrm>
          <a:off x="854868" y="3899715"/>
          <a:ext cx="7326885" cy="2590800"/>
        </p:xfrm>
        <a:graphic>
          <a:graphicData uri="http://schemas.openxmlformats.org/drawingml/2006/table">
            <a:tbl>
              <a:tblPr firstRow="1" bandRow="1">
                <a:tableStyleId>{5C22544A-7EE6-4342-B048-85BDC9FD1C3A}</a:tableStyleId>
              </a:tblPr>
              <a:tblGrid>
                <a:gridCol w="2098715">
                  <a:extLst>
                    <a:ext uri="{9D8B030D-6E8A-4147-A177-3AD203B41FA5}">
                      <a16:colId xmlns:a16="http://schemas.microsoft.com/office/drawing/2014/main" val="3422071391"/>
                    </a:ext>
                  </a:extLst>
                </a:gridCol>
                <a:gridCol w="5228170">
                  <a:extLst>
                    <a:ext uri="{9D8B030D-6E8A-4147-A177-3AD203B41FA5}">
                      <a16:colId xmlns:a16="http://schemas.microsoft.com/office/drawing/2014/main" val="2364991550"/>
                    </a:ext>
                  </a:extLst>
                </a:gridCol>
              </a:tblGrid>
              <a:tr h="0">
                <a:tc gridSpan="2">
                  <a:txBody>
                    <a:bodyPr/>
                    <a:lstStyle/>
                    <a:p>
                      <a:pPr algn="l"/>
                      <a:r>
                        <a:rPr kumimoji="1" lang="ja-JP" altLang="en-US" sz="1100" dirty="0">
                          <a:solidFill>
                            <a:srgbClr val="FF0000"/>
                          </a:solidFill>
                          <a:latin typeface="BIZ UDPゴシック" panose="020B0400000000000000" pitchFamily="50" charset="-128"/>
                          <a:ea typeface="BIZ UDPゴシック" panose="020B0400000000000000" pitchFamily="50" charset="-128"/>
                        </a:rPr>
                        <a:t>事業者</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6E6E6"/>
                    </a:solidFill>
                  </a:tcPr>
                </a:tc>
                <a:tc hMerge="1">
                  <a:txBody>
                    <a:bodyPr/>
                    <a:lstStyle/>
                    <a:p>
                      <a:pPr algn="ctr"/>
                      <a:endParaRPr kumimoji="1" lang="ja-JP" altLang="en-US" sz="1400" dirty="0">
                        <a:solidFill>
                          <a:srgbClr val="00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6E6E6"/>
                    </a:solidFill>
                  </a:tcPr>
                </a:tc>
                <a:extLst>
                  <a:ext uri="{0D108BD9-81ED-4DB2-BD59-A6C34878D82A}">
                    <a16:rowId xmlns:a16="http://schemas.microsoft.com/office/drawing/2014/main" val="4245353319"/>
                  </a:ext>
                </a:extLst>
              </a:tr>
              <a:tr h="0">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名称</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2693579617"/>
                  </a:ext>
                </a:extLst>
              </a:tr>
              <a:tr h="0">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担当者氏名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3488875955"/>
                  </a:ext>
                </a:extLst>
              </a:tr>
              <a:tr h="0">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担当者連絡先（電話、メール）</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3297945463"/>
                  </a:ext>
                </a:extLst>
              </a:tr>
              <a:tr h="0">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本社所在地</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1910434446"/>
                  </a:ext>
                </a:extLst>
              </a:tr>
              <a:tr h="0">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設立</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2466307899"/>
                  </a:ext>
                </a:extLst>
              </a:tr>
              <a:tr h="0">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資本金</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3803368628"/>
                  </a:ext>
                </a:extLst>
              </a:tr>
              <a:tr h="0">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従業員数</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dirty="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1436957646"/>
                  </a:ext>
                </a:extLst>
              </a:tr>
              <a:tr h="0">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事業内容</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dirty="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4158952532"/>
                  </a:ext>
                </a:extLst>
              </a:tr>
              <a:tr h="0">
                <a:tc>
                  <a:txBody>
                    <a:bodyPr/>
                    <a:lstStyle/>
                    <a:p>
                      <a:r>
                        <a:rPr kumimoji="1" lang="ja-JP" altLang="en-US" sz="1100" dirty="0">
                          <a:solidFill>
                            <a:srgbClr val="FF0000"/>
                          </a:solidFill>
                          <a:latin typeface="BIZ UDPゴシック" panose="020B0400000000000000" pitchFamily="50" charset="-128"/>
                          <a:ea typeface="BIZ UDPゴシック" panose="020B0400000000000000" pitchFamily="50" charset="-128"/>
                        </a:rPr>
                        <a:t>ホームページ</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100" dirty="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1829992704"/>
                  </a:ext>
                </a:extLst>
              </a:tr>
            </a:tbl>
          </a:graphicData>
        </a:graphic>
      </p:graphicFrame>
      <p:sp>
        <p:nvSpPr>
          <p:cNvPr id="8" name="スライド番号プレースホルダー 7">
            <a:extLst>
              <a:ext uri="{FF2B5EF4-FFF2-40B4-BE49-F238E27FC236}">
                <a16:creationId xmlns:a16="http://schemas.microsoft.com/office/drawing/2014/main" id="{BE934B02-E0C3-49A3-B1AB-77112539DA03}"/>
              </a:ext>
            </a:extLst>
          </p:cNvPr>
          <p:cNvSpPr>
            <a:spLocks noGrp="1"/>
          </p:cNvSpPr>
          <p:nvPr>
            <p:ph type="sldNum" sz="quarter" idx="12"/>
          </p:nvPr>
        </p:nvSpPr>
        <p:spPr/>
        <p:txBody>
          <a:bodyPr/>
          <a:lstStyle/>
          <a:p>
            <a:fld id="{4B31A05E-9C50-4518-B1B1-D474C4C1116E}" type="slidenum">
              <a:rPr kumimoji="1" lang="ja-JP" altLang="en-US" smtClean="0"/>
              <a:t>2</a:t>
            </a:fld>
            <a:endParaRPr kumimoji="1" lang="ja-JP" altLang="en-US" dirty="0"/>
          </a:p>
        </p:txBody>
      </p:sp>
    </p:spTree>
    <p:extLst>
      <p:ext uri="{BB962C8B-B14F-4D97-AF65-F5344CB8AC3E}">
        <p14:creationId xmlns:p14="http://schemas.microsoft.com/office/powerpoint/2010/main" val="2683234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9">
            <a:extLst>
              <a:ext uri="{FF2B5EF4-FFF2-40B4-BE49-F238E27FC236}">
                <a16:creationId xmlns:a16="http://schemas.microsoft.com/office/drawing/2014/main" id="{5AE0C08F-2305-4967-BF7A-12AD0186CB57}"/>
              </a:ext>
            </a:extLst>
          </p:cNvPr>
          <p:cNvSpPr>
            <a:spLocks noGrp="1"/>
          </p:cNvSpPr>
          <p:nvPr>
            <p:ph type="title"/>
          </p:nvPr>
        </p:nvSpPr>
        <p:spPr>
          <a:xfrm>
            <a:off x="0" y="0"/>
            <a:ext cx="9144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altLang="ja-JP" sz="2000" dirty="0">
                <a:latin typeface="BIZ UDPゴシック" panose="020B0400000000000000" pitchFamily="50" charset="-128"/>
                <a:ea typeface="BIZ UDPゴシック" panose="020B0400000000000000" pitchFamily="50" charset="-128"/>
              </a:rPr>
              <a:t>【</a:t>
            </a:r>
            <a:r>
              <a:rPr lang="ja-JP" altLang="en-US" sz="2000" dirty="0">
                <a:latin typeface="BIZ UDPゴシック" panose="020B0400000000000000" pitchFamily="50" charset="-128"/>
                <a:ea typeface="BIZ UDPゴシック" panose="020B0400000000000000" pitchFamily="50" charset="-128"/>
              </a:rPr>
              <a:t>２．プロジェクトのコンセプト</a:t>
            </a:r>
            <a:r>
              <a:rPr lang="en-US" altLang="ja-JP" sz="2000" dirty="0">
                <a:latin typeface="BIZ UDPゴシック" panose="020B0400000000000000" pitchFamily="50" charset="-128"/>
                <a:ea typeface="BIZ UDPゴシック" panose="020B0400000000000000" pitchFamily="50" charset="-128"/>
              </a:rPr>
              <a:t>】</a:t>
            </a:r>
            <a:endParaRPr lang="ja-JP" altLang="en-US" sz="2000" dirty="0">
              <a:latin typeface="BIZ UDPゴシック" panose="020B0400000000000000" pitchFamily="50" charset="-128"/>
              <a:ea typeface="BIZ UDPゴシック" panose="020B0400000000000000" pitchFamily="50" charset="-128"/>
            </a:endParaRPr>
          </a:p>
        </p:txBody>
      </p:sp>
      <p:sp>
        <p:nvSpPr>
          <p:cNvPr id="5" name="コンテンツ プレースホルダー 2">
            <a:extLst>
              <a:ext uri="{FF2B5EF4-FFF2-40B4-BE49-F238E27FC236}">
                <a16:creationId xmlns:a16="http://schemas.microsoft.com/office/drawing/2014/main" id="{46630250-5F2C-4728-AB03-6D1A4D613139}"/>
              </a:ext>
            </a:extLst>
          </p:cNvPr>
          <p:cNvSpPr>
            <a:spLocks noGrp="1"/>
          </p:cNvSpPr>
          <p:nvPr>
            <p:ph idx="1"/>
          </p:nvPr>
        </p:nvSpPr>
        <p:spPr>
          <a:xfrm>
            <a:off x="269033" y="632805"/>
            <a:ext cx="8632080" cy="4383764"/>
          </a:xfrm>
          <a:noFill/>
          <a:ln w="19050">
            <a:no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①プロジェクトの件名</a:t>
            </a: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今回提案するプロジェクトの具体的なテーマ名を記載ください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②プロジェクトの内容</a:t>
            </a:r>
            <a:endParaRPr lang="en-US" altLang="ja-JP" sz="1600" b="1"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以下の観点からプロジェクトの内容を記載してください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r>
              <a:rPr lang="ja-JP" altLang="en-US" sz="1600" dirty="0">
                <a:solidFill>
                  <a:srgbClr val="FF0000"/>
                </a:solidFill>
                <a:latin typeface="BIZ UDPゴシック" panose="020B0400000000000000" pitchFamily="50" charset="-128"/>
                <a:ea typeface="BIZ UDPゴシック" panose="020B0400000000000000" pitchFamily="50" charset="-128"/>
              </a:rPr>
              <a:t>提案するサービスの内容・提供価値</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r>
              <a:rPr lang="ja-JP" altLang="en-US" sz="1600" dirty="0">
                <a:solidFill>
                  <a:srgbClr val="FF0000"/>
                </a:solidFill>
                <a:latin typeface="BIZ UDPゴシック" panose="020B0400000000000000" pitchFamily="50" charset="-128"/>
                <a:ea typeface="BIZ UDPゴシック" panose="020B0400000000000000" pitchFamily="50" charset="-128"/>
              </a:rPr>
              <a:t>対象とする顧客・利用者</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r>
              <a:rPr lang="ja-JP" altLang="en-US" sz="1600" dirty="0">
                <a:solidFill>
                  <a:srgbClr val="FF0000"/>
                </a:solidFill>
                <a:latin typeface="BIZ UDPゴシック" panose="020B0400000000000000" pitchFamily="50" charset="-128"/>
                <a:ea typeface="BIZ UDPゴシック" panose="020B0400000000000000" pitchFamily="50" charset="-128"/>
              </a:rPr>
              <a:t>使用する機体（メーカー・特徴、開発状況と今後の開発スケジュール、日本での機体認証に向けた活動状況や予定等）</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r>
              <a:rPr lang="ja-JP" altLang="en-US" sz="1600" dirty="0">
                <a:solidFill>
                  <a:srgbClr val="FF0000"/>
                </a:solidFill>
                <a:latin typeface="BIZ UDPゴシック" panose="020B0400000000000000" pitchFamily="50" charset="-128"/>
                <a:ea typeface="BIZ UDPゴシック" panose="020B0400000000000000" pitchFamily="50" charset="-128"/>
              </a:rPr>
              <a:t>東京における事業化の目標時期</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r>
              <a:rPr lang="ja-JP" altLang="en-US" sz="1600" dirty="0">
                <a:solidFill>
                  <a:srgbClr val="FF0000"/>
                </a:solidFill>
                <a:latin typeface="BIZ UDPゴシック" panose="020B0400000000000000" pitchFamily="50" charset="-128"/>
                <a:ea typeface="BIZ UDPゴシック" panose="020B0400000000000000" pitchFamily="50" charset="-128"/>
              </a:rPr>
              <a:t>初期のサービスモデル・対象地域やルート</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r>
              <a:rPr lang="ja-JP" altLang="en-US" sz="1600" dirty="0">
                <a:solidFill>
                  <a:srgbClr val="FF0000"/>
                </a:solidFill>
                <a:latin typeface="BIZ UDPゴシック" panose="020B0400000000000000" pitchFamily="50" charset="-128"/>
                <a:ea typeface="BIZ UDPゴシック" panose="020B0400000000000000" pitchFamily="50" charset="-128"/>
              </a:rPr>
              <a:t>中長期の展開イメージ　等</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p:txBody>
      </p:sp>
      <p:cxnSp>
        <p:nvCxnSpPr>
          <p:cNvPr id="10" name="直線コネクタ 9">
            <a:extLst>
              <a:ext uri="{FF2B5EF4-FFF2-40B4-BE49-F238E27FC236}">
                <a16:creationId xmlns:a16="http://schemas.microsoft.com/office/drawing/2014/main" id="{861D88DB-673D-413E-BF22-4CA09539C945}"/>
              </a:ext>
            </a:extLst>
          </p:cNvPr>
          <p:cNvCxnSpPr/>
          <p:nvPr/>
        </p:nvCxnSpPr>
        <p:spPr>
          <a:xfrm>
            <a:off x="0" y="530950"/>
            <a:ext cx="91440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7">
            <a:extLst>
              <a:ext uri="{FF2B5EF4-FFF2-40B4-BE49-F238E27FC236}">
                <a16:creationId xmlns:a16="http://schemas.microsoft.com/office/drawing/2014/main" id="{BE934B02-E0C3-49A3-B1AB-77112539DA03}"/>
              </a:ext>
            </a:extLst>
          </p:cNvPr>
          <p:cNvSpPr>
            <a:spLocks noGrp="1"/>
          </p:cNvSpPr>
          <p:nvPr>
            <p:ph type="sldNum" sz="quarter" idx="12"/>
          </p:nvPr>
        </p:nvSpPr>
        <p:spPr/>
        <p:txBody>
          <a:bodyPr/>
          <a:lstStyle/>
          <a:p>
            <a:fld id="{4B31A05E-9C50-4518-B1B1-D474C4C1116E}" type="slidenum">
              <a:rPr kumimoji="1" lang="ja-JP" altLang="en-US" smtClean="0"/>
              <a:t>3</a:t>
            </a:fld>
            <a:endParaRPr kumimoji="1" lang="ja-JP" altLang="en-US" dirty="0"/>
          </a:p>
        </p:txBody>
      </p:sp>
    </p:spTree>
    <p:extLst>
      <p:ext uri="{BB962C8B-B14F-4D97-AF65-F5344CB8AC3E}">
        <p14:creationId xmlns:p14="http://schemas.microsoft.com/office/powerpoint/2010/main" val="1223571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9">
            <a:extLst>
              <a:ext uri="{FF2B5EF4-FFF2-40B4-BE49-F238E27FC236}">
                <a16:creationId xmlns:a16="http://schemas.microsoft.com/office/drawing/2014/main" id="{5AE0C08F-2305-4967-BF7A-12AD0186CB57}"/>
              </a:ext>
            </a:extLst>
          </p:cNvPr>
          <p:cNvSpPr>
            <a:spLocks noGrp="1"/>
          </p:cNvSpPr>
          <p:nvPr>
            <p:ph type="title"/>
          </p:nvPr>
        </p:nvSpPr>
        <p:spPr>
          <a:xfrm>
            <a:off x="0" y="0"/>
            <a:ext cx="9144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altLang="ja-JP" sz="2000" dirty="0">
                <a:latin typeface="BIZ UDPゴシック" panose="020B0400000000000000" pitchFamily="50" charset="-128"/>
                <a:ea typeface="BIZ UDPゴシック" panose="020B0400000000000000" pitchFamily="50" charset="-128"/>
              </a:rPr>
              <a:t>【</a:t>
            </a:r>
            <a:r>
              <a:rPr lang="ja-JP" altLang="en-US" sz="2000" dirty="0">
                <a:latin typeface="BIZ UDPゴシック" panose="020B0400000000000000" pitchFamily="50" charset="-128"/>
                <a:ea typeface="BIZ UDPゴシック" panose="020B0400000000000000" pitchFamily="50" charset="-128"/>
              </a:rPr>
              <a:t>２．プロジェクトのコンセプト</a:t>
            </a:r>
            <a:r>
              <a:rPr lang="en-US" altLang="ja-JP" sz="2000" dirty="0">
                <a:latin typeface="BIZ UDPゴシック" panose="020B0400000000000000" pitchFamily="50" charset="-128"/>
                <a:ea typeface="BIZ UDPゴシック" panose="020B0400000000000000" pitchFamily="50" charset="-128"/>
              </a:rPr>
              <a:t>】</a:t>
            </a:r>
            <a:endParaRPr lang="ja-JP" altLang="en-US" sz="2000" dirty="0">
              <a:latin typeface="BIZ UDPゴシック" panose="020B0400000000000000" pitchFamily="50" charset="-128"/>
              <a:ea typeface="BIZ UDPゴシック" panose="020B0400000000000000" pitchFamily="50" charset="-128"/>
            </a:endParaRPr>
          </a:p>
        </p:txBody>
      </p:sp>
      <p:sp>
        <p:nvSpPr>
          <p:cNvPr id="5" name="コンテンツ プレースホルダー 2">
            <a:extLst>
              <a:ext uri="{FF2B5EF4-FFF2-40B4-BE49-F238E27FC236}">
                <a16:creationId xmlns:a16="http://schemas.microsoft.com/office/drawing/2014/main" id="{46630250-5F2C-4728-AB03-6D1A4D613139}"/>
              </a:ext>
            </a:extLst>
          </p:cNvPr>
          <p:cNvSpPr>
            <a:spLocks noGrp="1"/>
          </p:cNvSpPr>
          <p:nvPr>
            <p:ph idx="1"/>
          </p:nvPr>
        </p:nvSpPr>
        <p:spPr>
          <a:xfrm>
            <a:off x="269033" y="632805"/>
            <a:ext cx="8632080" cy="3427605"/>
          </a:xfrm>
          <a:noFill/>
          <a:ln w="19050">
            <a:no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③プロジェクト全体の計画</a:t>
            </a:r>
            <a:endParaRPr lang="en-US" altLang="ja-JP" sz="1600" b="1"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以下の観点を含む、</a:t>
            </a:r>
            <a:r>
              <a:rPr lang="en-US" altLang="ja-JP" sz="1600" dirty="0">
                <a:solidFill>
                  <a:srgbClr val="FF0000"/>
                </a:solidFill>
                <a:latin typeface="BIZ UDPゴシック" panose="020B0400000000000000" pitchFamily="50" charset="-128"/>
                <a:ea typeface="BIZ UDPゴシック" panose="020B0400000000000000" pitchFamily="50" charset="-128"/>
              </a:rPr>
              <a:t>R4</a:t>
            </a:r>
            <a:r>
              <a:rPr lang="ja-JP" altLang="en-US" sz="1600" dirty="0">
                <a:solidFill>
                  <a:srgbClr val="FF0000"/>
                </a:solidFill>
                <a:latin typeface="BIZ UDPゴシック" panose="020B0400000000000000" pitchFamily="50" charset="-128"/>
                <a:ea typeface="BIZ UDPゴシック" panose="020B0400000000000000" pitchFamily="50" charset="-128"/>
              </a:rPr>
              <a:t>年度の検討、</a:t>
            </a:r>
            <a:r>
              <a:rPr lang="en-US" altLang="ja-JP" sz="1600" dirty="0">
                <a:solidFill>
                  <a:srgbClr val="FF0000"/>
                </a:solidFill>
                <a:latin typeface="BIZ UDPゴシック" panose="020B0400000000000000" pitchFamily="50" charset="-128"/>
                <a:ea typeface="BIZ UDPゴシック" panose="020B0400000000000000" pitchFamily="50" charset="-128"/>
              </a:rPr>
              <a:t>R5-6</a:t>
            </a:r>
            <a:r>
              <a:rPr lang="ja-JP" altLang="en-US" sz="1600" dirty="0">
                <a:solidFill>
                  <a:srgbClr val="FF0000"/>
                </a:solidFill>
                <a:latin typeface="BIZ UDPゴシック" panose="020B0400000000000000" pitchFamily="50" charset="-128"/>
                <a:ea typeface="BIZ UDPゴシック" panose="020B0400000000000000" pitchFamily="50" charset="-128"/>
              </a:rPr>
              <a:t>年度の実証とその後の社会実装に至る過程の計画を記載してください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r>
              <a:rPr lang="ja-JP" altLang="en-US" sz="1600" dirty="0">
                <a:solidFill>
                  <a:srgbClr val="FF0000"/>
                </a:solidFill>
                <a:latin typeface="BIZ UDPゴシック" panose="020B0400000000000000" pitchFamily="50" charset="-128"/>
                <a:ea typeface="BIZ UDPゴシック" panose="020B0400000000000000" pitchFamily="50" charset="-128"/>
              </a:rPr>
              <a:t>全体的な活動方針（プロジェクトで実施することに加え、事業許可取得や事業体制構築等の事業活動を含む事業化までの全体計画）</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r>
              <a:rPr lang="ja-JP" altLang="en-US" sz="1600" dirty="0">
                <a:solidFill>
                  <a:srgbClr val="FF0000"/>
                </a:solidFill>
                <a:latin typeface="BIZ UDPゴシック" panose="020B0400000000000000" pitchFamily="50" charset="-128"/>
                <a:ea typeface="BIZ UDPゴシック" panose="020B0400000000000000" pitchFamily="50" charset="-128"/>
              </a:rPr>
              <a:t>東京での実装に関する初期～中長期の事業展開イメージ</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④事業化にあたっての課題・リスクの想定と対策</a:t>
            </a: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安全性、制度面、社会受容性等のリスク・課題と現時点で想定している対応方針を具体的に記載してください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p:txBody>
      </p:sp>
      <p:cxnSp>
        <p:nvCxnSpPr>
          <p:cNvPr id="10" name="直線コネクタ 9">
            <a:extLst>
              <a:ext uri="{FF2B5EF4-FFF2-40B4-BE49-F238E27FC236}">
                <a16:creationId xmlns:a16="http://schemas.microsoft.com/office/drawing/2014/main" id="{861D88DB-673D-413E-BF22-4CA09539C945}"/>
              </a:ext>
            </a:extLst>
          </p:cNvPr>
          <p:cNvCxnSpPr/>
          <p:nvPr/>
        </p:nvCxnSpPr>
        <p:spPr>
          <a:xfrm>
            <a:off x="0" y="530950"/>
            <a:ext cx="91440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7">
            <a:extLst>
              <a:ext uri="{FF2B5EF4-FFF2-40B4-BE49-F238E27FC236}">
                <a16:creationId xmlns:a16="http://schemas.microsoft.com/office/drawing/2014/main" id="{BE934B02-E0C3-49A3-B1AB-77112539DA03}"/>
              </a:ext>
            </a:extLst>
          </p:cNvPr>
          <p:cNvSpPr>
            <a:spLocks noGrp="1"/>
          </p:cNvSpPr>
          <p:nvPr>
            <p:ph type="sldNum" sz="quarter" idx="12"/>
          </p:nvPr>
        </p:nvSpPr>
        <p:spPr/>
        <p:txBody>
          <a:bodyPr/>
          <a:lstStyle/>
          <a:p>
            <a:fld id="{4B31A05E-9C50-4518-B1B1-D474C4C1116E}" type="slidenum">
              <a:rPr kumimoji="1" lang="ja-JP" altLang="en-US" smtClean="0"/>
              <a:t>4</a:t>
            </a:fld>
            <a:endParaRPr kumimoji="1" lang="ja-JP" altLang="en-US" dirty="0"/>
          </a:p>
        </p:txBody>
      </p:sp>
    </p:spTree>
    <p:extLst>
      <p:ext uri="{BB962C8B-B14F-4D97-AF65-F5344CB8AC3E}">
        <p14:creationId xmlns:p14="http://schemas.microsoft.com/office/powerpoint/2010/main" val="1629197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9">
            <a:extLst>
              <a:ext uri="{FF2B5EF4-FFF2-40B4-BE49-F238E27FC236}">
                <a16:creationId xmlns:a16="http://schemas.microsoft.com/office/drawing/2014/main" id="{5AE0C08F-2305-4967-BF7A-12AD0186CB57}"/>
              </a:ext>
            </a:extLst>
          </p:cNvPr>
          <p:cNvSpPr>
            <a:spLocks noGrp="1"/>
          </p:cNvSpPr>
          <p:nvPr>
            <p:ph type="title"/>
          </p:nvPr>
        </p:nvSpPr>
        <p:spPr>
          <a:xfrm>
            <a:off x="0" y="0"/>
            <a:ext cx="9144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altLang="ja-JP" sz="2000" dirty="0">
                <a:latin typeface="BIZ UDPゴシック" panose="020B0400000000000000" pitchFamily="50" charset="-128"/>
                <a:ea typeface="BIZ UDPゴシック" panose="020B0400000000000000" pitchFamily="50" charset="-128"/>
              </a:rPr>
              <a:t>【</a:t>
            </a:r>
            <a:r>
              <a:rPr lang="ja-JP" altLang="en-US" sz="2000" dirty="0">
                <a:latin typeface="BIZ UDPゴシック" panose="020B0400000000000000" pitchFamily="50" charset="-128"/>
                <a:ea typeface="BIZ UDPゴシック" panose="020B0400000000000000" pitchFamily="50" charset="-128"/>
              </a:rPr>
              <a:t>３．ビジネスモデル検討（令和</a:t>
            </a:r>
            <a:r>
              <a:rPr lang="en-US" altLang="ja-JP" sz="2000" dirty="0">
                <a:latin typeface="BIZ UDPゴシック" panose="020B0400000000000000" pitchFamily="50" charset="-128"/>
                <a:ea typeface="BIZ UDPゴシック" panose="020B0400000000000000" pitchFamily="50" charset="-128"/>
              </a:rPr>
              <a:t>4</a:t>
            </a:r>
            <a:r>
              <a:rPr lang="ja-JP" altLang="en-US" sz="2000" dirty="0">
                <a:latin typeface="BIZ UDPゴシック" panose="020B0400000000000000" pitchFamily="50" charset="-128"/>
                <a:ea typeface="BIZ UDPゴシック" panose="020B0400000000000000" pitchFamily="50" charset="-128"/>
              </a:rPr>
              <a:t>年度）</a:t>
            </a:r>
            <a:r>
              <a:rPr lang="en-US" altLang="ja-JP" sz="2000" dirty="0">
                <a:latin typeface="BIZ UDPゴシック" panose="020B0400000000000000" pitchFamily="50" charset="-128"/>
                <a:ea typeface="BIZ UDPゴシック" panose="020B0400000000000000" pitchFamily="50" charset="-128"/>
              </a:rPr>
              <a:t>】</a:t>
            </a:r>
            <a:endParaRPr lang="ja-JP" altLang="en-US" sz="2000" dirty="0">
              <a:latin typeface="BIZ UDPゴシック" panose="020B0400000000000000" pitchFamily="50" charset="-128"/>
              <a:ea typeface="BIZ UDPゴシック" panose="020B0400000000000000" pitchFamily="50" charset="-128"/>
            </a:endParaRPr>
          </a:p>
        </p:txBody>
      </p:sp>
      <p:sp>
        <p:nvSpPr>
          <p:cNvPr id="5" name="コンテンツ プレースホルダー 2">
            <a:extLst>
              <a:ext uri="{FF2B5EF4-FFF2-40B4-BE49-F238E27FC236}">
                <a16:creationId xmlns:a16="http://schemas.microsoft.com/office/drawing/2014/main" id="{46630250-5F2C-4728-AB03-6D1A4D613139}"/>
              </a:ext>
            </a:extLst>
          </p:cNvPr>
          <p:cNvSpPr>
            <a:spLocks noGrp="1"/>
          </p:cNvSpPr>
          <p:nvPr>
            <p:ph idx="1"/>
          </p:nvPr>
        </p:nvSpPr>
        <p:spPr>
          <a:xfrm>
            <a:off x="269033" y="632805"/>
            <a:ext cx="8632080" cy="2762808"/>
          </a:xfrm>
          <a:noFill/>
          <a:ln w="19050">
            <a:no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①</a:t>
            </a:r>
            <a:r>
              <a:rPr lang="en-US" altLang="ja-JP" sz="1600" b="1" dirty="0">
                <a:solidFill>
                  <a:srgbClr val="FF0000"/>
                </a:solidFill>
                <a:latin typeface="BIZ UDPゴシック" panose="020B0400000000000000" pitchFamily="50" charset="-128"/>
                <a:ea typeface="BIZ UDPゴシック" panose="020B0400000000000000" pitchFamily="50" charset="-128"/>
              </a:rPr>
              <a:t>R4</a:t>
            </a:r>
            <a:r>
              <a:rPr lang="ja-JP" altLang="en-US" sz="1600" b="1" dirty="0">
                <a:solidFill>
                  <a:srgbClr val="FF0000"/>
                </a:solidFill>
                <a:latin typeface="BIZ UDPゴシック" panose="020B0400000000000000" pitchFamily="50" charset="-128"/>
                <a:ea typeface="BIZ UDPゴシック" panose="020B0400000000000000" pitchFamily="50" charset="-128"/>
              </a:rPr>
              <a:t>年度のビジネスモデル検討の進め方</a:t>
            </a:r>
            <a:endParaRPr lang="en-US" altLang="ja-JP" sz="1600" b="1"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下記の</a:t>
            </a:r>
            <a:r>
              <a:rPr lang="en-US" altLang="ja-JP" sz="1600" dirty="0">
                <a:solidFill>
                  <a:srgbClr val="FF0000"/>
                </a:solidFill>
                <a:latin typeface="BIZ UDPゴシック" panose="020B0400000000000000" pitchFamily="50" charset="-128"/>
                <a:ea typeface="BIZ UDPゴシック" panose="020B0400000000000000" pitchFamily="50" charset="-128"/>
              </a:rPr>
              <a:t>R4</a:t>
            </a:r>
            <a:r>
              <a:rPr lang="ja-JP" altLang="en-US" sz="1600" dirty="0">
                <a:solidFill>
                  <a:srgbClr val="FF0000"/>
                </a:solidFill>
                <a:latin typeface="BIZ UDPゴシック" panose="020B0400000000000000" pitchFamily="50" charset="-128"/>
                <a:ea typeface="BIZ UDPゴシック" panose="020B0400000000000000" pitchFamily="50" charset="-128"/>
              </a:rPr>
              <a:t>年度の検討項目について、検討の進め方を具体的に記載してください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r>
              <a:rPr lang="ja-JP" altLang="en-US" sz="1600" dirty="0">
                <a:solidFill>
                  <a:srgbClr val="FF0000"/>
                </a:solidFill>
                <a:latin typeface="BIZ UDPゴシック" panose="020B0400000000000000" pitchFamily="50" charset="-128"/>
                <a:ea typeface="BIZ UDPゴシック" panose="020B0400000000000000" pitchFamily="50" charset="-128"/>
              </a:rPr>
              <a:t>ビジネスモデルの検討</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r>
              <a:rPr lang="ja-JP" altLang="en-US" sz="1600" dirty="0">
                <a:solidFill>
                  <a:srgbClr val="FF0000"/>
                </a:solidFill>
                <a:latin typeface="BIZ UDPゴシック" panose="020B0400000000000000" pitchFamily="50" charset="-128"/>
                <a:ea typeface="BIZ UDPゴシック" panose="020B0400000000000000" pitchFamily="50" charset="-128"/>
              </a:rPr>
              <a:t>経済的・社会的効果の検討</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r>
              <a:rPr lang="ja-JP" altLang="en-US" sz="1600" dirty="0">
                <a:solidFill>
                  <a:srgbClr val="FF0000"/>
                </a:solidFill>
                <a:latin typeface="BIZ UDPゴシック" panose="020B0400000000000000" pitchFamily="50" charset="-128"/>
                <a:ea typeface="BIZ UDPゴシック" panose="020B0400000000000000" pitchFamily="50" charset="-128"/>
              </a:rPr>
              <a:t>事業の持続性（収益性）の検討</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r>
              <a:rPr lang="ja-JP" altLang="en-US" sz="1600" dirty="0">
                <a:solidFill>
                  <a:srgbClr val="FF0000"/>
                </a:solidFill>
                <a:latin typeface="BIZ UDPゴシック" panose="020B0400000000000000" pitchFamily="50" charset="-128"/>
                <a:ea typeface="BIZ UDPゴシック" panose="020B0400000000000000" pitchFamily="50" charset="-128"/>
              </a:rPr>
              <a:t>実装に向けた課題と対応方針の検討</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r>
              <a:rPr lang="ja-JP" altLang="en-US" sz="1600" dirty="0">
                <a:solidFill>
                  <a:srgbClr val="FF0000"/>
                </a:solidFill>
                <a:latin typeface="BIZ UDPゴシック" panose="020B0400000000000000" pitchFamily="50" charset="-128"/>
                <a:ea typeface="BIZ UDPゴシック" panose="020B0400000000000000" pitchFamily="50" charset="-128"/>
              </a:rPr>
              <a:t>プロジェクト実施に向けた準備</a:t>
            </a:r>
          </a:p>
          <a:p>
            <a:pPr marL="0" indent="0">
              <a:buNone/>
            </a:pPr>
            <a:endParaRPr lang="ja-JP" altLang="en-US" sz="1600" dirty="0">
              <a:solidFill>
                <a:srgbClr val="FF0000"/>
              </a:solidFill>
              <a:latin typeface="BIZ UDPゴシック" panose="020B0400000000000000" pitchFamily="50" charset="-128"/>
              <a:ea typeface="BIZ UDPゴシック" panose="020B0400000000000000" pitchFamily="50" charset="-128"/>
            </a:endParaRPr>
          </a:p>
        </p:txBody>
      </p:sp>
      <p:cxnSp>
        <p:nvCxnSpPr>
          <p:cNvPr id="10" name="直線コネクタ 9">
            <a:extLst>
              <a:ext uri="{FF2B5EF4-FFF2-40B4-BE49-F238E27FC236}">
                <a16:creationId xmlns:a16="http://schemas.microsoft.com/office/drawing/2014/main" id="{861D88DB-673D-413E-BF22-4CA09539C945}"/>
              </a:ext>
            </a:extLst>
          </p:cNvPr>
          <p:cNvCxnSpPr/>
          <p:nvPr/>
        </p:nvCxnSpPr>
        <p:spPr>
          <a:xfrm>
            <a:off x="0" y="530950"/>
            <a:ext cx="91440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7">
            <a:extLst>
              <a:ext uri="{FF2B5EF4-FFF2-40B4-BE49-F238E27FC236}">
                <a16:creationId xmlns:a16="http://schemas.microsoft.com/office/drawing/2014/main" id="{BE934B02-E0C3-49A3-B1AB-77112539DA03}"/>
              </a:ext>
            </a:extLst>
          </p:cNvPr>
          <p:cNvSpPr>
            <a:spLocks noGrp="1"/>
          </p:cNvSpPr>
          <p:nvPr>
            <p:ph type="sldNum" sz="quarter" idx="12"/>
          </p:nvPr>
        </p:nvSpPr>
        <p:spPr/>
        <p:txBody>
          <a:bodyPr/>
          <a:lstStyle/>
          <a:p>
            <a:fld id="{4B31A05E-9C50-4518-B1B1-D474C4C1116E}" type="slidenum">
              <a:rPr kumimoji="1" lang="ja-JP" altLang="en-US" smtClean="0"/>
              <a:t>5</a:t>
            </a:fld>
            <a:endParaRPr kumimoji="1" lang="ja-JP" altLang="en-US" dirty="0"/>
          </a:p>
        </p:txBody>
      </p:sp>
    </p:spTree>
    <p:extLst>
      <p:ext uri="{BB962C8B-B14F-4D97-AF65-F5344CB8AC3E}">
        <p14:creationId xmlns:p14="http://schemas.microsoft.com/office/powerpoint/2010/main" val="2454623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9">
            <a:extLst>
              <a:ext uri="{FF2B5EF4-FFF2-40B4-BE49-F238E27FC236}">
                <a16:creationId xmlns:a16="http://schemas.microsoft.com/office/drawing/2014/main" id="{5AE0C08F-2305-4967-BF7A-12AD0186CB57}"/>
              </a:ext>
            </a:extLst>
          </p:cNvPr>
          <p:cNvSpPr>
            <a:spLocks noGrp="1"/>
          </p:cNvSpPr>
          <p:nvPr>
            <p:ph type="title"/>
          </p:nvPr>
        </p:nvSpPr>
        <p:spPr>
          <a:xfrm>
            <a:off x="0" y="0"/>
            <a:ext cx="9144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altLang="ja-JP" sz="2000" dirty="0">
                <a:latin typeface="BIZ UDPゴシック" panose="020B0400000000000000" pitchFamily="50" charset="-128"/>
                <a:ea typeface="BIZ UDPゴシック" panose="020B0400000000000000" pitchFamily="50" charset="-128"/>
              </a:rPr>
              <a:t>【</a:t>
            </a:r>
            <a:r>
              <a:rPr lang="ja-JP" altLang="en-US" sz="2000" dirty="0">
                <a:latin typeface="BIZ UDPゴシック" panose="020B0400000000000000" pitchFamily="50" charset="-128"/>
                <a:ea typeface="BIZ UDPゴシック" panose="020B0400000000000000" pitchFamily="50" charset="-128"/>
              </a:rPr>
              <a:t>３．ビジネスモデル検討（令和</a:t>
            </a:r>
            <a:r>
              <a:rPr lang="en-US" altLang="ja-JP" sz="2000" dirty="0">
                <a:latin typeface="BIZ UDPゴシック" panose="020B0400000000000000" pitchFamily="50" charset="-128"/>
                <a:ea typeface="BIZ UDPゴシック" panose="020B0400000000000000" pitchFamily="50" charset="-128"/>
              </a:rPr>
              <a:t>4</a:t>
            </a:r>
            <a:r>
              <a:rPr lang="ja-JP" altLang="en-US" sz="2000" dirty="0">
                <a:latin typeface="BIZ UDPゴシック" panose="020B0400000000000000" pitchFamily="50" charset="-128"/>
                <a:ea typeface="BIZ UDPゴシック" panose="020B0400000000000000" pitchFamily="50" charset="-128"/>
              </a:rPr>
              <a:t>年度）</a:t>
            </a:r>
            <a:r>
              <a:rPr lang="en-US" altLang="ja-JP" sz="2000" dirty="0">
                <a:latin typeface="BIZ UDPゴシック" panose="020B0400000000000000" pitchFamily="50" charset="-128"/>
                <a:ea typeface="BIZ UDPゴシック" panose="020B0400000000000000" pitchFamily="50" charset="-128"/>
              </a:rPr>
              <a:t>】</a:t>
            </a:r>
            <a:endParaRPr lang="ja-JP" altLang="en-US" sz="2000" dirty="0">
              <a:latin typeface="BIZ UDPゴシック" panose="020B0400000000000000" pitchFamily="50" charset="-128"/>
              <a:ea typeface="BIZ UDPゴシック" panose="020B0400000000000000" pitchFamily="50" charset="-128"/>
            </a:endParaRPr>
          </a:p>
        </p:txBody>
      </p:sp>
      <p:sp>
        <p:nvSpPr>
          <p:cNvPr id="5" name="コンテンツ プレースホルダー 2">
            <a:extLst>
              <a:ext uri="{FF2B5EF4-FFF2-40B4-BE49-F238E27FC236}">
                <a16:creationId xmlns:a16="http://schemas.microsoft.com/office/drawing/2014/main" id="{46630250-5F2C-4728-AB03-6D1A4D613139}"/>
              </a:ext>
            </a:extLst>
          </p:cNvPr>
          <p:cNvSpPr>
            <a:spLocks noGrp="1"/>
          </p:cNvSpPr>
          <p:nvPr>
            <p:ph idx="1"/>
          </p:nvPr>
        </p:nvSpPr>
        <p:spPr>
          <a:xfrm>
            <a:off x="269033" y="632805"/>
            <a:ext cx="8632080" cy="3812326"/>
          </a:xfrm>
          <a:noFill/>
          <a:ln w="19050">
            <a:no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②</a:t>
            </a:r>
            <a:r>
              <a:rPr lang="en-US" altLang="ja-JP" sz="1600" b="1" dirty="0">
                <a:solidFill>
                  <a:srgbClr val="FF0000"/>
                </a:solidFill>
                <a:latin typeface="BIZ UDPゴシック" panose="020B0400000000000000" pitchFamily="50" charset="-128"/>
                <a:ea typeface="BIZ UDPゴシック" panose="020B0400000000000000" pitchFamily="50" charset="-128"/>
              </a:rPr>
              <a:t>R4</a:t>
            </a:r>
            <a:r>
              <a:rPr lang="ja-JP" altLang="en-US" sz="1600" b="1" dirty="0">
                <a:solidFill>
                  <a:srgbClr val="FF0000"/>
                </a:solidFill>
                <a:latin typeface="BIZ UDPゴシック" panose="020B0400000000000000" pitchFamily="50" charset="-128"/>
                <a:ea typeface="BIZ UDPゴシック" panose="020B0400000000000000" pitchFamily="50" charset="-128"/>
              </a:rPr>
              <a:t>年度のビジネスモデル検討のスケジュール</a:t>
            </a:r>
          </a:p>
          <a:p>
            <a:pPr marL="0" indent="0">
              <a:buNone/>
            </a:pPr>
            <a:r>
              <a:rPr lang="en-US" altLang="ja-JP" sz="1600" dirty="0">
                <a:solidFill>
                  <a:srgbClr val="FF0000"/>
                </a:solidFill>
                <a:latin typeface="BIZ UDPゴシック" panose="020B0400000000000000" pitchFamily="50" charset="-128"/>
                <a:ea typeface="BIZ UDPゴシック" panose="020B0400000000000000" pitchFamily="50" charset="-128"/>
              </a:rPr>
              <a:t>R4</a:t>
            </a:r>
            <a:r>
              <a:rPr lang="ja-JP" altLang="en-US" sz="1600" dirty="0">
                <a:solidFill>
                  <a:srgbClr val="FF0000"/>
                </a:solidFill>
                <a:latin typeface="BIZ UDPゴシック" panose="020B0400000000000000" pitchFamily="50" charset="-128"/>
                <a:ea typeface="BIZ UDPゴシック" panose="020B0400000000000000" pitchFamily="50" charset="-128"/>
              </a:rPr>
              <a:t>年度の検討のスケジュールを記載ください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例）</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ja-JP" altLang="en-US" sz="1600" dirty="0">
              <a:solidFill>
                <a:srgbClr val="FF0000"/>
              </a:solidFill>
              <a:latin typeface="BIZ UDPゴシック" panose="020B0400000000000000" pitchFamily="50" charset="-128"/>
              <a:ea typeface="BIZ UDPゴシック" panose="020B0400000000000000" pitchFamily="50" charset="-128"/>
            </a:endParaRPr>
          </a:p>
        </p:txBody>
      </p:sp>
      <p:cxnSp>
        <p:nvCxnSpPr>
          <p:cNvPr id="10" name="直線コネクタ 9">
            <a:extLst>
              <a:ext uri="{FF2B5EF4-FFF2-40B4-BE49-F238E27FC236}">
                <a16:creationId xmlns:a16="http://schemas.microsoft.com/office/drawing/2014/main" id="{861D88DB-673D-413E-BF22-4CA09539C945}"/>
              </a:ext>
            </a:extLst>
          </p:cNvPr>
          <p:cNvCxnSpPr/>
          <p:nvPr/>
        </p:nvCxnSpPr>
        <p:spPr>
          <a:xfrm>
            <a:off x="0" y="530950"/>
            <a:ext cx="91440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7">
            <a:extLst>
              <a:ext uri="{FF2B5EF4-FFF2-40B4-BE49-F238E27FC236}">
                <a16:creationId xmlns:a16="http://schemas.microsoft.com/office/drawing/2014/main" id="{BE934B02-E0C3-49A3-B1AB-77112539DA03}"/>
              </a:ext>
            </a:extLst>
          </p:cNvPr>
          <p:cNvSpPr>
            <a:spLocks noGrp="1"/>
          </p:cNvSpPr>
          <p:nvPr>
            <p:ph type="sldNum" sz="quarter" idx="12"/>
          </p:nvPr>
        </p:nvSpPr>
        <p:spPr/>
        <p:txBody>
          <a:bodyPr/>
          <a:lstStyle/>
          <a:p>
            <a:fld id="{4B31A05E-9C50-4518-B1B1-D474C4C1116E}" type="slidenum">
              <a:rPr kumimoji="1" lang="ja-JP" altLang="en-US" smtClean="0"/>
              <a:t>6</a:t>
            </a:fld>
            <a:endParaRPr kumimoji="1" lang="ja-JP" altLang="en-US" dirty="0"/>
          </a:p>
        </p:txBody>
      </p:sp>
      <p:graphicFrame>
        <p:nvGraphicFramePr>
          <p:cNvPr id="2" name="表 2">
            <a:extLst>
              <a:ext uri="{FF2B5EF4-FFF2-40B4-BE49-F238E27FC236}">
                <a16:creationId xmlns:a16="http://schemas.microsoft.com/office/drawing/2014/main" id="{C48AF7BE-3A5A-472A-86CD-6513021D6180}"/>
              </a:ext>
            </a:extLst>
          </p:cNvPr>
          <p:cNvGraphicFramePr>
            <a:graphicFrameLocks noGrp="1"/>
          </p:cNvGraphicFramePr>
          <p:nvPr>
            <p:extLst>
              <p:ext uri="{D42A27DB-BD31-4B8C-83A1-F6EECF244321}">
                <p14:modId xmlns:p14="http://schemas.microsoft.com/office/powerpoint/2010/main" val="3305769793"/>
              </p:ext>
            </p:extLst>
          </p:nvPr>
        </p:nvGraphicFramePr>
        <p:xfrm>
          <a:off x="936523" y="1856607"/>
          <a:ext cx="7462840" cy="2225040"/>
        </p:xfrm>
        <a:graphic>
          <a:graphicData uri="http://schemas.openxmlformats.org/drawingml/2006/table">
            <a:tbl>
              <a:tblPr firstRow="1" bandRow="1">
                <a:tableStyleId>{5C22544A-7EE6-4342-B048-85BDC9FD1C3A}</a:tableStyleId>
              </a:tblPr>
              <a:tblGrid>
                <a:gridCol w="1450128">
                  <a:extLst>
                    <a:ext uri="{9D8B030D-6E8A-4147-A177-3AD203B41FA5}">
                      <a16:colId xmlns:a16="http://schemas.microsoft.com/office/drawing/2014/main" val="477553860"/>
                    </a:ext>
                  </a:extLst>
                </a:gridCol>
                <a:gridCol w="751589">
                  <a:extLst>
                    <a:ext uri="{9D8B030D-6E8A-4147-A177-3AD203B41FA5}">
                      <a16:colId xmlns:a16="http://schemas.microsoft.com/office/drawing/2014/main" val="264664547"/>
                    </a:ext>
                  </a:extLst>
                </a:gridCol>
                <a:gridCol w="751589">
                  <a:extLst>
                    <a:ext uri="{9D8B030D-6E8A-4147-A177-3AD203B41FA5}">
                      <a16:colId xmlns:a16="http://schemas.microsoft.com/office/drawing/2014/main" val="3373940219"/>
                    </a:ext>
                  </a:extLst>
                </a:gridCol>
                <a:gridCol w="751589">
                  <a:extLst>
                    <a:ext uri="{9D8B030D-6E8A-4147-A177-3AD203B41FA5}">
                      <a16:colId xmlns:a16="http://schemas.microsoft.com/office/drawing/2014/main" val="451910900"/>
                    </a:ext>
                  </a:extLst>
                </a:gridCol>
                <a:gridCol w="751589">
                  <a:extLst>
                    <a:ext uri="{9D8B030D-6E8A-4147-A177-3AD203B41FA5}">
                      <a16:colId xmlns:a16="http://schemas.microsoft.com/office/drawing/2014/main" val="2473890568"/>
                    </a:ext>
                  </a:extLst>
                </a:gridCol>
                <a:gridCol w="751589">
                  <a:extLst>
                    <a:ext uri="{9D8B030D-6E8A-4147-A177-3AD203B41FA5}">
                      <a16:colId xmlns:a16="http://schemas.microsoft.com/office/drawing/2014/main" val="1728505004"/>
                    </a:ext>
                  </a:extLst>
                </a:gridCol>
                <a:gridCol w="751589">
                  <a:extLst>
                    <a:ext uri="{9D8B030D-6E8A-4147-A177-3AD203B41FA5}">
                      <a16:colId xmlns:a16="http://schemas.microsoft.com/office/drawing/2014/main" val="2294249291"/>
                    </a:ext>
                  </a:extLst>
                </a:gridCol>
                <a:gridCol w="751589">
                  <a:extLst>
                    <a:ext uri="{9D8B030D-6E8A-4147-A177-3AD203B41FA5}">
                      <a16:colId xmlns:a16="http://schemas.microsoft.com/office/drawing/2014/main" val="3008571796"/>
                    </a:ext>
                  </a:extLst>
                </a:gridCol>
                <a:gridCol w="751589">
                  <a:extLst>
                    <a:ext uri="{9D8B030D-6E8A-4147-A177-3AD203B41FA5}">
                      <a16:colId xmlns:a16="http://schemas.microsoft.com/office/drawing/2014/main" val="188177648"/>
                    </a:ext>
                  </a:extLst>
                </a:gridCol>
              </a:tblGrid>
              <a:tr h="370840">
                <a:tc>
                  <a:txBody>
                    <a:bodyPr/>
                    <a:lstStyle/>
                    <a:p>
                      <a:pPr algn="ctr"/>
                      <a:r>
                        <a:rPr kumimoji="1" lang="ja-JP" altLang="en-US" sz="1200" dirty="0">
                          <a:solidFill>
                            <a:srgbClr val="FF0000"/>
                          </a:solidFill>
                          <a:latin typeface="BIZ UDPゴシック" panose="020B0400000000000000" pitchFamily="50" charset="-128"/>
                          <a:ea typeface="BIZ UDPゴシック" panose="020B0400000000000000" pitchFamily="50" charset="-128"/>
                        </a:rPr>
                        <a:t>検討項目</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pPr algn="ctr"/>
                      <a:r>
                        <a:rPr kumimoji="1" lang="en-US" altLang="ja-JP" sz="1200" dirty="0">
                          <a:solidFill>
                            <a:srgbClr val="FF0000"/>
                          </a:solidFill>
                          <a:latin typeface="BIZ UDPゴシック" panose="020B0400000000000000" pitchFamily="50" charset="-128"/>
                          <a:ea typeface="BIZ UDPゴシック" panose="020B0400000000000000" pitchFamily="50" charset="-128"/>
                        </a:rPr>
                        <a:t>8</a:t>
                      </a:r>
                      <a:r>
                        <a:rPr kumimoji="1" lang="ja-JP" altLang="en-US" sz="1200" dirty="0">
                          <a:solidFill>
                            <a:srgbClr val="FF0000"/>
                          </a:solidFill>
                          <a:latin typeface="BIZ UDPゴシック" panose="020B0400000000000000" pitchFamily="50" charset="-128"/>
                          <a:ea typeface="BIZ UDPゴシック" panose="020B0400000000000000" pitchFamily="50" charset="-128"/>
                        </a:rPr>
                        <a:t>月</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pPr algn="ctr"/>
                      <a:r>
                        <a:rPr kumimoji="1" lang="en-US" altLang="ja-JP" sz="1200" dirty="0">
                          <a:solidFill>
                            <a:srgbClr val="FF0000"/>
                          </a:solidFill>
                          <a:latin typeface="BIZ UDPゴシック" panose="020B0400000000000000" pitchFamily="50" charset="-128"/>
                          <a:ea typeface="BIZ UDPゴシック" panose="020B0400000000000000" pitchFamily="50" charset="-128"/>
                        </a:rPr>
                        <a:t>9</a:t>
                      </a:r>
                      <a:r>
                        <a:rPr kumimoji="1" lang="ja-JP" altLang="en-US" sz="1200" dirty="0">
                          <a:solidFill>
                            <a:srgbClr val="FF0000"/>
                          </a:solidFill>
                          <a:latin typeface="BIZ UDPゴシック" panose="020B0400000000000000" pitchFamily="50" charset="-128"/>
                          <a:ea typeface="BIZ UDPゴシック" panose="020B0400000000000000" pitchFamily="50" charset="-128"/>
                        </a:rPr>
                        <a:t>月</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pPr algn="ctr"/>
                      <a:r>
                        <a:rPr kumimoji="1" lang="en-US" altLang="ja-JP" sz="1200" dirty="0">
                          <a:solidFill>
                            <a:srgbClr val="FF0000"/>
                          </a:solidFill>
                          <a:latin typeface="BIZ UDPゴシック" panose="020B0400000000000000" pitchFamily="50" charset="-128"/>
                          <a:ea typeface="BIZ UDPゴシック" panose="020B0400000000000000" pitchFamily="50" charset="-128"/>
                        </a:rPr>
                        <a:t>10</a:t>
                      </a:r>
                      <a:r>
                        <a:rPr kumimoji="1" lang="ja-JP" altLang="en-US" sz="1200" dirty="0">
                          <a:solidFill>
                            <a:srgbClr val="FF0000"/>
                          </a:solidFill>
                          <a:latin typeface="BIZ UDPゴシック" panose="020B0400000000000000" pitchFamily="50" charset="-128"/>
                          <a:ea typeface="BIZ UDPゴシック" panose="020B0400000000000000" pitchFamily="50" charset="-128"/>
                        </a:rPr>
                        <a:t>月</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pPr algn="ctr"/>
                      <a:r>
                        <a:rPr kumimoji="1" lang="en-US" altLang="ja-JP" sz="1200" dirty="0">
                          <a:solidFill>
                            <a:srgbClr val="FF0000"/>
                          </a:solidFill>
                          <a:latin typeface="BIZ UDPゴシック" panose="020B0400000000000000" pitchFamily="50" charset="-128"/>
                          <a:ea typeface="BIZ UDPゴシック" panose="020B0400000000000000" pitchFamily="50" charset="-128"/>
                        </a:rPr>
                        <a:t>11</a:t>
                      </a:r>
                      <a:r>
                        <a:rPr kumimoji="1" lang="ja-JP" altLang="en-US" sz="1200" dirty="0">
                          <a:solidFill>
                            <a:srgbClr val="FF0000"/>
                          </a:solidFill>
                          <a:latin typeface="BIZ UDPゴシック" panose="020B0400000000000000" pitchFamily="50" charset="-128"/>
                          <a:ea typeface="BIZ UDPゴシック" panose="020B0400000000000000" pitchFamily="50" charset="-128"/>
                        </a:rPr>
                        <a:t>月</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pPr algn="ctr"/>
                      <a:r>
                        <a:rPr kumimoji="1" lang="en-US" altLang="ja-JP" sz="1200" dirty="0">
                          <a:solidFill>
                            <a:srgbClr val="FF0000"/>
                          </a:solidFill>
                          <a:latin typeface="BIZ UDPゴシック" panose="020B0400000000000000" pitchFamily="50" charset="-128"/>
                          <a:ea typeface="BIZ UDPゴシック" panose="020B0400000000000000" pitchFamily="50" charset="-128"/>
                        </a:rPr>
                        <a:t>12</a:t>
                      </a:r>
                      <a:r>
                        <a:rPr kumimoji="1" lang="ja-JP" altLang="en-US" sz="1200" dirty="0">
                          <a:solidFill>
                            <a:srgbClr val="FF0000"/>
                          </a:solidFill>
                          <a:latin typeface="BIZ UDPゴシック" panose="020B0400000000000000" pitchFamily="50" charset="-128"/>
                          <a:ea typeface="BIZ UDPゴシック" panose="020B0400000000000000" pitchFamily="50" charset="-128"/>
                        </a:rPr>
                        <a:t>月</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pPr algn="ctr"/>
                      <a:r>
                        <a:rPr kumimoji="1" lang="en-US" altLang="ja-JP" sz="1200" dirty="0">
                          <a:solidFill>
                            <a:srgbClr val="FF0000"/>
                          </a:solidFill>
                          <a:latin typeface="BIZ UDPゴシック" panose="020B0400000000000000" pitchFamily="50" charset="-128"/>
                          <a:ea typeface="BIZ UDPゴシック" panose="020B0400000000000000" pitchFamily="50" charset="-128"/>
                        </a:rPr>
                        <a:t>1</a:t>
                      </a:r>
                      <a:r>
                        <a:rPr kumimoji="1" lang="ja-JP" altLang="en-US" sz="1200" dirty="0">
                          <a:solidFill>
                            <a:srgbClr val="FF0000"/>
                          </a:solidFill>
                          <a:latin typeface="BIZ UDPゴシック" panose="020B0400000000000000" pitchFamily="50" charset="-128"/>
                          <a:ea typeface="BIZ UDPゴシック" panose="020B0400000000000000" pitchFamily="50" charset="-128"/>
                        </a:rPr>
                        <a:t>月</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pPr algn="ctr"/>
                      <a:r>
                        <a:rPr kumimoji="1" lang="en-US" altLang="ja-JP" sz="1200" dirty="0">
                          <a:solidFill>
                            <a:srgbClr val="FF0000"/>
                          </a:solidFill>
                          <a:latin typeface="BIZ UDPゴシック" panose="020B0400000000000000" pitchFamily="50" charset="-128"/>
                          <a:ea typeface="BIZ UDPゴシック" panose="020B0400000000000000" pitchFamily="50" charset="-128"/>
                        </a:rPr>
                        <a:t>2</a:t>
                      </a:r>
                      <a:r>
                        <a:rPr kumimoji="1" lang="ja-JP" altLang="en-US" sz="1200" dirty="0">
                          <a:solidFill>
                            <a:srgbClr val="FF0000"/>
                          </a:solidFill>
                          <a:latin typeface="BIZ UDPゴシック" panose="020B0400000000000000" pitchFamily="50" charset="-128"/>
                          <a:ea typeface="BIZ UDPゴシック" panose="020B0400000000000000" pitchFamily="50" charset="-128"/>
                        </a:rPr>
                        <a:t>月</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pPr algn="ctr"/>
                      <a:r>
                        <a:rPr kumimoji="1" lang="en-US" altLang="ja-JP" sz="1200" dirty="0">
                          <a:solidFill>
                            <a:srgbClr val="FF0000"/>
                          </a:solidFill>
                          <a:latin typeface="BIZ UDPゴシック" panose="020B0400000000000000" pitchFamily="50" charset="-128"/>
                          <a:ea typeface="BIZ UDPゴシック" panose="020B0400000000000000" pitchFamily="50" charset="-128"/>
                        </a:rPr>
                        <a:t>3</a:t>
                      </a:r>
                      <a:r>
                        <a:rPr kumimoji="1" lang="ja-JP" altLang="en-US" sz="1200" dirty="0">
                          <a:solidFill>
                            <a:srgbClr val="FF0000"/>
                          </a:solidFill>
                          <a:latin typeface="BIZ UDPゴシック" panose="020B0400000000000000" pitchFamily="50" charset="-128"/>
                          <a:ea typeface="BIZ UDPゴシック" panose="020B0400000000000000" pitchFamily="50" charset="-128"/>
                        </a:rPr>
                        <a:t>月</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2557802657"/>
                  </a:ext>
                </a:extLst>
              </a:tr>
              <a:tr h="370840">
                <a:tc>
                  <a:txBody>
                    <a:bodyPr/>
                    <a:lstStyle/>
                    <a:p>
                      <a:r>
                        <a:rPr kumimoji="1" lang="ja-JP" altLang="en-US" sz="1200" dirty="0">
                          <a:solidFill>
                            <a:srgbClr val="FF0000"/>
                          </a:solidFill>
                          <a:latin typeface="BIZ UDPゴシック" panose="020B0400000000000000" pitchFamily="50" charset="-128"/>
                          <a:ea typeface="BIZ UDPゴシック" panose="020B0400000000000000" pitchFamily="50" charset="-128"/>
                        </a:rPr>
                        <a:t>①・・・</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dirty="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1073388683"/>
                  </a:ext>
                </a:extLst>
              </a:tr>
              <a:tr h="370840">
                <a:tc>
                  <a:txBody>
                    <a:bodyPr/>
                    <a:lstStyle/>
                    <a:p>
                      <a:r>
                        <a:rPr kumimoji="1" lang="ja-JP" altLang="en-US" sz="1200" dirty="0">
                          <a:solidFill>
                            <a:srgbClr val="FF0000"/>
                          </a:solidFill>
                          <a:latin typeface="BIZ UDPゴシック" panose="020B0400000000000000" pitchFamily="50" charset="-128"/>
                          <a:ea typeface="BIZ UDPゴシック" panose="020B0400000000000000" pitchFamily="50" charset="-128"/>
                        </a:rPr>
                        <a:t>②・・・</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3542116600"/>
                  </a:ext>
                </a:extLst>
              </a:tr>
              <a:tr h="370840">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2489581712"/>
                  </a:ext>
                </a:extLst>
              </a:tr>
              <a:tr h="370840">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910701207"/>
                  </a:ext>
                </a:extLst>
              </a:tr>
              <a:tr h="370840">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tc>
                  <a:txBody>
                    <a:bodyPr/>
                    <a:lstStyle/>
                    <a:p>
                      <a:endParaRPr kumimoji="1" lang="ja-JP" altLang="en-US" sz="1200" dirty="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0000">
                        <a:alpha val="0"/>
                      </a:srgbClr>
                    </a:solidFill>
                  </a:tcPr>
                </a:tc>
                <a:extLst>
                  <a:ext uri="{0D108BD9-81ED-4DB2-BD59-A6C34878D82A}">
                    <a16:rowId xmlns:a16="http://schemas.microsoft.com/office/drawing/2014/main" val="1675590120"/>
                  </a:ext>
                </a:extLst>
              </a:tr>
            </a:tbl>
          </a:graphicData>
        </a:graphic>
      </p:graphicFrame>
      <p:cxnSp>
        <p:nvCxnSpPr>
          <p:cNvPr id="6" name="直線矢印コネクタ 5">
            <a:extLst>
              <a:ext uri="{FF2B5EF4-FFF2-40B4-BE49-F238E27FC236}">
                <a16:creationId xmlns:a16="http://schemas.microsoft.com/office/drawing/2014/main" id="{B1867A19-3E6F-4544-B9BC-6038F7831BE2}"/>
              </a:ext>
            </a:extLst>
          </p:cNvPr>
          <p:cNvCxnSpPr/>
          <p:nvPr/>
        </p:nvCxnSpPr>
        <p:spPr>
          <a:xfrm>
            <a:off x="2465285" y="2419351"/>
            <a:ext cx="2128838"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1DD73158-F42C-46CA-B5CF-0ACC40A1BE5D}"/>
              </a:ext>
            </a:extLst>
          </p:cNvPr>
          <p:cNvCxnSpPr/>
          <p:nvPr/>
        </p:nvCxnSpPr>
        <p:spPr>
          <a:xfrm>
            <a:off x="3955948" y="2805114"/>
            <a:ext cx="2128838"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9765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9">
            <a:extLst>
              <a:ext uri="{FF2B5EF4-FFF2-40B4-BE49-F238E27FC236}">
                <a16:creationId xmlns:a16="http://schemas.microsoft.com/office/drawing/2014/main" id="{5AE0C08F-2305-4967-BF7A-12AD0186CB57}"/>
              </a:ext>
            </a:extLst>
          </p:cNvPr>
          <p:cNvSpPr>
            <a:spLocks noGrp="1"/>
          </p:cNvSpPr>
          <p:nvPr>
            <p:ph type="title"/>
          </p:nvPr>
        </p:nvSpPr>
        <p:spPr>
          <a:xfrm>
            <a:off x="0" y="0"/>
            <a:ext cx="9144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altLang="ja-JP" sz="2000" dirty="0">
                <a:latin typeface="BIZ UDPゴシック" panose="020B0400000000000000" pitchFamily="50" charset="-128"/>
                <a:ea typeface="BIZ UDPゴシック" panose="020B0400000000000000" pitchFamily="50" charset="-128"/>
              </a:rPr>
              <a:t>【</a:t>
            </a:r>
            <a:r>
              <a:rPr lang="ja-JP" altLang="en-US" sz="2000" dirty="0">
                <a:latin typeface="BIZ UDPゴシック" panose="020B0400000000000000" pitchFamily="50" charset="-128"/>
                <a:ea typeface="BIZ UDPゴシック" panose="020B0400000000000000" pitchFamily="50" charset="-128"/>
              </a:rPr>
              <a:t>４．</a:t>
            </a:r>
            <a:r>
              <a:rPr lang="zh-TW" altLang="en-US" sz="2000" dirty="0">
                <a:latin typeface="BIZ UDPゴシック" panose="020B0400000000000000" pitchFamily="50" charset="-128"/>
                <a:ea typeface="BIZ UDPゴシック" panose="020B0400000000000000" pitchFamily="50" charset="-128"/>
              </a:rPr>
              <a:t>実証実験（令和</a:t>
            </a:r>
            <a:r>
              <a:rPr lang="en-US" altLang="zh-TW" sz="2000" dirty="0">
                <a:latin typeface="BIZ UDPゴシック" panose="020B0400000000000000" pitchFamily="50" charset="-128"/>
                <a:ea typeface="BIZ UDPゴシック" panose="020B0400000000000000" pitchFamily="50" charset="-128"/>
              </a:rPr>
              <a:t>5</a:t>
            </a:r>
            <a:r>
              <a:rPr lang="zh-TW" altLang="en-US" sz="2000" dirty="0">
                <a:latin typeface="BIZ UDPゴシック" panose="020B0400000000000000" pitchFamily="50" charset="-128"/>
                <a:ea typeface="BIZ UDPゴシック" panose="020B0400000000000000" pitchFamily="50" charset="-128"/>
              </a:rPr>
              <a:t>年度）</a:t>
            </a:r>
            <a:r>
              <a:rPr lang="en-US" altLang="ja-JP" sz="2000" dirty="0">
                <a:latin typeface="BIZ UDPゴシック" panose="020B0400000000000000" pitchFamily="50" charset="-128"/>
                <a:ea typeface="BIZ UDPゴシック" panose="020B0400000000000000" pitchFamily="50" charset="-128"/>
              </a:rPr>
              <a:t>】</a:t>
            </a:r>
            <a:endParaRPr lang="ja-JP" altLang="en-US" sz="2000" dirty="0">
              <a:latin typeface="BIZ UDPゴシック" panose="020B0400000000000000" pitchFamily="50" charset="-128"/>
              <a:ea typeface="BIZ UDPゴシック" panose="020B0400000000000000" pitchFamily="50" charset="-128"/>
            </a:endParaRPr>
          </a:p>
        </p:txBody>
      </p:sp>
      <p:sp>
        <p:nvSpPr>
          <p:cNvPr id="5" name="コンテンツ プレースホルダー 2">
            <a:extLst>
              <a:ext uri="{FF2B5EF4-FFF2-40B4-BE49-F238E27FC236}">
                <a16:creationId xmlns:a16="http://schemas.microsoft.com/office/drawing/2014/main" id="{46630250-5F2C-4728-AB03-6D1A4D613139}"/>
              </a:ext>
            </a:extLst>
          </p:cNvPr>
          <p:cNvSpPr>
            <a:spLocks noGrp="1"/>
          </p:cNvSpPr>
          <p:nvPr>
            <p:ph idx="1"/>
          </p:nvPr>
        </p:nvSpPr>
        <p:spPr>
          <a:xfrm>
            <a:off x="269033" y="632805"/>
            <a:ext cx="8632080" cy="5654881"/>
          </a:xfrm>
          <a:noFill/>
          <a:ln w="19050">
            <a:no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①</a:t>
            </a:r>
            <a:r>
              <a:rPr lang="en-US" altLang="ja-JP" sz="1600" b="1" dirty="0">
                <a:solidFill>
                  <a:srgbClr val="FF0000"/>
                </a:solidFill>
                <a:latin typeface="BIZ UDPゴシック" panose="020B0400000000000000" pitchFamily="50" charset="-128"/>
                <a:ea typeface="BIZ UDPゴシック" panose="020B0400000000000000" pitchFamily="50" charset="-128"/>
              </a:rPr>
              <a:t>R5</a:t>
            </a:r>
            <a:r>
              <a:rPr lang="ja-JP" altLang="en-US" sz="1600" b="1" dirty="0">
                <a:solidFill>
                  <a:srgbClr val="FF0000"/>
                </a:solidFill>
                <a:latin typeface="BIZ UDPゴシック" panose="020B0400000000000000" pitchFamily="50" charset="-128"/>
                <a:ea typeface="BIZ UDPゴシック" panose="020B0400000000000000" pitchFamily="50" charset="-128"/>
              </a:rPr>
              <a:t>年度の実証実験方針案（ヘリコプターを用いたビジネス実証を想定）</a:t>
            </a:r>
            <a:endParaRPr lang="en-US" altLang="ja-JP" sz="1600" b="1"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現時点で想定している地域や離着陸場所の例、ルート例、実証期間、実験内容、検証項目や検証方法等を記載ください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②地域課題や地域ニーズについての仮説、地域への効果（地域の活性化・雇用創造等）</a:t>
            </a: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想定している地域課題・ニーズ、ならびにサービス導入の効果について記載ください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③実証実験の実現のための課題や調整事項・調整先の例</a:t>
            </a: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実験を行うにあたり、具体的にどのような関係者とどのような事項を調整をする必要があるとお考えか、現時点の想定を記載ください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ja-JP" altLang="en-US" sz="1600" dirty="0">
              <a:solidFill>
                <a:srgbClr val="FF0000"/>
              </a:solidFill>
              <a:latin typeface="BIZ UDPゴシック" panose="020B0400000000000000" pitchFamily="50" charset="-128"/>
              <a:ea typeface="BIZ UDPゴシック" panose="020B0400000000000000" pitchFamily="50" charset="-128"/>
            </a:endParaRPr>
          </a:p>
        </p:txBody>
      </p:sp>
      <p:cxnSp>
        <p:nvCxnSpPr>
          <p:cNvPr id="10" name="直線コネクタ 9">
            <a:extLst>
              <a:ext uri="{FF2B5EF4-FFF2-40B4-BE49-F238E27FC236}">
                <a16:creationId xmlns:a16="http://schemas.microsoft.com/office/drawing/2014/main" id="{861D88DB-673D-413E-BF22-4CA09539C945}"/>
              </a:ext>
            </a:extLst>
          </p:cNvPr>
          <p:cNvCxnSpPr/>
          <p:nvPr/>
        </p:nvCxnSpPr>
        <p:spPr>
          <a:xfrm>
            <a:off x="0" y="530950"/>
            <a:ext cx="91440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7">
            <a:extLst>
              <a:ext uri="{FF2B5EF4-FFF2-40B4-BE49-F238E27FC236}">
                <a16:creationId xmlns:a16="http://schemas.microsoft.com/office/drawing/2014/main" id="{BE934B02-E0C3-49A3-B1AB-77112539DA03}"/>
              </a:ext>
            </a:extLst>
          </p:cNvPr>
          <p:cNvSpPr>
            <a:spLocks noGrp="1"/>
          </p:cNvSpPr>
          <p:nvPr>
            <p:ph type="sldNum" sz="quarter" idx="12"/>
          </p:nvPr>
        </p:nvSpPr>
        <p:spPr/>
        <p:txBody>
          <a:bodyPr/>
          <a:lstStyle/>
          <a:p>
            <a:fld id="{4B31A05E-9C50-4518-B1B1-D474C4C1116E}" type="slidenum">
              <a:rPr kumimoji="1" lang="ja-JP" altLang="en-US" smtClean="0"/>
              <a:t>7</a:t>
            </a:fld>
            <a:endParaRPr kumimoji="1" lang="ja-JP" altLang="en-US" dirty="0"/>
          </a:p>
        </p:txBody>
      </p:sp>
    </p:spTree>
    <p:extLst>
      <p:ext uri="{BB962C8B-B14F-4D97-AF65-F5344CB8AC3E}">
        <p14:creationId xmlns:p14="http://schemas.microsoft.com/office/powerpoint/2010/main" val="4063953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9">
            <a:extLst>
              <a:ext uri="{FF2B5EF4-FFF2-40B4-BE49-F238E27FC236}">
                <a16:creationId xmlns:a16="http://schemas.microsoft.com/office/drawing/2014/main" id="{5AE0C08F-2305-4967-BF7A-12AD0186CB57}"/>
              </a:ext>
            </a:extLst>
          </p:cNvPr>
          <p:cNvSpPr>
            <a:spLocks noGrp="1"/>
          </p:cNvSpPr>
          <p:nvPr>
            <p:ph type="title"/>
          </p:nvPr>
        </p:nvSpPr>
        <p:spPr>
          <a:xfrm>
            <a:off x="0" y="0"/>
            <a:ext cx="9144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altLang="ja-JP" sz="2000" dirty="0">
                <a:latin typeface="BIZ UDPゴシック" panose="020B0400000000000000" pitchFamily="50" charset="-128"/>
                <a:ea typeface="BIZ UDPゴシック" panose="020B0400000000000000" pitchFamily="50" charset="-128"/>
              </a:rPr>
              <a:t>【</a:t>
            </a:r>
            <a:r>
              <a:rPr lang="ja-JP" altLang="en-US" sz="2000" dirty="0">
                <a:latin typeface="BIZ UDPゴシック" panose="020B0400000000000000" pitchFamily="50" charset="-128"/>
                <a:ea typeface="BIZ UDPゴシック" panose="020B0400000000000000" pitchFamily="50" charset="-128"/>
              </a:rPr>
              <a:t>４．</a:t>
            </a:r>
            <a:r>
              <a:rPr lang="zh-TW" altLang="en-US" sz="2000" dirty="0">
                <a:latin typeface="BIZ UDPゴシック" panose="020B0400000000000000" pitchFamily="50" charset="-128"/>
                <a:ea typeface="BIZ UDPゴシック" panose="020B0400000000000000" pitchFamily="50" charset="-128"/>
              </a:rPr>
              <a:t>実証実験（令和</a:t>
            </a:r>
            <a:r>
              <a:rPr lang="en-US" altLang="zh-TW" sz="2000" dirty="0">
                <a:latin typeface="BIZ UDPゴシック" panose="020B0400000000000000" pitchFamily="50" charset="-128"/>
                <a:ea typeface="BIZ UDPゴシック" panose="020B0400000000000000" pitchFamily="50" charset="-128"/>
              </a:rPr>
              <a:t>5</a:t>
            </a:r>
            <a:r>
              <a:rPr lang="zh-TW" altLang="en-US" sz="2000" dirty="0">
                <a:latin typeface="BIZ UDPゴシック" panose="020B0400000000000000" pitchFamily="50" charset="-128"/>
                <a:ea typeface="BIZ UDPゴシック" panose="020B0400000000000000" pitchFamily="50" charset="-128"/>
              </a:rPr>
              <a:t>年度）</a:t>
            </a:r>
            <a:r>
              <a:rPr lang="en-US" altLang="ja-JP" sz="2000" dirty="0">
                <a:latin typeface="BIZ UDPゴシック" panose="020B0400000000000000" pitchFamily="50" charset="-128"/>
                <a:ea typeface="BIZ UDPゴシック" panose="020B0400000000000000" pitchFamily="50" charset="-128"/>
              </a:rPr>
              <a:t>】</a:t>
            </a:r>
            <a:endParaRPr lang="ja-JP" altLang="en-US" sz="2000" dirty="0">
              <a:latin typeface="BIZ UDPゴシック" panose="020B0400000000000000" pitchFamily="50" charset="-128"/>
              <a:ea typeface="BIZ UDPゴシック" panose="020B0400000000000000" pitchFamily="50" charset="-128"/>
            </a:endParaRPr>
          </a:p>
        </p:txBody>
      </p:sp>
      <p:sp>
        <p:nvSpPr>
          <p:cNvPr id="5" name="コンテンツ プレースホルダー 2">
            <a:extLst>
              <a:ext uri="{FF2B5EF4-FFF2-40B4-BE49-F238E27FC236}">
                <a16:creationId xmlns:a16="http://schemas.microsoft.com/office/drawing/2014/main" id="{46630250-5F2C-4728-AB03-6D1A4D613139}"/>
              </a:ext>
            </a:extLst>
          </p:cNvPr>
          <p:cNvSpPr>
            <a:spLocks noGrp="1"/>
          </p:cNvSpPr>
          <p:nvPr>
            <p:ph idx="1"/>
          </p:nvPr>
        </p:nvSpPr>
        <p:spPr>
          <a:xfrm>
            <a:off x="269033" y="632805"/>
            <a:ext cx="8632080" cy="5305042"/>
          </a:xfrm>
          <a:noFill/>
          <a:ln w="19050">
            <a:no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④</a:t>
            </a:r>
            <a:r>
              <a:rPr lang="en-US" altLang="ja-JP" sz="1600" b="1" dirty="0">
                <a:solidFill>
                  <a:srgbClr val="FF0000"/>
                </a:solidFill>
                <a:latin typeface="BIZ UDPゴシック" panose="020B0400000000000000" pitchFamily="50" charset="-128"/>
                <a:ea typeface="BIZ UDPゴシック" panose="020B0400000000000000" pitchFamily="50" charset="-128"/>
              </a:rPr>
              <a:t>R5</a:t>
            </a:r>
            <a:r>
              <a:rPr lang="ja-JP" altLang="en-US" sz="1600" b="1" dirty="0">
                <a:solidFill>
                  <a:srgbClr val="FF0000"/>
                </a:solidFill>
                <a:latin typeface="BIZ UDPゴシック" panose="020B0400000000000000" pitchFamily="50" charset="-128"/>
                <a:ea typeface="BIZ UDPゴシック" panose="020B0400000000000000" pitchFamily="50" charset="-128"/>
              </a:rPr>
              <a:t>年度の概算見積</a:t>
            </a:r>
            <a:endParaRPr lang="en-US" altLang="ja-JP" sz="1600" b="1"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en-US" altLang="ja-JP" sz="1600" dirty="0">
                <a:solidFill>
                  <a:srgbClr val="FF0000"/>
                </a:solidFill>
                <a:latin typeface="BIZ UDPゴシック" panose="020B0400000000000000" pitchFamily="50" charset="-128"/>
                <a:ea typeface="BIZ UDPゴシック" panose="020B0400000000000000" pitchFamily="50" charset="-128"/>
              </a:rPr>
              <a:t>R5</a:t>
            </a:r>
            <a:r>
              <a:rPr lang="ja-JP" altLang="en-US" sz="1600" dirty="0">
                <a:solidFill>
                  <a:srgbClr val="FF0000"/>
                </a:solidFill>
                <a:latin typeface="BIZ UDPゴシック" panose="020B0400000000000000" pitchFamily="50" charset="-128"/>
                <a:ea typeface="BIZ UDPゴシック" panose="020B0400000000000000" pitchFamily="50" charset="-128"/>
              </a:rPr>
              <a:t>年度のプロジェクト実施にかかる費用の内訳を示してください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a:t>
            </a:r>
            <a:r>
              <a:rPr lang="en-US" altLang="ja-JP" sz="1600" dirty="0">
                <a:solidFill>
                  <a:srgbClr val="FF0000"/>
                </a:solidFill>
                <a:latin typeface="BIZ UDPゴシック" panose="020B0400000000000000" pitchFamily="50" charset="-128"/>
                <a:ea typeface="BIZ UDPゴシック" panose="020B0400000000000000" pitchFamily="50" charset="-128"/>
              </a:rPr>
              <a:t>※</a:t>
            </a:r>
            <a:r>
              <a:rPr lang="ja-JP" altLang="en-US" sz="1600" dirty="0">
                <a:solidFill>
                  <a:srgbClr val="FF0000"/>
                </a:solidFill>
                <a:latin typeface="BIZ UDPゴシック" panose="020B0400000000000000" pitchFamily="50" charset="-128"/>
                <a:ea typeface="BIZ UDPゴシック" panose="020B0400000000000000" pitchFamily="50" charset="-128"/>
              </a:rPr>
              <a:t>概算見積とその内訳は、予算化の参考とするために記載いただくものであり、金額の過多は提案の評価には影響しません）</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経費の例）　人件費、機体チャーター費用、燃料費、機器レンタル料、離着陸場や土地の利用料、アンケート謝礼、旅費　等</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　　　　例）</a:t>
            </a: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ja-JP" altLang="en-US" sz="1600" dirty="0">
              <a:solidFill>
                <a:srgbClr val="FF0000"/>
              </a:solidFill>
              <a:latin typeface="BIZ UDPゴシック" panose="020B0400000000000000" pitchFamily="50" charset="-128"/>
              <a:ea typeface="BIZ UDPゴシック" panose="020B0400000000000000" pitchFamily="50" charset="-128"/>
            </a:endParaRPr>
          </a:p>
        </p:txBody>
      </p:sp>
      <p:cxnSp>
        <p:nvCxnSpPr>
          <p:cNvPr id="10" name="直線コネクタ 9">
            <a:extLst>
              <a:ext uri="{FF2B5EF4-FFF2-40B4-BE49-F238E27FC236}">
                <a16:creationId xmlns:a16="http://schemas.microsoft.com/office/drawing/2014/main" id="{861D88DB-673D-413E-BF22-4CA09539C945}"/>
              </a:ext>
            </a:extLst>
          </p:cNvPr>
          <p:cNvCxnSpPr/>
          <p:nvPr/>
        </p:nvCxnSpPr>
        <p:spPr>
          <a:xfrm>
            <a:off x="0" y="530950"/>
            <a:ext cx="91440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7">
            <a:extLst>
              <a:ext uri="{FF2B5EF4-FFF2-40B4-BE49-F238E27FC236}">
                <a16:creationId xmlns:a16="http://schemas.microsoft.com/office/drawing/2014/main" id="{BE934B02-E0C3-49A3-B1AB-77112539DA03}"/>
              </a:ext>
            </a:extLst>
          </p:cNvPr>
          <p:cNvSpPr>
            <a:spLocks noGrp="1"/>
          </p:cNvSpPr>
          <p:nvPr>
            <p:ph type="sldNum" sz="quarter" idx="12"/>
          </p:nvPr>
        </p:nvSpPr>
        <p:spPr/>
        <p:txBody>
          <a:bodyPr/>
          <a:lstStyle/>
          <a:p>
            <a:fld id="{4B31A05E-9C50-4518-B1B1-D474C4C1116E}" type="slidenum">
              <a:rPr kumimoji="1" lang="ja-JP" altLang="en-US" smtClean="0"/>
              <a:t>8</a:t>
            </a:fld>
            <a:endParaRPr kumimoji="1" lang="ja-JP" altLang="en-US" dirty="0"/>
          </a:p>
        </p:txBody>
      </p:sp>
      <p:graphicFrame>
        <p:nvGraphicFramePr>
          <p:cNvPr id="3" name="表 2">
            <a:extLst>
              <a:ext uri="{FF2B5EF4-FFF2-40B4-BE49-F238E27FC236}">
                <a16:creationId xmlns:a16="http://schemas.microsoft.com/office/drawing/2014/main" id="{06536AC6-784D-4B60-B493-A0CDEA107DEB}"/>
              </a:ext>
            </a:extLst>
          </p:cNvPr>
          <p:cNvGraphicFramePr>
            <a:graphicFrameLocks noGrp="1"/>
          </p:cNvGraphicFramePr>
          <p:nvPr>
            <p:extLst>
              <p:ext uri="{D42A27DB-BD31-4B8C-83A1-F6EECF244321}">
                <p14:modId xmlns:p14="http://schemas.microsoft.com/office/powerpoint/2010/main" val="2005083140"/>
              </p:ext>
            </p:extLst>
          </p:nvPr>
        </p:nvGraphicFramePr>
        <p:xfrm>
          <a:off x="1640113" y="3103874"/>
          <a:ext cx="5875111" cy="3342022"/>
        </p:xfrm>
        <a:graphic>
          <a:graphicData uri="http://schemas.openxmlformats.org/drawingml/2006/table">
            <a:tbl>
              <a:tblPr/>
              <a:tblGrid>
                <a:gridCol w="1895197">
                  <a:extLst>
                    <a:ext uri="{9D8B030D-6E8A-4147-A177-3AD203B41FA5}">
                      <a16:colId xmlns:a16="http://schemas.microsoft.com/office/drawing/2014/main" val="2341508100"/>
                    </a:ext>
                  </a:extLst>
                </a:gridCol>
                <a:gridCol w="1212926">
                  <a:extLst>
                    <a:ext uri="{9D8B030D-6E8A-4147-A177-3AD203B41FA5}">
                      <a16:colId xmlns:a16="http://schemas.microsoft.com/office/drawing/2014/main" val="3147350614"/>
                    </a:ext>
                  </a:extLst>
                </a:gridCol>
                <a:gridCol w="890743">
                  <a:extLst>
                    <a:ext uri="{9D8B030D-6E8A-4147-A177-3AD203B41FA5}">
                      <a16:colId xmlns:a16="http://schemas.microsoft.com/office/drawing/2014/main" val="976427665"/>
                    </a:ext>
                  </a:extLst>
                </a:gridCol>
                <a:gridCol w="890743">
                  <a:extLst>
                    <a:ext uri="{9D8B030D-6E8A-4147-A177-3AD203B41FA5}">
                      <a16:colId xmlns:a16="http://schemas.microsoft.com/office/drawing/2014/main" val="2018696976"/>
                    </a:ext>
                  </a:extLst>
                </a:gridCol>
                <a:gridCol w="502227">
                  <a:extLst>
                    <a:ext uri="{9D8B030D-6E8A-4147-A177-3AD203B41FA5}">
                      <a16:colId xmlns:a16="http://schemas.microsoft.com/office/drawing/2014/main" val="2811760304"/>
                    </a:ext>
                  </a:extLst>
                </a:gridCol>
                <a:gridCol w="483275">
                  <a:extLst>
                    <a:ext uri="{9D8B030D-6E8A-4147-A177-3AD203B41FA5}">
                      <a16:colId xmlns:a16="http://schemas.microsoft.com/office/drawing/2014/main" val="3003358691"/>
                    </a:ext>
                  </a:extLst>
                </a:gridCol>
              </a:tblGrid>
              <a:tr h="186230">
                <a:tc>
                  <a:txBody>
                    <a:bodyPr/>
                    <a:lstStyle/>
                    <a:p>
                      <a:pPr algn="l" fontAlgn="ctr"/>
                      <a:r>
                        <a:rPr lang="zh-TW"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（１）　人件費</a:t>
                      </a:r>
                    </a:p>
                  </a:txBody>
                  <a:tcPr marL="3449" marR="3449"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tc>
                  <a:txBody>
                    <a:bodyPr/>
                    <a:lstStyle/>
                    <a:p>
                      <a:pPr algn="ctr"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tc>
                  <a:txBody>
                    <a:bodyPr/>
                    <a:lstStyle/>
                    <a:p>
                      <a:pPr algn="r"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979080394"/>
                  </a:ext>
                </a:extLst>
              </a:tr>
              <a:tr h="183011">
                <a:tc gridSpan="2">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検討・実施項目</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zh-TW"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人件費（円）</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3">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備考</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3381780"/>
                  </a:ext>
                </a:extLst>
              </a:tr>
              <a:tr h="200025">
                <a:tc gridSpan="2">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3">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98871667"/>
                  </a:ext>
                </a:extLst>
              </a:tr>
              <a:tr h="201864">
                <a:tc gridSpan="2">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3">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11255290"/>
                  </a:ext>
                </a:extLst>
              </a:tr>
              <a:tr h="201864">
                <a:tc gridSpan="2">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3">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21356655"/>
                  </a:ext>
                </a:extLst>
              </a:tr>
              <a:tr h="201864">
                <a:tc gridSpan="2">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3">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23818930"/>
                  </a:ext>
                </a:extLst>
              </a:tr>
              <a:tr h="201864">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a:noFill/>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a:noFill/>
                    </a:lnB>
                  </a:tcPr>
                </a:tc>
                <a:tc gridSpan="2">
                  <a:txBody>
                    <a:bodyPr/>
                    <a:lstStyle/>
                    <a:p>
                      <a:pPr algn="l" fontAlgn="ctr"/>
                      <a:r>
                        <a:rPr lang="zh-TW"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人件費　　　　計</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tc gridSpan="2">
                  <a:txBody>
                    <a:bodyPr/>
                    <a:lstStyle/>
                    <a:p>
                      <a:pPr algn="r" fontAlgn="ctr"/>
                      <a:r>
                        <a:rPr lang="en-US" altLang="ja-JP"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0</a:t>
                      </a: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円</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674557418"/>
                  </a:ext>
                </a:extLst>
              </a:tr>
              <a:tr h="186230">
                <a:tc>
                  <a:txBody>
                    <a:bodyPr/>
                    <a:lstStyle/>
                    <a:p>
                      <a:pPr algn="l" fontAlgn="ctr"/>
                      <a:r>
                        <a:rPr lang="zh-TW"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（２）　経費</a:t>
                      </a:r>
                    </a:p>
                  </a:txBody>
                  <a:tcPr marL="3449" marR="3449"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061414733"/>
                  </a:ext>
                </a:extLst>
              </a:tr>
              <a:tr h="201864">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検討・実施項目</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費目</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数　　量</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単　価（円）</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ctr" fontAlgn="ctr"/>
                      <a:r>
                        <a:rPr lang="zh-TW"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金　額　（円）</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430997040"/>
                  </a:ext>
                </a:extLst>
              </a:tr>
              <a:tr h="201864">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935258334"/>
                  </a:ext>
                </a:extLst>
              </a:tr>
              <a:tr h="201864">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4265991074"/>
                  </a:ext>
                </a:extLst>
              </a:tr>
              <a:tr h="201864">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389123934"/>
                  </a:ext>
                </a:extLst>
              </a:tr>
              <a:tr h="201864">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298094985"/>
                  </a:ext>
                </a:extLst>
              </a:tr>
              <a:tr h="201864">
                <a:tc>
                  <a:txBody>
                    <a:bodyPr/>
                    <a:lstStyle/>
                    <a:p>
                      <a:pPr algn="ct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ctr"/>
                      <a:r>
                        <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rPr>
                        <a:t>　</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r" fontAlgn="ct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11572823"/>
                  </a:ext>
                </a:extLst>
              </a:tr>
              <a:tr h="201864">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a:noFill/>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a:noFill/>
                    </a:lnB>
                  </a:tcPr>
                </a:tc>
                <a:tc gridSpan="2">
                  <a:txBody>
                    <a:bodyPr/>
                    <a:lstStyle/>
                    <a:p>
                      <a:pPr algn="l" fontAlgn="ctr"/>
                      <a:r>
                        <a:rPr lang="zh-TW"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　　経費　　　　　計</a:t>
                      </a:r>
                    </a:p>
                  </a:txBody>
                  <a:tcPr marL="3449" marR="3449"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tc gridSpan="2">
                  <a:txBody>
                    <a:bodyPr/>
                    <a:lstStyle/>
                    <a:p>
                      <a:pPr algn="r" fontAlgn="ctr"/>
                      <a:r>
                        <a:rPr lang="en-US" altLang="ja-JP"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0</a:t>
                      </a: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円</a:t>
                      </a:r>
                    </a:p>
                  </a:txBody>
                  <a:tcPr marL="3449" marR="93115" marT="344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422868713"/>
                  </a:ext>
                </a:extLst>
              </a:tr>
              <a:tr h="183011">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a:noFill/>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a:noFill/>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a:noFill/>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a:noFill/>
                    </a:lnB>
                  </a:tcPr>
                </a:tc>
                <a:tc>
                  <a:txBody>
                    <a:bodyPr/>
                    <a:lstStyle/>
                    <a:p>
                      <a:pPr algn="ctr" fontAlgn="ctr"/>
                      <a:endPar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a:noFill/>
                    </a:lnB>
                  </a:tcPr>
                </a:tc>
                <a:tc>
                  <a:txBody>
                    <a:bodyPr/>
                    <a:lstStyle/>
                    <a:p>
                      <a:pPr algn="ctr" fontAlgn="ctr"/>
                      <a:endPar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w="12700" cap="flat" cmpd="sng" algn="ctr">
                      <a:solidFill>
                        <a:schemeClr val="bg1">
                          <a:lumMod val="75000"/>
                        </a:schemeClr>
                      </a:solidFill>
                      <a:prstDash val="solid"/>
                      <a:round/>
                      <a:headEnd type="none" w="med" len="med"/>
                      <a:tailEnd type="none" w="med" len="med"/>
                    </a:lnT>
                    <a:lnB>
                      <a:noFill/>
                    </a:lnB>
                  </a:tcPr>
                </a:tc>
                <a:extLst>
                  <a:ext uri="{0D108BD9-81ED-4DB2-BD59-A6C34878D82A}">
                    <a16:rowId xmlns:a16="http://schemas.microsoft.com/office/drawing/2014/main" val="804796307"/>
                  </a:ext>
                </a:extLst>
              </a:tr>
              <a:tr h="183011">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a:noFill/>
                    </a:lnB>
                  </a:tcPr>
                </a:tc>
                <a:tc>
                  <a:txBody>
                    <a:bodyPr/>
                    <a:lstStyle/>
                    <a:p>
                      <a:pPr algn="l" fontAlgn="ctr"/>
                      <a:r>
                        <a:rPr lang="zh-TW"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a:t>
                      </a:r>
                      <a:r>
                        <a:rPr lang="en-US" altLang="zh-TW"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3</a:t>
                      </a:r>
                      <a:r>
                        <a:rPr lang="zh-TW"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）合計</a:t>
                      </a: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（税抜）</a:t>
                      </a:r>
                      <a:endParaRPr lang="zh-TW"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a:noFill/>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a:noFill/>
                    </a:lnB>
                  </a:tcPr>
                </a:tc>
                <a:tc>
                  <a:txBody>
                    <a:bodyPr/>
                    <a:lstStyle/>
                    <a:p>
                      <a:pPr algn="l" fontAlgn="ctr"/>
                      <a:endParaRPr lang="ja-JP" altLang="en-US" sz="1000" b="0" i="0" u="none" strike="noStrike" baseline="0">
                        <a:solidFill>
                          <a:srgbClr val="FF0000"/>
                        </a:solidFill>
                        <a:effectLst/>
                        <a:latin typeface="BIZ UDPゴシック" panose="020B0400000000000000" pitchFamily="50" charset="-128"/>
                        <a:ea typeface="BIZ UDPゴシック" panose="020B0400000000000000" pitchFamily="50" charset="-128"/>
                      </a:endParaRPr>
                    </a:p>
                  </a:txBody>
                  <a:tcPr marL="3449" marR="3449" marT="3449" marB="0" anchor="ctr">
                    <a:lnL>
                      <a:noFill/>
                    </a:lnL>
                    <a:lnR>
                      <a:noFill/>
                    </a:lnR>
                    <a:lnT>
                      <a:noFill/>
                    </a:lnT>
                    <a:lnB>
                      <a:noFill/>
                    </a:lnB>
                  </a:tcPr>
                </a:tc>
                <a:tc gridSpan="2">
                  <a:txBody>
                    <a:bodyPr/>
                    <a:lstStyle/>
                    <a:p>
                      <a:pPr algn="r" fontAlgn="ctr"/>
                      <a:r>
                        <a:rPr lang="en-US" altLang="ja-JP"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0</a:t>
                      </a:r>
                      <a:r>
                        <a:rPr lang="ja-JP" altLang="en-US" sz="1000" b="0" i="0" u="none" strike="noStrike" baseline="0" dirty="0">
                          <a:solidFill>
                            <a:srgbClr val="FF0000"/>
                          </a:solidFill>
                          <a:effectLst/>
                          <a:latin typeface="BIZ UDPゴシック" panose="020B0400000000000000" pitchFamily="50" charset="-128"/>
                          <a:ea typeface="BIZ UDPゴシック" panose="020B0400000000000000" pitchFamily="50" charset="-128"/>
                        </a:rPr>
                        <a:t>円</a:t>
                      </a:r>
                    </a:p>
                  </a:txBody>
                  <a:tcPr marL="3449" marR="93115" marT="3449" marB="0" anchor="ctr">
                    <a:lnL>
                      <a:noFill/>
                    </a:lnL>
                    <a:lnR>
                      <a:noFill/>
                    </a:lnR>
                    <a:lnT>
                      <a:noFill/>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248125713"/>
                  </a:ext>
                </a:extLst>
              </a:tr>
            </a:tbl>
          </a:graphicData>
        </a:graphic>
      </p:graphicFrame>
    </p:spTree>
    <p:extLst>
      <p:ext uri="{BB962C8B-B14F-4D97-AF65-F5344CB8AC3E}">
        <p14:creationId xmlns:p14="http://schemas.microsoft.com/office/powerpoint/2010/main" val="1068725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9">
            <a:extLst>
              <a:ext uri="{FF2B5EF4-FFF2-40B4-BE49-F238E27FC236}">
                <a16:creationId xmlns:a16="http://schemas.microsoft.com/office/drawing/2014/main" id="{5AE0C08F-2305-4967-BF7A-12AD0186CB57}"/>
              </a:ext>
            </a:extLst>
          </p:cNvPr>
          <p:cNvSpPr>
            <a:spLocks noGrp="1"/>
          </p:cNvSpPr>
          <p:nvPr>
            <p:ph type="title"/>
          </p:nvPr>
        </p:nvSpPr>
        <p:spPr>
          <a:xfrm>
            <a:off x="0" y="0"/>
            <a:ext cx="9144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altLang="ja-JP" sz="2000" dirty="0">
                <a:latin typeface="BIZ UDPゴシック" panose="020B0400000000000000" pitchFamily="50" charset="-128"/>
                <a:ea typeface="BIZ UDPゴシック" panose="020B0400000000000000" pitchFamily="50" charset="-128"/>
              </a:rPr>
              <a:t>【</a:t>
            </a:r>
            <a:r>
              <a:rPr lang="ja-JP" altLang="en-US" sz="2000" dirty="0">
                <a:latin typeface="BIZ UDPゴシック" panose="020B0400000000000000" pitchFamily="50" charset="-128"/>
                <a:ea typeface="BIZ UDPゴシック" panose="020B0400000000000000" pitchFamily="50" charset="-128"/>
              </a:rPr>
              <a:t>５．</a:t>
            </a:r>
            <a:r>
              <a:rPr lang="zh-TW" altLang="en-US" sz="2000" dirty="0">
                <a:latin typeface="BIZ UDPゴシック" panose="020B0400000000000000" pitchFamily="50" charset="-128"/>
                <a:ea typeface="BIZ UDPゴシック" panose="020B0400000000000000" pitchFamily="50" charset="-128"/>
              </a:rPr>
              <a:t>実証実験（令和</a:t>
            </a:r>
            <a:r>
              <a:rPr lang="en-US" altLang="zh-TW" sz="2000" dirty="0">
                <a:latin typeface="BIZ UDPゴシック" panose="020B0400000000000000" pitchFamily="50" charset="-128"/>
                <a:ea typeface="BIZ UDPゴシック" panose="020B0400000000000000" pitchFamily="50" charset="-128"/>
              </a:rPr>
              <a:t>6</a:t>
            </a:r>
            <a:r>
              <a:rPr lang="zh-TW" altLang="en-US" sz="2000" dirty="0">
                <a:latin typeface="BIZ UDPゴシック" panose="020B0400000000000000" pitchFamily="50" charset="-128"/>
                <a:ea typeface="BIZ UDPゴシック" panose="020B0400000000000000" pitchFamily="50" charset="-128"/>
              </a:rPr>
              <a:t>年度）</a:t>
            </a:r>
            <a:r>
              <a:rPr lang="en-US" altLang="ja-JP" sz="2000" dirty="0">
                <a:latin typeface="BIZ UDPゴシック" panose="020B0400000000000000" pitchFamily="50" charset="-128"/>
                <a:ea typeface="BIZ UDPゴシック" panose="020B0400000000000000" pitchFamily="50" charset="-128"/>
              </a:rPr>
              <a:t>】</a:t>
            </a:r>
            <a:endParaRPr lang="ja-JP" altLang="en-US" sz="2000" dirty="0">
              <a:latin typeface="BIZ UDPゴシック" panose="020B0400000000000000" pitchFamily="50" charset="-128"/>
              <a:ea typeface="BIZ UDPゴシック" panose="020B0400000000000000" pitchFamily="50" charset="-128"/>
            </a:endParaRPr>
          </a:p>
        </p:txBody>
      </p:sp>
      <p:sp>
        <p:nvSpPr>
          <p:cNvPr id="5" name="コンテンツ プレースホルダー 2">
            <a:extLst>
              <a:ext uri="{FF2B5EF4-FFF2-40B4-BE49-F238E27FC236}">
                <a16:creationId xmlns:a16="http://schemas.microsoft.com/office/drawing/2014/main" id="{46630250-5F2C-4728-AB03-6D1A4D613139}"/>
              </a:ext>
            </a:extLst>
          </p:cNvPr>
          <p:cNvSpPr>
            <a:spLocks noGrp="1"/>
          </p:cNvSpPr>
          <p:nvPr>
            <p:ph idx="1"/>
          </p:nvPr>
        </p:nvSpPr>
        <p:spPr>
          <a:xfrm>
            <a:off x="269033" y="632805"/>
            <a:ext cx="8632080" cy="4283224"/>
          </a:xfrm>
          <a:noFill/>
          <a:ln w="19050">
            <a:no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①</a:t>
            </a:r>
            <a:r>
              <a:rPr lang="en-US" altLang="ja-JP" sz="1600" b="1" dirty="0">
                <a:solidFill>
                  <a:srgbClr val="FF0000"/>
                </a:solidFill>
                <a:latin typeface="BIZ UDPゴシック" panose="020B0400000000000000" pitchFamily="50" charset="-128"/>
                <a:ea typeface="BIZ UDPゴシック" panose="020B0400000000000000" pitchFamily="50" charset="-128"/>
              </a:rPr>
              <a:t>R6</a:t>
            </a:r>
            <a:r>
              <a:rPr lang="ja-JP" altLang="en-US" sz="1600" b="1" dirty="0">
                <a:solidFill>
                  <a:srgbClr val="FF0000"/>
                </a:solidFill>
                <a:latin typeface="BIZ UDPゴシック" panose="020B0400000000000000" pitchFamily="50" charset="-128"/>
                <a:ea typeface="BIZ UDPゴシック" panose="020B0400000000000000" pitchFamily="50" charset="-128"/>
              </a:rPr>
              <a:t>年度の実証実験方針案（空飛ぶクルマを用いたビジネス実証を想定）</a:t>
            </a:r>
            <a:endParaRPr lang="en-US" altLang="ja-JP" sz="1600" b="1"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現時点で想定している地域や離着陸場所の例、ルート例、実証期間、実験内容、検証項目や検証方法等を記載ください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②地域課題や地域ニーズについての仮説、地域への効果（地域の活性化・雇用創造等）</a:t>
            </a: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想定している地域課題・ニーズ、ならびにサービス導入の効果について記載ください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1600" b="1" dirty="0">
                <a:solidFill>
                  <a:srgbClr val="FF0000"/>
                </a:solidFill>
                <a:latin typeface="BIZ UDPゴシック" panose="020B0400000000000000" pitchFamily="50" charset="-128"/>
                <a:ea typeface="BIZ UDPゴシック" panose="020B0400000000000000" pitchFamily="50" charset="-128"/>
              </a:rPr>
              <a:t>③実証実験の実現のための課題や調整事項・調整先の例</a:t>
            </a:r>
          </a:p>
          <a:p>
            <a:pPr marL="0" indent="0">
              <a:buNone/>
            </a:pPr>
            <a:r>
              <a:rPr lang="ja-JP" altLang="en-US" sz="1600" dirty="0">
                <a:solidFill>
                  <a:srgbClr val="FF0000"/>
                </a:solidFill>
                <a:latin typeface="BIZ UDPゴシック" panose="020B0400000000000000" pitchFamily="50" charset="-128"/>
                <a:ea typeface="BIZ UDPゴシック" panose="020B0400000000000000" pitchFamily="50" charset="-128"/>
              </a:rPr>
              <a:t>実験を行うにあたり、具体的にどのような関係者とどのような事項を調整をする必要があるとお考えか、現時点の想定を記載ください</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marL="0" indent="0">
              <a:buNone/>
            </a:pPr>
            <a:endParaRPr lang="ja-JP" altLang="en-US" sz="1800" dirty="0">
              <a:solidFill>
                <a:srgbClr val="FF0000"/>
              </a:solidFill>
              <a:latin typeface="BIZ UDPゴシック" panose="020B0400000000000000" pitchFamily="50" charset="-128"/>
              <a:ea typeface="BIZ UDPゴシック" panose="020B0400000000000000" pitchFamily="50" charset="-128"/>
            </a:endParaRPr>
          </a:p>
        </p:txBody>
      </p:sp>
      <p:cxnSp>
        <p:nvCxnSpPr>
          <p:cNvPr id="10" name="直線コネクタ 9">
            <a:extLst>
              <a:ext uri="{FF2B5EF4-FFF2-40B4-BE49-F238E27FC236}">
                <a16:creationId xmlns:a16="http://schemas.microsoft.com/office/drawing/2014/main" id="{861D88DB-673D-413E-BF22-4CA09539C945}"/>
              </a:ext>
            </a:extLst>
          </p:cNvPr>
          <p:cNvCxnSpPr/>
          <p:nvPr/>
        </p:nvCxnSpPr>
        <p:spPr>
          <a:xfrm>
            <a:off x="0" y="530950"/>
            <a:ext cx="91440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7">
            <a:extLst>
              <a:ext uri="{FF2B5EF4-FFF2-40B4-BE49-F238E27FC236}">
                <a16:creationId xmlns:a16="http://schemas.microsoft.com/office/drawing/2014/main" id="{BE934B02-E0C3-49A3-B1AB-77112539DA03}"/>
              </a:ext>
            </a:extLst>
          </p:cNvPr>
          <p:cNvSpPr>
            <a:spLocks noGrp="1"/>
          </p:cNvSpPr>
          <p:nvPr>
            <p:ph type="sldNum" sz="quarter" idx="12"/>
          </p:nvPr>
        </p:nvSpPr>
        <p:spPr/>
        <p:txBody>
          <a:bodyPr/>
          <a:lstStyle/>
          <a:p>
            <a:fld id="{4B31A05E-9C50-4518-B1B1-D474C4C1116E}" type="slidenum">
              <a:rPr kumimoji="1" lang="ja-JP" altLang="en-US" smtClean="0"/>
              <a:t>9</a:t>
            </a:fld>
            <a:endParaRPr kumimoji="1" lang="ja-JP" altLang="en-US" dirty="0"/>
          </a:p>
        </p:txBody>
      </p:sp>
    </p:spTree>
    <p:extLst>
      <p:ext uri="{BB962C8B-B14F-4D97-AF65-F5344CB8AC3E}">
        <p14:creationId xmlns:p14="http://schemas.microsoft.com/office/powerpoint/2010/main" val="216135973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1264</Words>
  <Application>Microsoft Office PowerPoint</Application>
  <PresentationFormat>画面に合わせる (4:3)</PresentationFormat>
  <Paragraphs>281</Paragraphs>
  <Slides>12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BIZ UDPゴシック</vt:lpstr>
      <vt:lpstr>游ゴシック</vt:lpstr>
      <vt:lpstr>Arial</vt:lpstr>
      <vt:lpstr>Calibri</vt:lpstr>
      <vt:lpstr>Calibri Light</vt:lpstr>
      <vt:lpstr>Office テーマ</vt:lpstr>
      <vt:lpstr>令和４年度　空の移動革命に向けた ビジネスモデル構築に関するプロジェクト  企画提案書（参考フォーマット）  </vt:lpstr>
      <vt:lpstr>【１．企画提案者の情報】</vt:lpstr>
      <vt:lpstr>【２．プロジェクトのコンセプト】</vt:lpstr>
      <vt:lpstr>【２．プロジェクトのコンセプト】</vt:lpstr>
      <vt:lpstr>【３．ビジネスモデル検討（令和4年度）】</vt:lpstr>
      <vt:lpstr>【３．ビジネスモデル検討（令和4年度）】</vt:lpstr>
      <vt:lpstr>【４．実証実験（令和5年度）】</vt:lpstr>
      <vt:lpstr>【４．実証実験（令和5年度）】</vt:lpstr>
      <vt:lpstr>【５．実証実験（令和6年度）】</vt:lpstr>
      <vt:lpstr>【５．実証実験（令和6年度）】</vt:lpstr>
      <vt:lpstr>【６．実施体制】</vt:lpstr>
      <vt:lpstr>【７．その他】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2022-05-13T01:23:21Z</dcterms:created>
  <dcterms:modified xsi:type="dcterms:W3CDTF">2022-05-13T01:23:26Z</dcterms:modified>
</cp:coreProperties>
</file>