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0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>
          <p15:clr>
            <a:srgbClr val="A4A3A4"/>
          </p15:clr>
        </p15:guide>
        <p15:guide id="2" pos="1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6EC"/>
    <a:srgbClr val="FF5A00"/>
    <a:srgbClr val="0098D0"/>
    <a:srgbClr val="0064C8"/>
    <a:srgbClr val="B197D3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47" autoAdjust="0"/>
  </p:normalViewPr>
  <p:slideViewPr>
    <p:cSldViewPr>
      <p:cViewPr varScale="1">
        <p:scale>
          <a:sx n="81" d="100"/>
          <a:sy n="81" d="100"/>
        </p:scale>
        <p:origin x="72" y="437"/>
      </p:cViewPr>
      <p:guideLst>
        <p:guide orient="horz" pos="414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/>
              <a:t>機密性○</a:t>
            </a:r>
            <a:endParaRPr lang="en-US" altLang="ja-JP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2022/4/25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１．見出しの記入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2022/4/25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2022/4/25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（資料）●●</a:t>
            </a:r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）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14pt</a:t>
            </a:r>
            <a:r>
              <a:rPr kumimoji="1" lang="ja-JP" altLang="en-US" dirty="0"/>
              <a:t>）</a:t>
            </a:r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10.5pt</a:t>
            </a:r>
            <a:r>
              <a:rPr kumimoji="1" lang="ja-JP" altLang="en-US" dirty="0"/>
              <a:t>）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2022/4/25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テキスト ボックス 7"/>
          <p:cNvSpPr txBox="1">
            <a:spLocks noChangeArrowheads="1"/>
          </p:cNvSpPr>
          <p:nvPr/>
        </p:nvSpPr>
        <p:spPr bwMode="auto">
          <a:xfrm>
            <a:off x="179388" y="179388"/>
            <a:ext cx="88296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○○○事業</a:t>
            </a:r>
            <a:endParaRPr lang="en-US" altLang="ja-JP" sz="24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予定費用　</a:t>
            </a:r>
            <a:r>
              <a:rPr lang="en-US" altLang="ja-JP" sz="20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2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</a:t>
            </a:r>
            <a:r>
              <a:rPr lang="en-US" altLang="ja-JP" sz="2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.</a:t>
            </a:r>
            <a:r>
              <a:rPr lang="ja-JP" altLang="en-US" sz="2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○円</a:t>
            </a:r>
            <a:endParaRPr lang="ja-JP" altLang="en-US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1" name="正方形/長方形 50"/>
          <p:cNvSpPr/>
          <p:nvPr/>
        </p:nvSpPr>
        <p:spPr bwMode="auto">
          <a:xfrm>
            <a:off x="211137" y="1285255"/>
            <a:ext cx="4633217" cy="5672137"/>
          </a:xfrm>
          <a:prstGeom prst="rect">
            <a:avLst/>
          </a:prstGeom>
          <a:solidFill>
            <a:schemeClr val="bg2">
              <a:lumMod val="50000"/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2" name="正方形/長方形 51"/>
          <p:cNvSpPr/>
          <p:nvPr/>
        </p:nvSpPr>
        <p:spPr bwMode="auto">
          <a:xfrm>
            <a:off x="355606" y="3108967"/>
            <a:ext cx="3977967" cy="1343579"/>
          </a:xfrm>
          <a:prstGeom prst="rect">
            <a:avLst/>
          </a:prstGeom>
          <a:solidFill>
            <a:srgbClr val="FFFFFF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5" name="テキスト ボックス 24"/>
          <p:cNvSpPr txBox="1">
            <a:spLocks noChangeArrowheads="1"/>
          </p:cNvSpPr>
          <p:nvPr/>
        </p:nvSpPr>
        <p:spPr bwMode="auto">
          <a:xfrm>
            <a:off x="211137" y="995363"/>
            <a:ext cx="4633217" cy="2714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9600" rIns="0" bIns="39600">
            <a:spAutoFit/>
          </a:bodyPr>
          <a:lstStyle>
            <a:lvl1pPr marL="2286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事業の内容</a:t>
            </a:r>
            <a:endParaRPr lang="en-US" altLang="ja-JP" sz="12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6" name="テキスト ボックス 21"/>
          <p:cNvSpPr txBox="1">
            <a:spLocks noChangeArrowheads="1"/>
          </p:cNvSpPr>
          <p:nvPr/>
        </p:nvSpPr>
        <p:spPr bwMode="auto">
          <a:xfrm>
            <a:off x="379413" y="2892543"/>
            <a:ext cx="350686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実施体制（国内及び相手国との連携体制等）</a:t>
            </a:r>
          </a:p>
        </p:txBody>
      </p:sp>
      <p:sp>
        <p:nvSpPr>
          <p:cNvPr id="47" name="正方形/長方形 46"/>
          <p:cNvSpPr/>
          <p:nvPr/>
        </p:nvSpPr>
        <p:spPr bwMode="auto">
          <a:xfrm>
            <a:off x="2028576" y="3282107"/>
            <a:ext cx="686600" cy="32702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defRPr/>
            </a:pPr>
            <a:r>
              <a:rPr lang="en-US" altLang="ja-JP" sz="1400" b="1" dirty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A</a:t>
            </a:r>
            <a:r>
              <a:rPr lang="ja-JP" altLang="en-US" sz="1400" b="1" dirty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社</a:t>
            </a:r>
            <a:endParaRPr lang="en-US" altLang="ja-JP" sz="1400" b="1" dirty="0">
              <a:solidFill>
                <a:srgbClr val="FFFFFF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 bwMode="auto">
          <a:xfrm>
            <a:off x="1625262" y="3963109"/>
            <a:ext cx="674245" cy="3460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defRPr/>
            </a:pPr>
            <a:r>
              <a:rPr lang="en-US" altLang="ja-JP" sz="1400" b="1" dirty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B</a:t>
            </a:r>
            <a:r>
              <a:rPr lang="ja-JP" altLang="en-US" sz="1400" b="1" dirty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社</a:t>
            </a:r>
            <a:endParaRPr lang="en-US" altLang="ja-JP" sz="1400" b="1" dirty="0">
              <a:solidFill>
                <a:srgbClr val="FFFFFF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3" name="正方形/長方形 52"/>
          <p:cNvSpPr>
            <a:spLocks noChangeAspect="1"/>
          </p:cNvSpPr>
          <p:nvPr/>
        </p:nvSpPr>
        <p:spPr bwMode="auto">
          <a:xfrm>
            <a:off x="5025008" y="1001713"/>
            <a:ext cx="4633217" cy="5672137"/>
          </a:xfrm>
          <a:prstGeom prst="rect">
            <a:avLst/>
          </a:prstGeom>
          <a:solidFill>
            <a:schemeClr val="bg2">
              <a:lumMod val="50000"/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4" name="テキスト ボックス 24"/>
          <p:cNvSpPr txBox="1">
            <a:spLocks noChangeArrowheads="1"/>
          </p:cNvSpPr>
          <p:nvPr/>
        </p:nvSpPr>
        <p:spPr bwMode="auto">
          <a:xfrm>
            <a:off x="5029075" y="995363"/>
            <a:ext cx="4629149" cy="2646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lIns="0" tIns="39600" rIns="0" bIns="39600">
            <a:spAutoFit/>
          </a:bodyPr>
          <a:lstStyle>
            <a:lvl1pPr marL="2286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事業の特徴</a:t>
            </a:r>
            <a:endParaRPr lang="en-US" altLang="ja-JP" sz="12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0" name="テキスト ボックス 8"/>
          <p:cNvSpPr txBox="1">
            <a:spLocks noChangeArrowheads="1"/>
          </p:cNvSpPr>
          <p:nvPr/>
        </p:nvSpPr>
        <p:spPr bwMode="auto">
          <a:xfrm>
            <a:off x="379413" y="1325563"/>
            <a:ext cx="4005262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79388" indent="-179388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事業概要</a:t>
            </a: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9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9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7" name="角丸四角形 66"/>
          <p:cNvSpPr/>
          <p:nvPr/>
        </p:nvSpPr>
        <p:spPr bwMode="auto">
          <a:xfrm>
            <a:off x="5012630" y="1266352"/>
            <a:ext cx="2748681" cy="288000"/>
          </a:xfrm>
          <a:prstGeom prst="roundRect">
            <a:avLst>
              <a:gd name="adj" fmla="val 48246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700"/>
              </a:lnSpc>
              <a:spcAft>
                <a:spcPts val="900"/>
              </a:spcAft>
              <a:buClr>
                <a:srgbClr val="0098D0"/>
              </a:buClr>
              <a:buSzPct val="120000"/>
              <a:defRPr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（１）導入技術概要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8" name="正方形/長方形 4"/>
          <p:cNvSpPr>
            <a:spLocks noChangeArrowheads="1"/>
          </p:cNvSpPr>
          <p:nvPr/>
        </p:nvSpPr>
        <p:spPr bwMode="auto">
          <a:xfrm>
            <a:off x="4988162" y="1542109"/>
            <a:ext cx="3983011" cy="6694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marL="87313" indent="-87313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171450" indent="-171450" algn="just" eaLnBrk="1" hangingPunct="1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9" name="角丸四角形 68"/>
          <p:cNvSpPr/>
          <p:nvPr/>
        </p:nvSpPr>
        <p:spPr bwMode="auto">
          <a:xfrm>
            <a:off x="5048248" y="2751918"/>
            <a:ext cx="2713063" cy="288000"/>
          </a:xfrm>
          <a:prstGeom prst="roundRect">
            <a:avLst>
              <a:gd name="adj" fmla="val 48246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700"/>
              </a:lnSpc>
              <a:spcAft>
                <a:spcPts val="900"/>
              </a:spcAft>
              <a:buClr>
                <a:srgbClr val="0098D0"/>
              </a:buClr>
              <a:buSzPct val="120000"/>
              <a:defRPr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（２）温室効果ガス排出削減効果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0" name="正方形/長方形 4"/>
          <p:cNvSpPr>
            <a:spLocks noChangeArrowheads="1"/>
          </p:cNvSpPr>
          <p:nvPr/>
        </p:nvSpPr>
        <p:spPr bwMode="auto">
          <a:xfrm>
            <a:off x="5013562" y="3032317"/>
            <a:ext cx="3983011" cy="6694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marL="87313" indent="-87313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171450" indent="-171450" algn="just" eaLnBrk="1" hangingPunct="1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1" name="角丸四角形 70"/>
          <p:cNvSpPr/>
          <p:nvPr/>
        </p:nvSpPr>
        <p:spPr bwMode="auto">
          <a:xfrm>
            <a:off x="5022848" y="4169142"/>
            <a:ext cx="2738464" cy="288000"/>
          </a:xfrm>
          <a:prstGeom prst="roundRect">
            <a:avLst>
              <a:gd name="adj" fmla="val 48246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700"/>
              </a:lnSpc>
              <a:spcAft>
                <a:spcPts val="900"/>
              </a:spcAft>
              <a:buClr>
                <a:srgbClr val="0098D0"/>
              </a:buClr>
              <a:buSzPct val="120000"/>
              <a:defRPr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（３）今後の事業モデルと普及見通し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2" name="正方形/長方形 4"/>
          <p:cNvSpPr>
            <a:spLocks noChangeArrowheads="1"/>
          </p:cNvSpPr>
          <p:nvPr/>
        </p:nvSpPr>
        <p:spPr bwMode="auto">
          <a:xfrm>
            <a:off x="5038962" y="4472477"/>
            <a:ext cx="3983011" cy="6694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marL="87313" indent="-87313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171450" indent="-171450" algn="just" eaLnBrk="1" hangingPunct="1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4" name="bk object 16"/>
          <p:cNvSpPr>
            <a:spLocks/>
          </p:cNvSpPr>
          <p:nvPr/>
        </p:nvSpPr>
        <p:spPr bwMode="auto">
          <a:xfrm>
            <a:off x="5169024" y="5445224"/>
            <a:ext cx="1162592" cy="1113789"/>
          </a:xfrm>
          <a:custGeom>
            <a:avLst/>
            <a:gdLst>
              <a:gd name="T0" fmla="*/ 0 w 2021204"/>
              <a:gd name="T1" fmla="*/ 2017911 h 2021205"/>
              <a:gd name="T2" fmla="*/ 2017920 w 2021204"/>
              <a:gd name="T3" fmla="*/ 2017911 h 2021205"/>
              <a:gd name="T4" fmla="*/ 2017920 w 2021204"/>
              <a:gd name="T5" fmla="*/ 0 h 2021205"/>
              <a:gd name="T6" fmla="*/ 0 w 2021204"/>
              <a:gd name="T7" fmla="*/ 0 h 2021205"/>
              <a:gd name="T8" fmla="*/ 0 w 2021204"/>
              <a:gd name="T9" fmla="*/ 2017911 h 202120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21204" h="2021205">
                <a:moveTo>
                  <a:pt x="0" y="2020773"/>
                </a:moveTo>
                <a:lnTo>
                  <a:pt x="2020773" y="2020773"/>
                </a:lnTo>
                <a:lnTo>
                  <a:pt x="2020773" y="0"/>
                </a:lnTo>
                <a:lnTo>
                  <a:pt x="0" y="0"/>
                </a:lnTo>
                <a:lnTo>
                  <a:pt x="0" y="2020773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図など</a:t>
            </a:r>
          </a:p>
        </p:txBody>
      </p:sp>
      <p:sp>
        <p:nvSpPr>
          <p:cNvPr id="39" name="正方形/長方形 4"/>
          <p:cNvSpPr>
            <a:spLocks noChangeArrowheads="1"/>
          </p:cNvSpPr>
          <p:nvPr/>
        </p:nvSpPr>
        <p:spPr bwMode="auto">
          <a:xfrm>
            <a:off x="350562" y="1525072"/>
            <a:ext cx="3983011" cy="107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marL="87313" indent="-87313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調査国</a:t>
            </a:r>
            <a:r>
              <a:rPr lang="en-US" altLang="ja-JP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,</a:t>
            </a: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地域：～～～。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調査内容： 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事業意義： 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日本への裨益：～～～。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等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6" name="正方形/長方形 75"/>
          <p:cNvSpPr/>
          <p:nvPr/>
        </p:nvSpPr>
        <p:spPr bwMode="auto">
          <a:xfrm>
            <a:off x="2478001" y="3963108"/>
            <a:ext cx="674245" cy="3460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defRPr/>
            </a:pPr>
            <a:r>
              <a:rPr lang="en-US" altLang="ja-JP" sz="1400" b="1" dirty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C</a:t>
            </a:r>
            <a:r>
              <a:rPr lang="ja-JP" altLang="en-US" sz="1400" b="1" dirty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社</a:t>
            </a:r>
            <a:endParaRPr lang="en-US" altLang="ja-JP" sz="1400" b="1" dirty="0">
              <a:solidFill>
                <a:srgbClr val="FFFFFF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7" name="右矢印 76"/>
          <p:cNvSpPr/>
          <p:nvPr/>
        </p:nvSpPr>
        <p:spPr bwMode="auto">
          <a:xfrm rot="5400000">
            <a:off x="1905929" y="3686249"/>
            <a:ext cx="343567" cy="178606"/>
          </a:xfrm>
          <a:prstGeom prst="rightArrow">
            <a:avLst>
              <a:gd name="adj1" fmla="val 35714"/>
              <a:gd name="adj2" fmla="val 50000"/>
            </a:avLst>
          </a:prstGeom>
          <a:gradFill flip="none" rotWithShape="1">
            <a:gsLst>
              <a:gs pos="100000">
                <a:srgbClr val="A1153A"/>
              </a:gs>
              <a:gs pos="0">
                <a:srgbClr val="A1153A">
                  <a:alpha val="0"/>
                </a:srgb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257256" y="5401953"/>
            <a:ext cx="234601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altLang="en-US" sz="1200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注意事項</a:t>
            </a:r>
            <a:endParaRPr lang="en-US" altLang="ja-JP" sz="1200" u="sng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ü"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名称と予算金額は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ポイント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ü"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「予定費用」は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ポイント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ü"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金額は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ポイント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ü"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数字は半角で入力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ü"/>
              <a:defRPr/>
            </a:pPr>
            <a:r>
              <a:rPr lang="ja-JP" altLang="en-US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フォントは</a:t>
            </a:r>
            <a:r>
              <a:rPr lang="en-US" altLang="ja-JP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MeiryoUI</a:t>
            </a:r>
            <a:r>
              <a:rPr lang="ja-JP" altLang="en-US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で統一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9" name="テキスト ボックス 8"/>
          <p:cNvSpPr txBox="1">
            <a:spLocks noChangeArrowheads="1"/>
          </p:cNvSpPr>
          <p:nvPr/>
        </p:nvSpPr>
        <p:spPr bwMode="auto">
          <a:xfrm>
            <a:off x="379413" y="4755710"/>
            <a:ext cx="4005262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79388" indent="-179388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費用内訳</a:t>
            </a: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9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9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80" name="正方形/長方形 4"/>
          <p:cNvSpPr>
            <a:spLocks noChangeArrowheads="1"/>
          </p:cNvSpPr>
          <p:nvPr/>
        </p:nvSpPr>
        <p:spPr bwMode="auto">
          <a:xfrm>
            <a:off x="353083" y="4963184"/>
            <a:ext cx="3983011" cy="12849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marL="87313" indent="-87313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en-US" altLang="ja-JP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(</a:t>
            </a: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例</a:t>
            </a:r>
            <a:r>
              <a:rPr lang="en-US" altLang="ja-JP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)</a:t>
            </a: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人件費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事業費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再委託費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一般管理費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81" name="テキスト ボックス 8"/>
          <p:cNvSpPr txBox="1">
            <a:spLocks noChangeArrowheads="1"/>
          </p:cNvSpPr>
          <p:nvPr/>
        </p:nvSpPr>
        <p:spPr bwMode="auto">
          <a:xfrm>
            <a:off x="316798" y="3148879"/>
            <a:ext cx="858967" cy="184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79388" indent="-179388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（イメージ）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33" name="右矢印 32"/>
          <p:cNvSpPr/>
          <p:nvPr/>
        </p:nvSpPr>
        <p:spPr bwMode="auto">
          <a:xfrm rot="5400000">
            <a:off x="2494256" y="3686249"/>
            <a:ext cx="343567" cy="178606"/>
          </a:xfrm>
          <a:prstGeom prst="rightArrow">
            <a:avLst>
              <a:gd name="adj1" fmla="val 35714"/>
              <a:gd name="adj2" fmla="val 50000"/>
            </a:avLst>
          </a:prstGeom>
          <a:gradFill flip="none" rotWithShape="1">
            <a:gsLst>
              <a:gs pos="100000">
                <a:srgbClr val="A1153A"/>
              </a:gs>
              <a:gs pos="0">
                <a:srgbClr val="A1153A">
                  <a:alpha val="0"/>
                </a:srgb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763452" y="4716804"/>
            <a:ext cx="244482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必要に応じて、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ファイナンスとの連携について記載すること</a:t>
            </a:r>
          </a:p>
        </p:txBody>
      </p:sp>
    </p:spTree>
    <p:extLst>
      <p:ext uri="{BB962C8B-B14F-4D97-AF65-F5344CB8AC3E}">
        <p14:creationId xmlns:p14="http://schemas.microsoft.com/office/powerpoint/2010/main" val="412749129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Calibri"/>
        <a:ea typeface="メイリオ"/>
        <a:cs typeface=""/>
      </a:majorFont>
      <a:minorFont>
        <a:latin typeface="Calibr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anchor="ctr"/>
      <a:lstStyle>
        <a:defPPr algn="l">
          <a:defRPr kumimoji="0" sz="1800" dirty="0"/>
        </a:defPPr>
      </a:lstStyle>
    </a:spDef>
    <a:txDef>
      <a:spPr>
        <a:noFill/>
      </a:spPr>
      <a:bodyPr wrap="none" rtlCol="0">
        <a:spAutoFit/>
      </a:bodyPr>
      <a:lstStyle>
        <a:defPPr>
          <a:defRPr kumimoji="1" dirty="0" smtClean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234</Words>
  <Application>Microsoft Office PowerPoint</Application>
  <PresentationFormat>A4 210 x 297 mm</PresentationFormat>
  <Paragraphs>42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Arial</vt:lpstr>
      <vt:lpstr>Calibri</vt:lpstr>
      <vt:lpstr>Wingdings</vt:lpstr>
      <vt:lpstr>blank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2022-04-25T05:25:33Z</dcterms:created>
  <dcterms:modified xsi:type="dcterms:W3CDTF">2022-04-25T05:25:39Z</dcterms:modified>
</cp:coreProperties>
</file>