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60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4">
          <p15:clr>
            <a:srgbClr val="A4A3A4"/>
          </p15:clr>
        </p15:guide>
        <p15:guide id="2" pos="12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D6EC"/>
    <a:srgbClr val="FF5A00"/>
    <a:srgbClr val="0098D0"/>
    <a:srgbClr val="0064C8"/>
    <a:srgbClr val="B197D3"/>
    <a:srgbClr val="FFBE3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47" autoAdjust="0"/>
  </p:normalViewPr>
  <p:slideViewPr>
    <p:cSldViewPr>
      <p:cViewPr varScale="1">
        <p:scale>
          <a:sx n="61" d="100"/>
          <a:sy n="61" d="100"/>
        </p:scale>
        <p:origin x="950" y="34"/>
      </p:cViewPr>
      <p:guideLst>
        <p:guide orient="horz" pos="414"/>
        <p:guide pos="126"/>
      </p:guideLst>
    </p:cSldViewPr>
  </p:slideViewPr>
  <p:outlineViewPr>
    <p:cViewPr>
      <p:scale>
        <a:sx n="33" d="100"/>
        <a:sy n="33" d="100"/>
      </p:scale>
      <p:origin x="0" y="76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90" d="100"/>
          <a:sy n="90" d="100"/>
        </p:scale>
        <p:origin x="-2070" y="-7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kumimoji="1" lang="ja-JP" altLang="en-US" sz="1400" dirty="0">
                <a:latin typeface="ＭＳ Ｐゴシック" pitchFamily="50" charset="-128"/>
                <a:ea typeface="ＭＳ Ｐゴシック" pitchFamily="50" charset="-128"/>
              </a:rPr>
              <a:t>機密性○</a:t>
            </a: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0C1D9C-4153-45A3-ABA8-5AC906D324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10879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4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ja-JP" altLang="en-US" dirty="0"/>
              <a:t>機密性○</a:t>
            </a:r>
            <a:endParaRPr lang="en-US" altLang="ja-JP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35E722-DCEB-4B9B-850A-0990A504E4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26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588439"/>
            <a:ext cx="8420100" cy="55399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ctr">
              <a:defRPr lang="ja-JP" altLang="en-US" sz="3600" b="1" dirty="0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/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4653136"/>
            <a:ext cx="6934200" cy="125572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0" indent="0" algn="ctr">
              <a:buNone/>
              <a:defRPr lang="ja-JP" altLang="en-US" sz="2400" b="1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 algn="ctr"/>
            <a:r>
              <a:rPr kumimoji="1" lang="ja-JP" altLang="en-US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38EED-0542-4C86-A18B-4CD095A08138}" type="datetime1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0666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393439" y="1520788"/>
            <a:ext cx="7423989" cy="646331"/>
          </a:xfrm>
        </p:spPr>
        <p:txBody>
          <a:bodyPr wrap="square" anchor="t" anchorCtr="0">
            <a:spAutoFit/>
          </a:bodyPr>
          <a:lstStyle>
            <a:lvl1pPr algn="l">
              <a:def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dirty="0"/>
              <a:t>１．見出しの記入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FD6B-AACB-4FB5-A82B-515F0D3C0BFC}" type="datetime1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992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D6CFB-7E9F-4517-9C6C-7920C3455632}" type="datetime1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200471" y="188640"/>
            <a:ext cx="9505503" cy="461665"/>
          </a:xfrm>
        </p:spPr>
        <p:txBody>
          <a:bodyPr wrap="square">
            <a:spAutoFit/>
          </a:bodyPr>
          <a:lstStyle>
            <a:lvl1pPr algn="l">
              <a:def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8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200794" y="6309320"/>
            <a:ext cx="9396722" cy="161583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（資料）●●</a:t>
            </a:r>
          </a:p>
        </p:txBody>
      </p:sp>
      <p:sp>
        <p:nvSpPr>
          <p:cNvPr id="9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200794" y="3104964"/>
            <a:ext cx="1853071" cy="307777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20pt</a:t>
            </a:r>
            <a:r>
              <a:rPr kumimoji="1" lang="ja-JP" altLang="en-US" dirty="0"/>
              <a:t>）</a:t>
            </a:r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200472" y="3769295"/>
            <a:ext cx="1298432" cy="215444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14pt</a:t>
            </a:r>
            <a:r>
              <a:rPr kumimoji="1" lang="ja-JP" altLang="en-US" dirty="0"/>
              <a:t>）</a:t>
            </a:r>
          </a:p>
        </p:txBody>
      </p:sp>
      <p:sp>
        <p:nvSpPr>
          <p:cNvPr id="11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200472" y="4365104"/>
            <a:ext cx="1102866" cy="161583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10.5pt</a:t>
            </a:r>
            <a:r>
              <a:rPr kumimoji="1" lang="ja-JP" altLang="en-US" dirty="0"/>
              <a:t>）</a:t>
            </a:r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200025" y="764704"/>
            <a:ext cx="9505950" cy="525886"/>
          </a:xfrm>
          <a:solidFill>
            <a:srgbClr val="99D6EC"/>
          </a:solidFill>
          <a:ln>
            <a:noFill/>
          </a:ln>
        </p:spPr>
        <p:txBody>
          <a:bodyPr vert="horz" wrap="square" lIns="216000" tIns="108000" rIns="216000" bIns="108000" rtlCol="0" anchor="t" anchorCtr="0">
            <a:spAutoFit/>
          </a:bodyPr>
          <a:lstStyle>
            <a:lvl1pPr>
              <a:def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57175" lvl="0" indent="-257175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9527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00025" y="274638"/>
            <a:ext cx="9469499" cy="382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00024" y="800708"/>
            <a:ext cx="9469499" cy="1210689"/>
          </a:xfrm>
          <a:prstGeom prst="rect">
            <a:avLst/>
          </a:prstGeom>
          <a:noFill/>
        </p:spPr>
        <p:txBody>
          <a:bodyPr vert="horz" wrap="square" lIns="216000" tIns="108000" rIns="216000" bIns="108000" rtlCol="0">
            <a:sp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-10695" y="652026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57702473-496F-4EA5-8617-C076904D98E0}" type="datetime1">
              <a:rPr lang="ja-JP" altLang="en-US" smtClean="0"/>
              <a:t>2021/4/20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92827" y="652534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05295" y="652534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1257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1" r:id="rId2"/>
    <p:sldLayoutId id="2147483654" r:id="rId3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2400" b="1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</p:titleStyle>
    <p:bodyStyle>
      <a:lvl1pPr marL="342900" indent="-342900" algn="l" defTabSz="914400" rtl="0" eaLnBrk="1" latinLnBrk="0" hangingPunct="1">
        <a:spcBef>
          <a:spcPts val="600"/>
        </a:spcBef>
        <a:spcAft>
          <a:spcPts val="600"/>
        </a:spcAft>
        <a:buClr>
          <a:srgbClr val="002060"/>
        </a:buClr>
        <a:buFont typeface="Wingdings" panose="05000000000000000000" pitchFamily="2" charset="2"/>
        <a:buChar char="l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  <a:lvl2pPr marL="742950" indent="-28575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–"/>
        <a:defRPr kumimoji="1" sz="1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2pPr>
      <a:lvl3pPr marL="1143000" indent="-22860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•"/>
        <a:defRPr kumimoji="1" sz="105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テキスト ボックス 7"/>
          <p:cNvSpPr txBox="1">
            <a:spLocks noChangeArrowheads="1"/>
          </p:cNvSpPr>
          <p:nvPr/>
        </p:nvSpPr>
        <p:spPr bwMode="auto">
          <a:xfrm>
            <a:off x="179388" y="179388"/>
            <a:ext cx="8829675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○○○事業</a:t>
            </a:r>
            <a:endParaRPr lang="en-US" altLang="ja-JP" sz="24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予定費用　</a:t>
            </a:r>
            <a:r>
              <a:rPr lang="en-US" altLang="ja-JP" sz="20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 </a:t>
            </a:r>
            <a:r>
              <a:rPr lang="ja-JP" altLang="en-US" sz="24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</a:t>
            </a:r>
            <a:r>
              <a:rPr lang="en-US" altLang="ja-JP" sz="24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.</a:t>
            </a:r>
            <a:r>
              <a:rPr lang="ja-JP" altLang="en-US" sz="24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○円</a:t>
            </a:r>
            <a:endParaRPr lang="ja-JP" altLang="en-US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51" name="正方形/長方形 50"/>
          <p:cNvSpPr/>
          <p:nvPr/>
        </p:nvSpPr>
        <p:spPr bwMode="auto">
          <a:xfrm>
            <a:off x="211137" y="1285255"/>
            <a:ext cx="4633217" cy="5672137"/>
          </a:xfrm>
          <a:prstGeom prst="rect">
            <a:avLst/>
          </a:prstGeom>
          <a:solidFill>
            <a:schemeClr val="bg2">
              <a:lumMod val="50000"/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2" name="正方形/長方形 51"/>
          <p:cNvSpPr/>
          <p:nvPr/>
        </p:nvSpPr>
        <p:spPr bwMode="auto">
          <a:xfrm>
            <a:off x="355606" y="3108967"/>
            <a:ext cx="3977967" cy="1343579"/>
          </a:xfrm>
          <a:prstGeom prst="rect">
            <a:avLst/>
          </a:prstGeom>
          <a:solidFill>
            <a:srgbClr val="FFFFFF">
              <a:alpha val="7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5" name="テキスト ボックス 24"/>
          <p:cNvSpPr txBox="1">
            <a:spLocks noChangeArrowheads="1"/>
          </p:cNvSpPr>
          <p:nvPr/>
        </p:nvSpPr>
        <p:spPr bwMode="auto">
          <a:xfrm>
            <a:off x="211137" y="995363"/>
            <a:ext cx="4633217" cy="27146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39600" rIns="0" bIns="39600">
            <a:spAutoFit/>
          </a:bodyPr>
          <a:lstStyle>
            <a:lvl1pPr marL="2286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200" b="1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事業の内容</a:t>
            </a:r>
            <a:endParaRPr lang="en-US" altLang="ja-JP" sz="1200" b="1" dirty="0">
              <a:solidFill>
                <a:schemeClr val="bg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46" name="テキスト ボックス 21"/>
          <p:cNvSpPr txBox="1">
            <a:spLocks noChangeArrowheads="1"/>
          </p:cNvSpPr>
          <p:nvPr/>
        </p:nvSpPr>
        <p:spPr bwMode="auto">
          <a:xfrm>
            <a:off x="379413" y="2892543"/>
            <a:ext cx="3506863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実施体制（国内及び相手国との連携体制等）</a:t>
            </a:r>
          </a:p>
        </p:txBody>
      </p:sp>
      <p:sp>
        <p:nvSpPr>
          <p:cNvPr id="47" name="正方形/長方形 46"/>
          <p:cNvSpPr/>
          <p:nvPr/>
        </p:nvSpPr>
        <p:spPr bwMode="auto">
          <a:xfrm>
            <a:off x="2028576" y="3282107"/>
            <a:ext cx="686600" cy="32702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defRPr/>
            </a:pPr>
            <a:r>
              <a:rPr lang="en-US" altLang="ja-JP" sz="1400" b="1" dirty="0">
                <a:solidFill>
                  <a:srgbClr val="FFFFFF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A</a:t>
            </a:r>
            <a:r>
              <a:rPr lang="ja-JP" altLang="en-US" sz="1400" b="1" dirty="0">
                <a:solidFill>
                  <a:srgbClr val="FFFFFF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社</a:t>
            </a:r>
            <a:endParaRPr lang="en-US" altLang="ja-JP" sz="1400" b="1" dirty="0">
              <a:solidFill>
                <a:srgbClr val="FFFFFF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48" name="正方形/長方形 47"/>
          <p:cNvSpPr/>
          <p:nvPr/>
        </p:nvSpPr>
        <p:spPr bwMode="auto">
          <a:xfrm>
            <a:off x="1625262" y="3963109"/>
            <a:ext cx="674245" cy="34607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defRPr/>
            </a:pPr>
            <a:r>
              <a:rPr lang="en-US" altLang="ja-JP" sz="1400" b="1" dirty="0">
                <a:solidFill>
                  <a:srgbClr val="FFFFFF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B</a:t>
            </a:r>
            <a:r>
              <a:rPr lang="ja-JP" altLang="en-US" sz="1400" b="1" dirty="0">
                <a:solidFill>
                  <a:srgbClr val="FFFFFF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社</a:t>
            </a:r>
            <a:endParaRPr lang="en-US" altLang="ja-JP" sz="1400" b="1" dirty="0">
              <a:solidFill>
                <a:srgbClr val="FFFFFF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53" name="正方形/長方形 52"/>
          <p:cNvSpPr>
            <a:spLocks noChangeAspect="1"/>
          </p:cNvSpPr>
          <p:nvPr/>
        </p:nvSpPr>
        <p:spPr bwMode="auto">
          <a:xfrm>
            <a:off x="5025008" y="1001713"/>
            <a:ext cx="4633217" cy="5672137"/>
          </a:xfrm>
          <a:prstGeom prst="rect">
            <a:avLst/>
          </a:prstGeom>
          <a:solidFill>
            <a:schemeClr val="bg2">
              <a:lumMod val="50000"/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4" name="テキスト ボックス 24"/>
          <p:cNvSpPr txBox="1">
            <a:spLocks noChangeArrowheads="1"/>
          </p:cNvSpPr>
          <p:nvPr/>
        </p:nvSpPr>
        <p:spPr bwMode="auto">
          <a:xfrm>
            <a:off x="5029075" y="995363"/>
            <a:ext cx="4629149" cy="26463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lIns="0" tIns="39600" rIns="0" bIns="39600">
            <a:spAutoFit/>
          </a:bodyPr>
          <a:lstStyle>
            <a:lvl1pPr marL="2286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200" b="1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事業の特徴</a:t>
            </a:r>
            <a:endParaRPr lang="en-US" altLang="ja-JP" sz="1200" b="1" dirty="0">
              <a:solidFill>
                <a:schemeClr val="bg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60" name="テキスト ボックス 8"/>
          <p:cNvSpPr txBox="1">
            <a:spLocks noChangeArrowheads="1"/>
          </p:cNvSpPr>
          <p:nvPr/>
        </p:nvSpPr>
        <p:spPr bwMode="auto">
          <a:xfrm>
            <a:off x="379413" y="1325563"/>
            <a:ext cx="4005262" cy="795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179388" indent="-179388"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just" eaLnBrk="1" hangingPunct="1">
              <a:lnSpc>
                <a:spcPts val="1638"/>
              </a:lnSpc>
              <a:spcBef>
                <a:spcPct val="0"/>
              </a:spcBef>
              <a:spcAft>
                <a:spcPts val="300"/>
              </a:spcAft>
              <a:buClr>
                <a:srgbClr val="00286E"/>
              </a:buClr>
              <a:buSzPct val="120000"/>
              <a:buFontTx/>
              <a:buNone/>
            </a:pP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事業概要</a:t>
            </a: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 eaLnBrk="1" hangingPunct="1">
              <a:lnSpc>
                <a:spcPts val="1700"/>
              </a:lnSpc>
              <a:spcBef>
                <a:spcPct val="0"/>
              </a:spcBef>
              <a:spcAft>
                <a:spcPts val="900"/>
              </a:spcAft>
              <a:buClr>
                <a:srgbClr val="0098D0"/>
              </a:buClr>
              <a:buSzPct val="120000"/>
              <a:buFont typeface="Wingdings" pitchFamily="2" charset="2"/>
              <a:buChar char="l"/>
            </a:pP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 eaLnBrk="1" hangingPunct="1">
              <a:lnSpc>
                <a:spcPts val="1700"/>
              </a:lnSpc>
              <a:spcBef>
                <a:spcPct val="0"/>
              </a:spcBef>
              <a:spcAft>
                <a:spcPts val="900"/>
              </a:spcAft>
              <a:buClr>
                <a:srgbClr val="0098D0"/>
              </a:buClr>
              <a:buSzPct val="120000"/>
              <a:buFont typeface="Wingdings" pitchFamily="2" charset="2"/>
              <a:buChar char="l"/>
            </a:pP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67" name="角丸四角形 66"/>
          <p:cNvSpPr/>
          <p:nvPr/>
        </p:nvSpPr>
        <p:spPr bwMode="auto">
          <a:xfrm>
            <a:off x="5012630" y="1266352"/>
            <a:ext cx="2748681" cy="288000"/>
          </a:xfrm>
          <a:prstGeom prst="roundRect">
            <a:avLst>
              <a:gd name="adj" fmla="val 48246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700"/>
              </a:lnSpc>
              <a:spcAft>
                <a:spcPts val="900"/>
              </a:spcAft>
              <a:buClr>
                <a:srgbClr val="0098D0"/>
              </a:buClr>
              <a:buSzPct val="120000"/>
              <a:defRPr/>
            </a:pP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（１）導入技術概要</a:t>
            </a: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68" name="正方形/長方形 4"/>
          <p:cNvSpPr>
            <a:spLocks noChangeArrowheads="1"/>
          </p:cNvSpPr>
          <p:nvPr/>
        </p:nvSpPr>
        <p:spPr bwMode="auto">
          <a:xfrm>
            <a:off x="4988162" y="1542109"/>
            <a:ext cx="3983011" cy="6694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 marL="87313" indent="-87313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marL="171450" indent="-171450" algn="just" eaLnBrk="1" hangingPunct="1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～～～～～～～～。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71450" indent="-17145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～～～～～～～～。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71450" indent="-17145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～～～～～～～～。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69" name="角丸四角形 68"/>
          <p:cNvSpPr/>
          <p:nvPr/>
        </p:nvSpPr>
        <p:spPr bwMode="auto">
          <a:xfrm>
            <a:off x="5048248" y="2751918"/>
            <a:ext cx="2713063" cy="288000"/>
          </a:xfrm>
          <a:prstGeom prst="roundRect">
            <a:avLst>
              <a:gd name="adj" fmla="val 48246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700"/>
              </a:lnSpc>
              <a:spcAft>
                <a:spcPts val="900"/>
              </a:spcAft>
              <a:buClr>
                <a:srgbClr val="0098D0"/>
              </a:buClr>
              <a:buSzPct val="120000"/>
              <a:defRPr/>
            </a:pP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（２）温室効果ガス排出削減効果</a:t>
            </a: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70" name="正方形/長方形 4"/>
          <p:cNvSpPr>
            <a:spLocks noChangeArrowheads="1"/>
          </p:cNvSpPr>
          <p:nvPr/>
        </p:nvSpPr>
        <p:spPr bwMode="auto">
          <a:xfrm>
            <a:off x="5013562" y="3032317"/>
            <a:ext cx="3983011" cy="6694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 marL="87313" indent="-87313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marL="171450" indent="-171450" algn="just" eaLnBrk="1" hangingPunct="1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～～～～～～～～。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71450" indent="-17145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～～～～～～～～。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71450" indent="-17145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～～～～～～～～。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71" name="角丸四角形 70"/>
          <p:cNvSpPr/>
          <p:nvPr/>
        </p:nvSpPr>
        <p:spPr bwMode="auto">
          <a:xfrm>
            <a:off x="5022848" y="4169142"/>
            <a:ext cx="2738464" cy="288000"/>
          </a:xfrm>
          <a:prstGeom prst="roundRect">
            <a:avLst>
              <a:gd name="adj" fmla="val 48246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700"/>
              </a:lnSpc>
              <a:spcAft>
                <a:spcPts val="900"/>
              </a:spcAft>
              <a:buClr>
                <a:srgbClr val="0098D0"/>
              </a:buClr>
              <a:buSzPct val="120000"/>
              <a:defRPr/>
            </a:pP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（３）今後の事業モデルと普及見通し</a:t>
            </a: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72" name="正方形/長方形 4"/>
          <p:cNvSpPr>
            <a:spLocks noChangeArrowheads="1"/>
          </p:cNvSpPr>
          <p:nvPr/>
        </p:nvSpPr>
        <p:spPr bwMode="auto">
          <a:xfrm>
            <a:off x="5038962" y="4472477"/>
            <a:ext cx="3983011" cy="6694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 marL="87313" indent="-87313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marL="171450" indent="-171450" algn="just" eaLnBrk="1" hangingPunct="1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～～～～～～～～。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71450" indent="-17145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～～～～～～～～。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71450" indent="-17145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～～～～～～～～。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74" name="bk object 16"/>
          <p:cNvSpPr>
            <a:spLocks/>
          </p:cNvSpPr>
          <p:nvPr/>
        </p:nvSpPr>
        <p:spPr bwMode="auto">
          <a:xfrm>
            <a:off x="5169024" y="5445224"/>
            <a:ext cx="1162592" cy="1113789"/>
          </a:xfrm>
          <a:custGeom>
            <a:avLst/>
            <a:gdLst>
              <a:gd name="T0" fmla="*/ 0 w 2021204"/>
              <a:gd name="T1" fmla="*/ 2017911 h 2021205"/>
              <a:gd name="T2" fmla="*/ 2017920 w 2021204"/>
              <a:gd name="T3" fmla="*/ 2017911 h 2021205"/>
              <a:gd name="T4" fmla="*/ 2017920 w 2021204"/>
              <a:gd name="T5" fmla="*/ 0 h 2021205"/>
              <a:gd name="T6" fmla="*/ 0 w 2021204"/>
              <a:gd name="T7" fmla="*/ 0 h 2021205"/>
              <a:gd name="T8" fmla="*/ 0 w 2021204"/>
              <a:gd name="T9" fmla="*/ 2017911 h 202120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21204" h="2021205">
                <a:moveTo>
                  <a:pt x="0" y="2020773"/>
                </a:moveTo>
                <a:lnTo>
                  <a:pt x="2020773" y="2020773"/>
                </a:lnTo>
                <a:lnTo>
                  <a:pt x="2020773" y="0"/>
                </a:lnTo>
                <a:lnTo>
                  <a:pt x="0" y="0"/>
                </a:lnTo>
                <a:lnTo>
                  <a:pt x="0" y="2020773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図など</a:t>
            </a:r>
          </a:p>
        </p:txBody>
      </p:sp>
      <p:sp>
        <p:nvSpPr>
          <p:cNvPr id="39" name="正方形/長方形 4"/>
          <p:cNvSpPr>
            <a:spLocks noChangeArrowheads="1"/>
          </p:cNvSpPr>
          <p:nvPr/>
        </p:nvSpPr>
        <p:spPr bwMode="auto">
          <a:xfrm>
            <a:off x="350562" y="1525072"/>
            <a:ext cx="3983011" cy="10797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 marL="87313" indent="-87313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marL="171450" indent="-17145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調査国</a:t>
            </a:r>
            <a:r>
              <a:rPr lang="en-US" altLang="ja-JP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,</a:t>
            </a: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地域：～～～。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71450" indent="-17145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調査内容： 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71450" indent="-17145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事業意義： 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71450" indent="-17145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日本への裨益：～～～。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0" indent="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等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76" name="正方形/長方形 75"/>
          <p:cNvSpPr/>
          <p:nvPr/>
        </p:nvSpPr>
        <p:spPr bwMode="auto">
          <a:xfrm>
            <a:off x="2478001" y="3963108"/>
            <a:ext cx="674245" cy="34607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defRPr/>
            </a:pPr>
            <a:r>
              <a:rPr lang="en-US" altLang="ja-JP" sz="1400" b="1" dirty="0">
                <a:solidFill>
                  <a:srgbClr val="FFFFFF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C</a:t>
            </a:r>
            <a:r>
              <a:rPr lang="ja-JP" altLang="en-US" sz="1400" b="1" dirty="0">
                <a:solidFill>
                  <a:srgbClr val="FFFFFF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社</a:t>
            </a:r>
            <a:endParaRPr lang="en-US" altLang="ja-JP" sz="1400" b="1" dirty="0">
              <a:solidFill>
                <a:srgbClr val="FFFFFF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77" name="右矢印 76"/>
          <p:cNvSpPr/>
          <p:nvPr/>
        </p:nvSpPr>
        <p:spPr bwMode="auto">
          <a:xfrm rot="5400000">
            <a:off x="1905929" y="3686249"/>
            <a:ext cx="343567" cy="178606"/>
          </a:xfrm>
          <a:prstGeom prst="rightArrow">
            <a:avLst>
              <a:gd name="adj1" fmla="val 35714"/>
              <a:gd name="adj2" fmla="val 50000"/>
            </a:avLst>
          </a:prstGeom>
          <a:gradFill flip="none" rotWithShape="1">
            <a:gsLst>
              <a:gs pos="100000">
                <a:srgbClr val="A1153A"/>
              </a:gs>
              <a:gs pos="0">
                <a:srgbClr val="A1153A">
                  <a:alpha val="0"/>
                </a:srgb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7257256" y="5401953"/>
            <a:ext cx="2346011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ja-JP" altLang="en-US" sz="1200" u="sng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注意事項</a:t>
            </a:r>
            <a:endParaRPr lang="en-US" altLang="ja-JP" sz="1200" u="sng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ü"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名称と予算金額は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24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ポイント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ü"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「予定費用」は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14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ポイント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ü"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金額は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24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ポイント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ü"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数字は半角で入力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ü"/>
              <a:defRPr/>
            </a:pPr>
            <a:r>
              <a:rPr lang="ja-JP" altLang="en-US" sz="12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フォントは</a:t>
            </a:r>
            <a:r>
              <a:rPr lang="en-US" altLang="ja-JP" sz="12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MeiryoUI</a:t>
            </a:r>
            <a:r>
              <a:rPr lang="ja-JP" altLang="en-US" sz="12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で統一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9" name="テキスト ボックス 8"/>
          <p:cNvSpPr txBox="1">
            <a:spLocks noChangeArrowheads="1"/>
          </p:cNvSpPr>
          <p:nvPr/>
        </p:nvSpPr>
        <p:spPr bwMode="auto">
          <a:xfrm>
            <a:off x="379413" y="4755710"/>
            <a:ext cx="4005262" cy="795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179388" indent="-179388"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just" eaLnBrk="1" hangingPunct="1">
              <a:lnSpc>
                <a:spcPts val="1638"/>
              </a:lnSpc>
              <a:spcBef>
                <a:spcPct val="0"/>
              </a:spcBef>
              <a:spcAft>
                <a:spcPts val="300"/>
              </a:spcAft>
              <a:buClr>
                <a:srgbClr val="00286E"/>
              </a:buClr>
              <a:buSzPct val="120000"/>
              <a:buFontTx/>
              <a:buNone/>
            </a:pP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費用内訳</a:t>
            </a: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 eaLnBrk="1" hangingPunct="1">
              <a:lnSpc>
                <a:spcPts val="1700"/>
              </a:lnSpc>
              <a:spcBef>
                <a:spcPct val="0"/>
              </a:spcBef>
              <a:spcAft>
                <a:spcPts val="900"/>
              </a:spcAft>
              <a:buClr>
                <a:srgbClr val="0098D0"/>
              </a:buClr>
              <a:buSzPct val="120000"/>
              <a:buFont typeface="Wingdings" pitchFamily="2" charset="2"/>
              <a:buChar char="l"/>
            </a:pP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 eaLnBrk="1" hangingPunct="1">
              <a:lnSpc>
                <a:spcPts val="1700"/>
              </a:lnSpc>
              <a:spcBef>
                <a:spcPct val="0"/>
              </a:spcBef>
              <a:spcAft>
                <a:spcPts val="900"/>
              </a:spcAft>
              <a:buClr>
                <a:srgbClr val="0098D0"/>
              </a:buClr>
              <a:buSzPct val="120000"/>
              <a:buFont typeface="Wingdings" pitchFamily="2" charset="2"/>
              <a:buChar char="l"/>
            </a:pP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80" name="正方形/長方形 4"/>
          <p:cNvSpPr>
            <a:spLocks noChangeArrowheads="1"/>
          </p:cNvSpPr>
          <p:nvPr/>
        </p:nvSpPr>
        <p:spPr bwMode="auto">
          <a:xfrm>
            <a:off x="353083" y="4963184"/>
            <a:ext cx="3983011" cy="12849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 marL="87313" indent="-87313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marL="0" indent="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defRPr/>
            </a:pPr>
            <a:r>
              <a:rPr lang="en-US" altLang="ja-JP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(</a:t>
            </a: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例</a:t>
            </a:r>
            <a:r>
              <a:rPr lang="en-US" altLang="ja-JP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)</a:t>
            </a:r>
          </a:p>
          <a:p>
            <a:pPr marL="0" indent="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人件費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0" indent="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事業費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0" indent="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再委託費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0" indent="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一般管理費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0" indent="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defRPr/>
            </a:pP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81" name="テキスト ボックス 8"/>
          <p:cNvSpPr txBox="1">
            <a:spLocks noChangeArrowheads="1"/>
          </p:cNvSpPr>
          <p:nvPr/>
        </p:nvSpPr>
        <p:spPr bwMode="auto">
          <a:xfrm>
            <a:off x="316798" y="3148879"/>
            <a:ext cx="858967" cy="1844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179388" indent="-179388"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just" eaLnBrk="1" hangingPunct="1">
              <a:lnSpc>
                <a:spcPts val="1638"/>
              </a:lnSpc>
              <a:spcBef>
                <a:spcPct val="0"/>
              </a:spcBef>
              <a:spcAft>
                <a:spcPts val="300"/>
              </a:spcAft>
              <a:buClr>
                <a:srgbClr val="00286E"/>
              </a:buClr>
              <a:buSzPct val="120000"/>
              <a:buFontTx/>
              <a:buNone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（イメージ）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33" name="右矢印 32"/>
          <p:cNvSpPr/>
          <p:nvPr/>
        </p:nvSpPr>
        <p:spPr bwMode="auto">
          <a:xfrm rot="5400000">
            <a:off x="2494256" y="3686249"/>
            <a:ext cx="343567" cy="178606"/>
          </a:xfrm>
          <a:prstGeom prst="rightArrow">
            <a:avLst>
              <a:gd name="adj1" fmla="val 35714"/>
              <a:gd name="adj2" fmla="val 50000"/>
            </a:avLst>
          </a:prstGeom>
          <a:gradFill flip="none" rotWithShape="1">
            <a:gsLst>
              <a:gs pos="100000">
                <a:srgbClr val="A1153A"/>
              </a:gs>
              <a:gs pos="0">
                <a:srgbClr val="A1153A">
                  <a:alpha val="0"/>
                </a:srgb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763452" y="4716804"/>
            <a:ext cx="244482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必要に応じて、</a:t>
            </a:r>
            <a:endParaRPr kumimoji="1" lang="en-US" altLang="ja-JP" sz="105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ファイナンスとの連携について記載すること</a:t>
            </a:r>
          </a:p>
        </p:txBody>
      </p:sp>
    </p:spTree>
    <p:extLst>
      <p:ext uri="{BB962C8B-B14F-4D97-AF65-F5344CB8AC3E}">
        <p14:creationId xmlns:p14="http://schemas.microsoft.com/office/powerpoint/2010/main" val="4127491294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Calibri"/>
        <a:ea typeface="メイリオ"/>
        <a:cs typeface=""/>
      </a:majorFont>
      <a:minorFont>
        <a:latin typeface="Calibr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DDDDD"/>
        </a:solidFill>
        <a:ln w="9525">
          <a:solidFill>
            <a:srgbClr val="B2B2B2"/>
          </a:solidFill>
          <a:miter lim="800000"/>
          <a:headEnd/>
          <a:tailEnd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 anchor="ctr"/>
      <a:lstStyle>
        <a:defPPr algn="l">
          <a:defRPr kumimoji="0" sz="1800" dirty="0"/>
        </a:defPPr>
      </a:lstStyle>
    </a:spDef>
    <a:txDef>
      <a:spPr>
        <a:noFill/>
      </a:spPr>
      <a:bodyPr wrap="none" rtlCol="0">
        <a:spAutoFit/>
      </a:bodyPr>
      <a:lstStyle>
        <a:defPPr>
          <a:defRPr kumimoji="1" dirty="0" smtClean="0"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234</Words>
  <Application>Microsoft Office PowerPoint</Application>
  <PresentationFormat>A4 210 x 297 mm</PresentationFormat>
  <Paragraphs>42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Ｐゴシック</vt:lpstr>
      <vt:lpstr>Arial</vt:lpstr>
      <vt:lpstr>Calibri</vt:lpstr>
      <vt:lpstr>Wingdings</vt:lpstr>
      <vt:lpstr>blank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2021-04-20T09:10:03Z</dcterms:created>
  <dcterms:modified xsi:type="dcterms:W3CDTF">2021-04-20T09:10:14Z</dcterms:modified>
</cp:coreProperties>
</file>