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  <p:sldId id="258" r:id="rId3"/>
    <p:sldId id="261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191919"/>
    <a:srgbClr val="CED0CE"/>
    <a:srgbClr val="636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2" autoAdjust="0"/>
    <p:restoredTop sz="96370" autoAdjust="0"/>
  </p:normalViewPr>
  <p:slideViewPr>
    <p:cSldViewPr snapToGrid="0">
      <p:cViewPr varScale="1">
        <p:scale>
          <a:sx n="84" d="100"/>
          <a:sy n="84" d="100"/>
        </p:scale>
        <p:origin x="91" y="29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59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61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448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82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87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87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84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60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BD80812-369C-48DE-B785-D829D51078B2}"/>
              </a:ext>
            </a:extLst>
          </p:cNvPr>
          <p:cNvGrpSpPr/>
          <p:nvPr userDrawn="1"/>
        </p:nvGrpSpPr>
        <p:grpSpPr>
          <a:xfrm>
            <a:off x="0" y="638361"/>
            <a:ext cx="9906000" cy="23005"/>
            <a:chOff x="0" y="750499"/>
            <a:chExt cx="9906000" cy="23005"/>
          </a:xfrm>
        </p:grpSpPr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39390A27-2450-4A36-8098-1CE3E2455D8E}"/>
                </a:ext>
              </a:extLst>
            </p:cNvPr>
            <p:cNvCxnSpPr/>
            <p:nvPr userDrawn="1"/>
          </p:nvCxnSpPr>
          <p:spPr>
            <a:xfrm>
              <a:off x="0" y="750499"/>
              <a:ext cx="990600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B9B6936E-2C3C-43F0-8156-AD690930B09E}"/>
                </a:ext>
              </a:extLst>
            </p:cNvPr>
            <p:cNvCxnSpPr/>
            <p:nvPr userDrawn="1"/>
          </p:nvCxnSpPr>
          <p:spPr>
            <a:xfrm>
              <a:off x="0" y="773504"/>
              <a:ext cx="990600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418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62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6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93DAF-81C2-4A9F-AA29-324D9D80EDA4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2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4BC27D-72AB-402F-A218-9DE3CF107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978743"/>
            <a:ext cx="8420100" cy="983073"/>
          </a:xfrm>
        </p:spPr>
        <p:txBody>
          <a:bodyPr>
            <a:normAutofit/>
          </a:bodyPr>
          <a:lstStyle/>
          <a:p>
            <a:r>
              <a:rPr kumimoji="1" lang="en-US" altLang="ja-JP" sz="2400" dirty="0"/>
              <a:t>【</a:t>
            </a:r>
            <a:r>
              <a:rPr kumimoji="1" lang="ja-JP" altLang="en-US" sz="2400" dirty="0"/>
              <a:t>付随資料</a:t>
            </a:r>
            <a:r>
              <a:rPr kumimoji="1" lang="en-US" altLang="ja-JP" sz="2400" dirty="0"/>
              <a:t>2】</a:t>
            </a:r>
            <a:br>
              <a:rPr kumimoji="1" lang="en-US" altLang="ja-JP" sz="3200" dirty="0"/>
            </a:br>
            <a:r>
              <a:rPr kumimoji="1" lang="ja-JP" altLang="en-US" sz="3200" dirty="0"/>
              <a:t>実施体制に係る資料②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14165AF-F774-4F92-A258-B90725DFE47F}"/>
              </a:ext>
            </a:extLst>
          </p:cNvPr>
          <p:cNvSpPr txBox="1"/>
          <p:nvPr/>
        </p:nvSpPr>
        <p:spPr>
          <a:xfrm>
            <a:off x="234745" y="244647"/>
            <a:ext cx="75622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令和４年度「課題解決型ローカル5G等の実現に向けた開発実証」</a:t>
            </a: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E5721565-3DBD-42AA-8784-59B90DE0C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586664"/>
              </p:ext>
            </p:extLst>
          </p:nvPr>
        </p:nvGraphicFramePr>
        <p:xfrm>
          <a:off x="1651000" y="4919679"/>
          <a:ext cx="6604000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0445">
                  <a:extLst>
                    <a:ext uri="{9D8B030D-6E8A-4147-A177-3AD203B41FA5}">
                      <a16:colId xmlns:a16="http://schemas.microsoft.com/office/drawing/2014/main" val="3569596756"/>
                    </a:ext>
                  </a:extLst>
                </a:gridCol>
                <a:gridCol w="3943555">
                  <a:extLst>
                    <a:ext uri="{9D8B030D-6E8A-4147-A177-3AD203B41FA5}">
                      <a16:colId xmlns:a16="http://schemas.microsoft.com/office/drawing/2014/main" val="11463049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代表機関名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9947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実証件名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70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エントリーシート受付</a:t>
                      </a:r>
                      <a:r>
                        <a:rPr kumimoji="1" lang="en-US" altLang="ja-JP" dirty="0"/>
                        <a:t>ID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764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71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5A9A74BE-5439-4AE3-B313-5D8B9E8D2F65}"/>
              </a:ext>
            </a:extLst>
          </p:cNvPr>
          <p:cNvSpPr/>
          <p:nvPr/>
        </p:nvSpPr>
        <p:spPr>
          <a:xfrm>
            <a:off x="851029" y="2295026"/>
            <a:ext cx="6138242" cy="29563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B7D9F48-C94D-4830-BF17-0F553C56C0AB}"/>
              </a:ext>
            </a:extLst>
          </p:cNvPr>
          <p:cNvSpPr txBox="1"/>
          <p:nvPr/>
        </p:nvSpPr>
        <p:spPr>
          <a:xfrm>
            <a:off x="226337" y="1136034"/>
            <a:ext cx="14085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b="1" dirty="0">
                <a:latin typeface="+mj-ea"/>
                <a:ea typeface="+mj-ea"/>
              </a:rPr>
              <a:t>実施体制図</a:t>
            </a:r>
            <a:endParaRPr kumimoji="1" lang="en-US" altLang="ja-JP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F63DA46-9106-4CA5-B18D-5889E2A03AE7}"/>
              </a:ext>
            </a:extLst>
          </p:cNvPr>
          <p:cNvSpPr/>
          <p:nvPr/>
        </p:nvSpPr>
        <p:spPr>
          <a:xfrm>
            <a:off x="3915316" y="1771805"/>
            <a:ext cx="2075362" cy="2616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株式会社三菱</a:t>
            </a:r>
            <a:r>
              <a:rPr kumimoji="1" lang="ja-JP" altLang="en-US" sz="1100">
                <a:solidFill>
                  <a:schemeClr val="tx1"/>
                </a:solidFill>
                <a:latin typeface="+mj-ea"/>
                <a:ea typeface="+mj-ea"/>
              </a:rPr>
              <a:t>総合研究所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053EE5B-155C-469C-BCB9-3960687053B0}"/>
              </a:ext>
            </a:extLst>
          </p:cNvPr>
          <p:cNvSpPr txBox="1"/>
          <p:nvPr/>
        </p:nvSpPr>
        <p:spPr>
          <a:xfrm>
            <a:off x="89319" y="64078"/>
            <a:ext cx="91995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「令和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4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年度　課題解決型ローカル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5G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等の実現に向けた開発実証」</a:t>
            </a:r>
            <a:endParaRPr kumimoji="1"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41719D4-7149-4F0D-ADB2-89218707E93F}"/>
              </a:ext>
            </a:extLst>
          </p:cNvPr>
          <p:cNvSpPr txBox="1"/>
          <p:nvPr/>
        </p:nvSpPr>
        <p:spPr>
          <a:xfrm>
            <a:off x="3838752" y="315622"/>
            <a:ext cx="22284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+mn-ea"/>
                <a:ea typeface="+mn-ea"/>
              </a:rPr>
              <a:t>実施体制及び管理体制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62130AF-9FEC-4196-91E9-85D295ACBAE0}"/>
              </a:ext>
            </a:extLst>
          </p:cNvPr>
          <p:cNvSpPr/>
          <p:nvPr/>
        </p:nvSpPr>
        <p:spPr>
          <a:xfrm>
            <a:off x="226337" y="778601"/>
            <a:ext cx="1620570" cy="261610"/>
          </a:xfrm>
          <a:prstGeom prst="rect">
            <a:avLst/>
          </a:prstGeom>
          <a:solidFill>
            <a:schemeClr val="tx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実証件名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43CD6E-0FB6-4CF3-8B33-D56FBDC684D0}"/>
              </a:ext>
            </a:extLst>
          </p:cNvPr>
          <p:cNvSpPr/>
          <p:nvPr/>
        </p:nvSpPr>
        <p:spPr>
          <a:xfrm>
            <a:off x="1846907" y="778601"/>
            <a:ext cx="783275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〇〇〇〇〇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212CE14-6EFF-4C15-81C3-3FDEF6B0B124}"/>
              </a:ext>
            </a:extLst>
          </p:cNvPr>
          <p:cNvSpPr/>
          <p:nvPr/>
        </p:nvSpPr>
        <p:spPr>
          <a:xfrm>
            <a:off x="3915316" y="1345009"/>
            <a:ext cx="2075362" cy="2616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総務省</a:t>
            </a: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99730D15-EC61-4063-9EC0-B5A4FD0DEBB3}"/>
              </a:ext>
            </a:extLst>
          </p:cNvPr>
          <p:cNvCxnSpPr>
            <a:cxnSpLocks/>
            <a:stCxn id="6" idx="2"/>
            <a:endCxn id="5" idx="0"/>
          </p:cNvCxnSpPr>
          <p:nvPr/>
        </p:nvCxnSpPr>
        <p:spPr>
          <a:xfrm>
            <a:off x="4952997" y="1606620"/>
            <a:ext cx="0" cy="165185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50312116-5E98-441F-809C-5FA9F97E20B7}"/>
              </a:ext>
            </a:extLst>
          </p:cNvPr>
          <p:cNvGrpSpPr/>
          <p:nvPr/>
        </p:nvGrpSpPr>
        <p:grpSpPr>
          <a:xfrm>
            <a:off x="3915316" y="2408806"/>
            <a:ext cx="2075362" cy="705589"/>
            <a:chOff x="3915316" y="2472177"/>
            <a:chExt cx="2075362" cy="705589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3ED56070-0A7C-4380-8354-8265490C5B6A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実証コンソーシアム代表機関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AC8A2869-B9A9-40EF-A7A7-59B131852B8D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〇〇〇株式会社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CDF46E4F-4F5A-4F05-ABA8-E1863B935B0A}"/>
              </a:ext>
            </a:extLst>
          </p:cNvPr>
          <p:cNvCxnSpPr>
            <a:cxnSpLocks/>
            <a:stCxn id="5" idx="2"/>
            <a:endCxn id="18" idx="0"/>
          </p:cNvCxnSpPr>
          <p:nvPr/>
        </p:nvCxnSpPr>
        <p:spPr>
          <a:xfrm>
            <a:off x="4952997" y="2033415"/>
            <a:ext cx="0" cy="375391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205E888-C7FD-4D57-8416-1F00DA6FA31A}"/>
              </a:ext>
            </a:extLst>
          </p:cNvPr>
          <p:cNvSpPr/>
          <p:nvPr/>
        </p:nvSpPr>
        <p:spPr>
          <a:xfrm>
            <a:off x="226337" y="1136033"/>
            <a:ext cx="9453317" cy="562690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1D5A763-EDD5-4FC5-8C1C-4F6EA89E3DAA}"/>
              </a:ext>
            </a:extLst>
          </p:cNvPr>
          <p:cNvSpPr/>
          <p:nvPr/>
        </p:nvSpPr>
        <p:spPr>
          <a:xfrm>
            <a:off x="3145127" y="3674667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一般社団法人〇〇〇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3987D7F-B9EB-4783-8E07-917CCFEA674B}"/>
              </a:ext>
            </a:extLst>
          </p:cNvPr>
          <p:cNvSpPr/>
          <p:nvPr/>
        </p:nvSpPr>
        <p:spPr>
          <a:xfrm>
            <a:off x="5220487" y="3668986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707B142-2E63-42F2-AAC2-C3D74BC2E03C}"/>
              </a:ext>
            </a:extLst>
          </p:cNvPr>
          <p:cNvSpPr/>
          <p:nvPr/>
        </p:nvSpPr>
        <p:spPr>
          <a:xfrm>
            <a:off x="1069767" y="3668986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>
                <a:solidFill>
                  <a:schemeClr val="tx1"/>
                </a:solidFill>
                <a:latin typeface="+mj-ea"/>
                <a:ea typeface="+mj-ea"/>
              </a:rPr>
              <a:t>〇〇県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71A009B-F944-4D2F-8474-52AA979A9ED6}"/>
              </a:ext>
            </a:extLst>
          </p:cNvPr>
          <p:cNvSpPr/>
          <p:nvPr/>
        </p:nvSpPr>
        <p:spPr>
          <a:xfrm>
            <a:off x="7295847" y="3668986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60C0A1A5-3969-4669-8437-6B0F84E00250}"/>
              </a:ext>
            </a:extLst>
          </p:cNvPr>
          <p:cNvCxnSpPr>
            <a:cxnSpLocks/>
            <a:stCxn id="23" idx="2"/>
            <a:endCxn id="33" idx="0"/>
          </p:cNvCxnSpPr>
          <p:nvPr/>
        </p:nvCxnSpPr>
        <p:spPr>
          <a:xfrm rot="5400000">
            <a:off x="3119181" y="1835169"/>
            <a:ext cx="554591" cy="3113042"/>
          </a:xfrm>
          <a:prstGeom prst="bentConnector3">
            <a:avLst/>
          </a:prstGeom>
          <a:ln w="19050">
            <a:solidFill>
              <a:schemeClr val="accent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コネクタ: カギ線 37">
            <a:extLst>
              <a:ext uri="{FF2B5EF4-FFF2-40B4-BE49-F238E27FC236}">
                <a16:creationId xmlns:a16="http://schemas.microsoft.com/office/drawing/2014/main" id="{B469012E-FEA5-41C5-B74E-2509841BC5BA}"/>
              </a:ext>
            </a:extLst>
          </p:cNvPr>
          <p:cNvCxnSpPr>
            <a:cxnSpLocks/>
            <a:stCxn id="23" idx="2"/>
            <a:endCxn id="34" idx="0"/>
          </p:cNvCxnSpPr>
          <p:nvPr/>
        </p:nvCxnSpPr>
        <p:spPr>
          <a:xfrm rot="16200000" flipH="1">
            <a:off x="6232221" y="1835171"/>
            <a:ext cx="554591" cy="311303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コネクタ: カギ線 40">
            <a:extLst>
              <a:ext uri="{FF2B5EF4-FFF2-40B4-BE49-F238E27FC236}">
                <a16:creationId xmlns:a16="http://schemas.microsoft.com/office/drawing/2014/main" id="{301643C2-9BB5-4AA9-AB82-CE54BB8F5A2A}"/>
              </a:ext>
            </a:extLst>
          </p:cNvPr>
          <p:cNvCxnSpPr>
            <a:cxnSpLocks/>
            <a:stCxn id="23" idx="2"/>
            <a:endCxn id="27" idx="0"/>
          </p:cNvCxnSpPr>
          <p:nvPr/>
        </p:nvCxnSpPr>
        <p:spPr>
          <a:xfrm rot="5400000">
            <a:off x="4154020" y="2875690"/>
            <a:ext cx="560272" cy="1037682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コネクタ: カギ線 43">
            <a:extLst>
              <a:ext uri="{FF2B5EF4-FFF2-40B4-BE49-F238E27FC236}">
                <a16:creationId xmlns:a16="http://schemas.microsoft.com/office/drawing/2014/main" id="{E5BD6E07-2635-4DAC-9D5C-CECF6CB7841A}"/>
              </a:ext>
            </a:extLst>
          </p:cNvPr>
          <p:cNvCxnSpPr>
            <a:cxnSpLocks/>
            <a:stCxn id="23" idx="2"/>
            <a:endCxn id="32" idx="0"/>
          </p:cNvCxnSpPr>
          <p:nvPr/>
        </p:nvCxnSpPr>
        <p:spPr>
          <a:xfrm rot="16200000" flipH="1">
            <a:off x="5194541" y="2872851"/>
            <a:ext cx="554591" cy="103767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95A4226-9843-4641-BF12-0E21F2FD0449}"/>
              </a:ext>
            </a:extLst>
          </p:cNvPr>
          <p:cNvSpPr/>
          <p:nvPr/>
        </p:nvSpPr>
        <p:spPr>
          <a:xfrm>
            <a:off x="2243669" y="4624107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国立大学法人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〇〇大学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5291517C-F1B6-466E-9E87-FE0DAB3A7451}"/>
              </a:ext>
            </a:extLst>
          </p:cNvPr>
          <p:cNvSpPr/>
          <p:nvPr/>
        </p:nvSpPr>
        <p:spPr>
          <a:xfrm>
            <a:off x="4046583" y="4621380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C51F28EC-5BA5-4802-B2F0-2B458168EAE7}"/>
              </a:ext>
            </a:extLst>
          </p:cNvPr>
          <p:cNvSpPr/>
          <p:nvPr/>
        </p:nvSpPr>
        <p:spPr>
          <a:xfrm>
            <a:off x="4046581" y="5402502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63" name="コネクタ: カギ線 62">
            <a:extLst>
              <a:ext uri="{FF2B5EF4-FFF2-40B4-BE49-F238E27FC236}">
                <a16:creationId xmlns:a16="http://schemas.microsoft.com/office/drawing/2014/main" id="{744B3580-1B10-4704-AD2F-E392D94058BB}"/>
              </a:ext>
            </a:extLst>
          </p:cNvPr>
          <p:cNvCxnSpPr>
            <a:cxnSpLocks/>
            <a:stCxn id="27" idx="2"/>
            <a:endCxn id="47" idx="0"/>
          </p:cNvCxnSpPr>
          <p:nvPr/>
        </p:nvCxnSpPr>
        <p:spPr>
          <a:xfrm rot="5400000">
            <a:off x="3211856" y="3920647"/>
            <a:ext cx="505461" cy="90145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コネクタ: カギ線 65">
            <a:extLst>
              <a:ext uri="{FF2B5EF4-FFF2-40B4-BE49-F238E27FC236}">
                <a16:creationId xmlns:a16="http://schemas.microsoft.com/office/drawing/2014/main" id="{8D1F989F-518E-42C7-AA4B-5F3AB5D9CBE1}"/>
              </a:ext>
            </a:extLst>
          </p:cNvPr>
          <p:cNvCxnSpPr>
            <a:cxnSpLocks/>
            <a:stCxn id="27" idx="2"/>
            <a:endCxn id="48" idx="0"/>
          </p:cNvCxnSpPr>
          <p:nvPr/>
        </p:nvCxnSpPr>
        <p:spPr>
          <a:xfrm rot="16200000" flipH="1">
            <a:off x="4114676" y="3919285"/>
            <a:ext cx="502734" cy="901456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>
            <a:extLst>
              <a:ext uri="{FF2B5EF4-FFF2-40B4-BE49-F238E27FC236}">
                <a16:creationId xmlns:a16="http://schemas.microsoft.com/office/drawing/2014/main" id="{1953AB29-CFCA-4475-A28B-15BAF45AEEB8}"/>
              </a:ext>
            </a:extLst>
          </p:cNvPr>
          <p:cNvCxnSpPr>
            <a:stCxn id="48" idx="2"/>
            <a:endCxn id="56" idx="0"/>
          </p:cNvCxnSpPr>
          <p:nvPr/>
        </p:nvCxnSpPr>
        <p:spPr>
          <a:xfrm flipH="1">
            <a:off x="4816769" y="5065359"/>
            <a:ext cx="2" cy="33714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721C8221-481F-41B4-990A-0F17A8B1A86C}"/>
              </a:ext>
            </a:extLst>
          </p:cNvPr>
          <p:cNvSpPr/>
          <p:nvPr/>
        </p:nvSpPr>
        <p:spPr>
          <a:xfrm>
            <a:off x="7295846" y="4615198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〇〇〇株式会社</a:t>
            </a:r>
            <a:endParaRPr kumimoji="1" lang="en-US" altLang="ja-JP" sz="1100" baseline="30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72" name="直線矢印コネクタ 71">
            <a:extLst>
              <a:ext uri="{FF2B5EF4-FFF2-40B4-BE49-F238E27FC236}">
                <a16:creationId xmlns:a16="http://schemas.microsoft.com/office/drawing/2014/main" id="{573B71D3-049B-4870-A03A-064C10E51C63}"/>
              </a:ext>
            </a:extLst>
          </p:cNvPr>
          <p:cNvCxnSpPr>
            <a:cxnSpLocks/>
            <a:stCxn id="34" idx="2"/>
            <a:endCxn id="71" idx="0"/>
          </p:cNvCxnSpPr>
          <p:nvPr/>
        </p:nvCxnSpPr>
        <p:spPr>
          <a:xfrm flipH="1">
            <a:off x="8066034" y="4112965"/>
            <a:ext cx="1" cy="50223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4D2BDFC4-109D-4FD4-9225-0ACE17A600D9}"/>
              </a:ext>
            </a:extLst>
          </p:cNvPr>
          <p:cNvSpPr/>
          <p:nvPr/>
        </p:nvSpPr>
        <p:spPr>
          <a:xfrm>
            <a:off x="4046582" y="6116381"/>
            <a:ext cx="1540375" cy="443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〇〇株式会社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77" name="直線矢印コネクタ 76">
            <a:extLst>
              <a:ext uri="{FF2B5EF4-FFF2-40B4-BE49-F238E27FC236}">
                <a16:creationId xmlns:a16="http://schemas.microsoft.com/office/drawing/2014/main" id="{B824E61E-0BB5-4C49-AD68-5D0D92155B64}"/>
              </a:ext>
            </a:extLst>
          </p:cNvPr>
          <p:cNvCxnSpPr>
            <a:cxnSpLocks/>
            <a:stCxn id="56" idx="2"/>
            <a:endCxn id="75" idx="0"/>
          </p:cNvCxnSpPr>
          <p:nvPr/>
        </p:nvCxnSpPr>
        <p:spPr>
          <a:xfrm>
            <a:off x="4816769" y="5846481"/>
            <a:ext cx="1" cy="2699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9CAE1F74-DEAA-4486-8F0D-0C0DE87093DB}"/>
              </a:ext>
            </a:extLst>
          </p:cNvPr>
          <p:cNvSpPr/>
          <p:nvPr/>
        </p:nvSpPr>
        <p:spPr>
          <a:xfrm>
            <a:off x="999656" y="2143904"/>
            <a:ext cx="1540374" cy="26161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実証コンソーシアム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663A36E9-4695-4855-ABA3-C02991531DB0}"/>
              </a:ext>
            </a:extLst>
          </p:cNvPr>
          <p:cNvCxnSpPr/>
          <p:nvPr/>
        </p:nvCxnSpPr>
        <p:spPr>
          <a:xfrm>
            <a:off x="6474366" y="1520203"/>
            <a:ext cx="467972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DC2CEB8-C399-4E33-A174-4EEE35C8CE3A}"/>
              </a:ext>
            </a:extLst>
          </p:cNvPr>
          <p:cNvSpPr txBox="1"/>
          <p:nvPr/>
        </p:nvSpPr>
        <p:spPr>
          <a:xfrm>
            <a:off x="6942338" y="1366244"/>
            <a:ext cx="8771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：委託関係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38026476-B086-4DDE-8421-0C1A7E0F3033}"/>
              </a:ext>
            </a:extLst>
          </p:cNvPr>
          <p:cNvCxnSpPr/>
          <p:nvPr/>
        </p:nvCxnSpPr>
        <p:spPr>
          <a:xfrm>
            <a:off x="6474366" y="1765897"/>
            <a:ext cx="467972" cy="0"/>
          </a:xfrm>
          <a:prstGeom prst="straightConnector1">
            <a:avLst/>
          </a:prstGeom>
          <a:ln w="127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CBCBC91-6FC9-475F-A507-B7C0A8F79826}"/>
              </a:ext>
            </a:extLst>
          </p:cNvPr>
          <p:cNvSpPr txBox="1"/>
          <p:nvPr/>
        </p:nvSpPr>
        <p:spPr>
          <a:xfrm>
            <a:off x="6942338" y="1609444"/>
            <a:ext cx="2896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：委託関係ではないが管理責任を有する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F29BF9A-2724-4650-B66D-CC7818942E2C}"/>
              </a:ext>
            </a:extLst>
          </p:cNvPr>
          <p:cNvSpPr txBox="1"/>
          <p:nvPr/>
        </p:nvSpPr>
        <p:spPr>
          <a:xfrm>
            <a:off x="6385186" y="1153026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【</a:t>
            </a:r>
            <a:r>
              <a:rPr kumimoji="1" lang="ja-JP" altLang="en-US" sz="1200" dirty="0">
                <a:latin typeface="+mn-ea"/>
              </a:rPr>
              <a:t>凡例</a:t>
            </a:r>
            <a:r>
              <a:rPr kumimoji="1" lang="en-US" altLang="ja-JP" sz="1200" dirty="0">
                <a:latin typeface="+mn-ea"/>
              </a:rPr>
              <a:t>】</a:t>
            </a:r>
            <a:endParaRPr kumimoji="1" lang="ja-JP" altLang="en-US" sz="1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57352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B1CB3BD-360A-456B-9781-98C7965C1D54}"/>
              </a:ext>
            </a:extLst>
          </p:cNvPr>
          <p:cNvSpPr/>
          <p:nvPr/>
        </p:nvSpPr>
        <p:spPr>
          <a:xfrm>
            <a:off x="6378289" y="3133954"/>
            <a:ext cx="2664048" cy="32903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41E4303-081A-4313-8C44-7D53A2EE613C}"/>
              </a:ext>
            </a:extLst>
          </p:cNvPr>
          <p:cNvSpPr/>
          <p:nvPr/>
        </p:nvSpPr>
        <p:spPr>
          <a:xfrm>
            <a:off x="724277" y="3377688"/>
            <a:ext cx="4711713" cy="2461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BC26B134-56F7-4186-826C-7551A4B15A0B}"/>
              </a:ext>
            </a:extLst>
          </p:cNvPr>
          <p:cNvSpPr/>
          <p:nvPr/>
        </p:nvSpPr>
        <p:spPr>
          <a:xfrm>
            <a:off x="488886" y="2453493"/>
            <a:ext cx="8933823" cy="4088875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A8BD0FFF-7B66-43F8-B262-C410143D4E42}"/>
              </a:ext>
            </a:extLst>
          </p:cNvPr>
          <p:cNvSpPr/>
          <p:nvPr/>
        </p:nvSpPr>
        <p:spPr>
          <a:xfrm>
            <a:off x="483290" y="2108448"/>
            <a:ext cx="3129922" cy="34504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+mj-ea"/>
                <a:ea typeface="+mj-ea"/>
              </a:rPr>
              <a:t>〇〇〇（代表機関名）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053EE5B-155C-469C-BCB9-3960687053B0}"/>
              </a:ext>
            </a:extLst>
          </p:cNvPr>
          <p:cNvSpPr txBox="1"/>
          <p:nvPr/>
        </p:nvSpPr>
        <p:spPr>
          <a:xfrm>
            <a:off x="89319" y="64078"/>
            <a:ext cx="919953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「令和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4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年度　課題解決型ローカル</a:t>
            </a:r>
            <a:r>
              <a:rPr kumimoji="1" lang="en-US" altLang="ja-JP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5G</a:t>
            </a:r>
            <a:r>
              <a:rPr kumimoji="1"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等の実現に向けた開発実証」</a:t>
            </a:r>
            <a:endParaRPr kumimoji="1"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41719D4-7149-4F0D-ADB2-89218707E93F}"/>
              </a:ext>
            </a:extLst>
          </p:cNvPr>
          <p:cNvSpPr txBox="1"/>
          <p:nvPr/>
        </p:nvSpPr>
        <p:spPr>
          <a:xfrm>
            <a:off x="3873209" y="287216"/>
            <a:ext cx="2031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+mn-ea"/>
                <a:ea typeface="+mn-ea"/>
              </a:rPr>
              <a:t>情報保全の履行体制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62130AF-9FEC-4196-91E9-85D295ACBAE0}"/>
              </a:ext>
            </a:extLst>
          </p:cNvPr>
          <p:cNvSpPr/>
          <p:nvPr/>
        </p:nvSpPr>
        <p:spPr>
          <a:xfrm>
            <a:off x="226337" y="778601"/>
            <a:ext cx="1620570" cy="261610"/>
          </a:xfrm>
          <a:prstGeom prst="rect">
            <a:avLst/>
          </a:prstGeom>
          <a:solidFill>
            <a:schemeClr val="tx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実証件名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43CD6E-0FB6-4CF3-8B33-D56FBDC684D0}"/>
              </a:ext>
            </a:extLst>
          </p:cNvPr>
          <p:cNvSpPr/>
          <p:nvPr/>
        </p:nvSpPr>
        <p:spPr>
          <a:xfrm>
            <a:off x="1846907" y="778601"/>
            <a:ext cx="783275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〇〇〇〇〇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50312116-5E98-441F-809C-5FA9F97E20B7}"/>
              </a:ext>
            </a:extLst>
          </p:cNvPr>
          <p:cNvGrpSpPr/>
          <p:nvPr/>
        </p:nvGrpSpPr>
        <p:grpSpPr>
          <a:xfrm>
            <a:off x="2023665" y="3566385"/>
            <a:ext cx="2075362" cy="705589"/>
            <a:chOff x="3915316" y="2472177"/>
            <a:chExt cx="2075362" cy="705589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3ED56070-0A7C-4380-8354-8265490C5B6A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本実証主担当部署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AC8A2869-B9A9-40EF-A7A7-59B131852B8D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205E888-C7FD-4D57-8416-1F00DA6FA31A}"/>
              </a:ext>
            </a:extLst>
          </p:cNvPr>
          <p:cNvSpPr/>
          <p:nvPr/>
        </p:nvSpPr>
        <p:spPr>
          <a:xfrm>
            <a:off x="226337" y="1136033"/>
            <a:ext cx="9453317" cy="562690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34B1097A-48A4-4F84-BEB8-6D09D8731952}"/>
              </a:ext>
            </a:extLst>
          </p:cNvPr>
          <p:cNvGrpSpPr/>
          <p:nvPr/>
        </p:nvGrpSpPr>
        <p:grpSpPr>
          <a:xfrm>
            <a:off x="6695629" y="3278098"/>
            <a:ext cx="2075362" cy="705589"/>
            <a:chOff x="3915316" y="2472177"/>
            <a:chExt cx="2075362" cy="705589"/>
          </a:xfrm>
        </p:grpSpPr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4473ED9F-A4B1-4308-8BFA-92F6970C5B7D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情報セキュリティ対策監督部署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FCBD64D2-7DF2-4086-8ABF-4BF14B694CEF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0DB69A3-BDD9-4968-9C9F-78F582185C7E}"/>
              </a:ext>
            </a:extLst>
          </p:cNvPr>
          <p:cNvSpPr txBox="1"/>
          <p:nvPr/>
        </p:nvSpPr>
        <p:spPr>
          <a:xfrm>
            <a:off x="585559" y="3063117"/>
            <a:ext cx="3329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accent1"/>
                </a:solidFill>
                <a:latin typeface="+mn-ea"/>
              </a:rPr>
              <a:t>本事業を遂行する担当者の所属する部署</a:t>
            </a:r>
            <a:endParaRPr kumimoji="1" lang="ja-JP" altLang="en-US" sz="1400" b="1" dirty="0">
              <a:solidFill>
                <a:schemeClr val="accent1"/>
              </a:solidFill>
              <a:latin typeface="+mn-ea"/>
              <a:ea typeface="+mn-ea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3E83F0CD-DBCC-476E-85BD-F66AA9995474}"/>
              </a:ext>
            </a:extLst>
          </p:cNvPr>
          <p:cNvSpPr txBox="1"/>
          <p:nvPr/>
        </p:nvSpPr>
        <p:spPr>
          <a:xfrm>
            <a:off x="5812429" y="2657876"/>
            <a:ext cx="3562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accent1"/>
                </a:solidFill>
                <a:latin typeface="+mn-ea"/>
                <a:ea typeface="+mn-ea"/>
              </a:rPr>
              <a:t>本事業を遂行する担当者以外の</a:t>
            </a:r>
            <a:endParaRPr kumimoji="1" lang="en-US" altLang="ja-JP" sz="1400" b="1" dirty="0">
              <a:solidFill>
                <a:schemeClr val="accent1"/>
              </a:solidFill>
              <a:latin typeface="+mn-ea"/>
              <a:ea typeface="+mn-ea"/>
            </a:endParaRPr>
          </a:p>
          <a:p>
            <a:pPr algn="ctr"/>
            <a:r>
              <a:rPr kumimoji="1" lang="ja-JP" altLang="en-US" sz="1400" b="1" dirty="0">
                <a:solidFill>
                  <a:schemeClr val="accent1"/>
                </a:solidFill>
                <a:latin typeface="+mn-ea"/>
              </a:rPr>
              <a:t>情報セキュリティ対策の実施に係る</a:t>
            </a:r>
            <a:r>
              <a:rPr kumimoji="1" lang="ja-JP" altLang="en-US" sz="1400" b="1" dirty="0">
                <a:solidFill>
                  <a:schemeClr val="accent1"/>
                </a:solidFill>
                <a:latin typeface="+mn-ea"/>
                <a:ea typeface="+mn-ea"/>
              </a:rPr>
              <a:t>専門部署</a:t>
            </a:r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C53404F0-2AD1-4E74-BBA8-B43B94F4FFC4}"/>
              </a:ext>
            </a:extLst>
          </p:cNvPr>
          <p:cNvGrpSpPr/>
          <p:nvPr/>
        </p:nvGrpSpPr>
        <p:grpSpPr>
          <a:xfrm>
            <a:off x="6682977" y="4371458"/>
            <a:ext cx="2075362" cy="705589"/>
            <a:chOff x="3915316" y="2472177"/>
            <a:chExt cx="2075362" cy="705589"/>
          </a:xfrm>
        </p:grpSpPr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CDE70E9E-F30B-4CBA-BA0C-6E75CA386ED9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個人情報保護・管理監督部署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325DF74F-2804-4CED-BBF4-C0789D5A76DC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9F010F7C-8016-45BC-BA5E-52586C82C21C}"/>
              </a:ext>
            </a:extLst>
          </p:cNvPr>
          <p:cNvGrpSpPr/>
          <p:nvPr/>
        </p:nvGrpSpPr>
        <p:grpSpPr>
          <a:xfrm>
            <a:off x="6682977" y="5464818"/>
            <a:ext cx="2075362" cy="705589"/>
            <a:chOff x="3915316" y="2472177"/>
            <a:chExt cx="2075362" cy="705589"/>
          </a:xfrm>
        </p:grpSpPr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8FAB1D7D-F4DE-486D-B246-769381768EF6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情報保全監督部署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56F20D8E-3DEB-4CDD-887D-1E029F98C755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2CB2F924-CE10-4641-A518-184AD55741C1}"/>
              </a:ext>
            </a:extLst>
          </p:cNvPr>
          <p:cNvGrpSpPr/>
          <p:nvPr/>
        </p:nvGrpSpPr>
        <p:grpSpPr>
          <a:xfrm>
            <a:off x="870460" y="4915497"/>
            <a:ext cx="2075362" cy="705589"/>
            <a:chOff x="3915316" y="2472177"/>
            <a:chExt cx="2075362" cy="705589"/>
          </a:xfrm>
        </p:grpSpPr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5AF90B7B-FABB-47D9-B76C-ECB54BC3AB0E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〇〇〇担当部署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C96B9753-B7BC-491C-B468-387D8F062232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4B3349C2-0144-4032-90C4-B0FC19CE79E8}"/>
              </a:ext>
            </a:extLst>
          </p:cNvPr>
          <p:cNvSpPr/>
          <p:nvPr/>
        </p:nvSpPr>
        <p:spPr>
          <a:xfrm>
            <a:off x="3915316" y="1493124"/>
            <a:ext cx="2075362" cy="2616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+mj-ea"/>
                <a:ea typeface="+mj-ea"/>
              </a:rPr>
              <a:t>株式会社三菱</a:t>
            </a:r>
            <a:r>
              <a:rPr kumimoji="1" lang="ja-JP" altLang="en-US" sz="1100">
                <a:solidFill>
                  <a:schemeClr val="tx1"/>
                </a:solidFill>
                <a:latin typeface="+mj-ea"/>
                <a:ea typeface="+mj-ea"/>
              </a:rPr>
              <a:t>総合研究所</a:t>
            </a:r>
            <a:endParaRPr kumimoji="1" lang="en-US" altLang="ja-JP" sz="11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73" name="直線矢印コネクタ 72">
            <a:extLst>
              <a:ext uri="{FF2B5EF4-FFF2-40B4-BE49-F238E27FC236}">
                <a16:creationId xmlns:a16="http://schemas.microsoft.com/office/drawing/2014/main" id="{F9B83FE4-546C-48B0-9612-B24A954A8F8E}"/>
              </a:ext>
            </a:extLst>
          </p:cNvPr>
          <p:cNvCxnSpPr/>
          <p:nvPr/>
        </p:nvCxnSpPr>
        <p:spPr>
          <a:xfrm>
            <a:off x="6689603" y="1638972"/>
            <a:ext cx="467972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EE6F7CF6-50DB-4335-BE45-42F699C3C84E}"/>
              </a:ext>
            </a:extLst>
          </p:cNvPr>
          <p:cNvSpPr txBox="1"/>
          <p:nvPr/>
        </p:nvSpPr>
        <p:spPr>
          <a:xfrm>
            <a:off x="7157575" y="1485013"/>
            <a:ext cx="23663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：</a:t>
            </a:r>
            <a:r>
              <a:rPr kumimoji="1" lang="ja-JP" altLang="en-US" sz="1200" dirty="0">
                <a:latin typeface="+mn-ea"/>
              </a:rPr>
              <a:t>インシデント発生時の報告フロー</a:t>
            </a:r>
            <a:endParaRPr kumimoji="1" lang="ja-JP" altLang="en-US" sz="1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cxnSp>
        <p:nvCxnSpPr>
          <p:cNvPr id="22" name="コネクタ: カギ線 21">
            <a:extLst>
              <a:ext uri="{FF2B5EF4-FFF2-40B4-BE49-F238E27FC236}">
                <a16:creationId xmlns:a16="http://schemas.microsoft.com/office/drawing/2014/main" id="{3AEC6599-366D-49D7-AA16-2CB5767CCE80}"/>
              </a:ext>
            </a:extLst>
          </p:cNvPr>
          <p:cNvCxnSpPr>
            <a:stCxn id="18" idx="0"/>
            <a:endCxn id="67" idx="2"/>
          </p:cNvCxnSpPr>
          <p:nvPr/>
        </p:nvCxnSpPr>
        <p:spPr>
          <a:xfrm rot="5400000" flipH="1" flipV="1">
            <a:off x="3101346" y="1714735"/>
            <a:ext cx="1811651" cy="18916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CEE76EB-04CF-4375-9F13-4F9901BC60BC}"/>
              </a:ext>
            </a:extLst>
          </p:cNvPr>
          <p:cNvSpPr txBox="1"/>
          <p:nvPr/>
        </p:nvSpPr>
        <p:spPr>
          <a:xfrm>
            <a:off x="5121484" y="2005497"/>
            <a:ext cx="3716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+mn-ea"/>
                <a:ea typeface="+mn-ea"/>
              </a:rPr>
              <a:t>業務実施責任者（プロジェクトマネージャー）による報告</a:t>
            </a:r>
          </a:p>
        </p:txBody>
      </p: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6AC66273-8272-4D8E-BA01-7F7D92EFC1F9}"/>
              </a:ext>
            </a:extLst>
          </p:cNvPr>
          <p:cNvGrpSpPr/>
          <p:nvPr/>
        </p:nvGrpSpPr>
        <p:grpSpPr>
          <a:xfrm>
            <a:off x="3149722" y="4915497"/>
            <a:ext cx="2075362" cy="705589"/>
            <a:chOff x="3915316" y="2472177"/>
            <a:chExt cx="2075362" cy="705589"/>
          </a:xfrm>
        </p:grpSpPr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C40BA916-ACFE-4CD6-BD3B-DDC117C01D7D}"/>
                </a:ext>
              </a:extLst>
            </p:cNvPr>
            <p:cNvSpPr/>
            <p:nvPr/>
          </p:nvSpPr>
          <p:spPr>
            <a:xfrm>
              <a:off x="3915316" y="2472177"/>
              <a:ext cx="2075362" cy="26161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bg1"/>
                  </a:solidFill>
                  <a:latin typeface="+mj-ea"/>
                  <a:ea typeface="+mj-ea"/>
                </a:rPr>
                <a:t>〇〇〇支援部署</a:t>
              </a:r>
              <a:endParaRPr kumimoji="1" lang="en-US" altLang="ja-JP" sz="11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DD69C359-9AB7-4D9B-A13A-4999BE440082}"/>
                </a:ext>
              </a:extLst>
            </p:cNvPr>
            <p:cNvSpPr/>
            <p:nvPr/>
          </p:nvSpPr>
          <p:spPr>
            <a:xfrm>
              <a:off x="3915316" y="2733787"/>
              <a:ext cx="2075362" cy="44397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j-ea"/>
                  <a:ea typeface="+mj-ea"/>
                </a:rPr>
                <a:t>〇〇〇本部　〇〇グループ</a:t>
              </a:r>
              <a:endParaRPr kumimoji="1" lang="en-US" altLang="ja-JP" sz="11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cxnSp>
        <p:nvCxnSpPr>
          <p:cNvPr id="82" name="コネクタ: カギ線 81">
            <a:extLst>
              <a:ext uri="{FF2B5EF4-FFF2-40B4-BE49-F238E27FC236}">
                <a16:creationId xmlns:a16="http://schemas.microsoft.com/office/drawing/2014/main" id="{15F13141-CDFD-498C-809C-7D1D9B89F3EC}"/>
              </a:ext>
            </a:extLst>
          </p:cNvPr>
          <p:cNvCxnSpPr>
            <a:cxnSpLocks/>
            <a:stCxn id="64" idx="0"/>
            <a:endCxn id="23" idx="2"/>
          </p:cNvCxnSpPr>
          <p:nvPr/>
        </p:nvCxnSpPr>
        <p:spPr>
          <a:xfrm rot="5400000" flipH="1" flipV="1">
            <a:off x="2162982" y="4017134"/>
            <a:ext cx="643523" cy="115320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7B00DC5E-CBC6-46A1-B1E9-BC4CF2251678}"/>
              </a:ext>
            </a:extLst>
          </p:cNvPr>
          <p:cNvCxnSpPr>
            <a:cxnSpLocks/>
            <a:stCxn id="78" idx="0"/>
            <a:endCxn id="23" idx="2"/>
          </p:cNvCxnSpPr>
          <p:nvPr/>
        </p:nvCxnSpPr>
        <p:spPr>
          <a:xfrm rot="16200000" flipV="1">
            <a:off x="3302614" y="4030707"/>
            <a:ext cx="643523" cy="112605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コネクタ: カギ線 83">
            <a:extLst>
              <a:ext uri="{FF2B5EF4-FFF2-40B4-BE49-F238E27FC236}">
                <a16:creationId xmlns:a16="http://schemas.microsoft.com/office/drawing/2014/main" id="{BE1E89B3-E19B-43C7-BC2D-413A064F6E4C}"/>
              </a:ext>
            </a:extLst>
          </p:cNvPr>
          <p:cNvCxnSpPr>
            <a:cxnSpLocks/>
            <a:stCxn id="23" idx="3"/>
            <a:endCxn id="51" idx="1"/>
          </p:cNvCxnSpPr>
          <p:nvPr/>
        </p:nvCxnSpPr>
        <p:spPr>
          <a:xfrm flipV="1">
            <a:off x="4099027" y="3761698"/>
            <a:ext cx="2596602" cy="288287"/>
          </a:xfrm>
          <a:prstGeom prst="bentConnector3">
            <a:avLst>
              <a:gd name="adj1" fmla="val 6847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コネクタ: カギ線 86">
            <a:extLst>
              <a:ext uri="{FF2B5EF4-FFF2-40B4-BE49-F238E27FC236}">
                <a16:creationId xmlns:a16="http://schemas.microsoft.com/office/drawing/2014/main" id="{DD39B3FA-82A7-4C84-B8F3-C95D0A3395C2}"/>
              </a:ext>
            </a:extLst>
          </p:cNvPr>
          <p:cNvCxnSpPr>
            <a:cxnSpLocks/>
            <a:stCxn id="23" idx="3"/>
            <a:endCxn id="58" idx="1"/>
          </p:cNvCxnSpPr>
          <p:nvPr/>
        </p:nvCxnSpPr>
        <p:spPr>
          <a:xfrm>
            <a:off x="4099027" y="4049985"/>
            <a:ext cx="2583950" cy="805073"/>
          </a:xfrm>
          <a:prstGeom prst="bentConnector3">
            <a:avLst>
              <a:gd name="adj1" fmla="val 6892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コネクタ: カギ線 89">
            <a:extLst>
              <a:ext uri="{FF2B5EF4-FFF2-40B4-BE49-F238E27FC236}">
                <a16:creationId xmlns:a16="http://schemas.microsoft.com/office/drawing/2014/main" id="{1146FCFD-B0BE-4F4B-B90B-4640FEFCA133}"/>
              </a:ext>
            </a:extLst>
          </p:cNvPr>
          <p:cNvCxnSpPr>
            <a:cxnSpLocks/>
            <a:stCxn id="23" idx="3"/>
            <a:endCxn id="61" idx="1"/>
          </p:cNvCxnSpPr>
          <p:nvPr/>
        </p:nvCxnSpPr>
        <p:spPr>
          <a:xfrm>
            <a:off x="4099027" y="4049985"/>
            <a:ext cx="2583950" cy="1898433"/>
          </a:xfrm>
          <a:prstGeom prst="bentConnector3">
            <a:avLst>
              <a:gd name="adj1" fmla="val 6892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CCE3520-6F20-4411-AAE0-97427A83B490}"/>
              </a:ext>
            </a:extLst>
          </p:cNvPr>
          <p:cNvSpPr txBox="1"/>
          <p:nvPr/>
        </p:nvSpPr>
        <p:spPr>
          <a:xfrm>
            <a:off x="6425864" y="3961467"/>
            <a:ext cx="17411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50" dirty="0">
                <a:latin typeface="+mn-ea"/>
              </a:rPr>
              <a:t>インシデント発生時の対策：</a:t>
            </a:r>
            <a:endParaRPr kumimoji="1" lang="ja-JP" altLang="en-US" sz="105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1129649-5529-48BF-8673-FAAB5A15B1F5}"/>
              </a:ext>
            </a:extLst>
          </p:cNvPr>
          <p:cNvSpPr txBox="1"/>
          <p:nvPr/>
        </p:nvSpPr>
        <p:spPr>
          <a:xfrm>
            <a:off x="6442795" y="5067291"/>
            <a:ext cx="17411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50" dirty="0">
                <a:latin typeface="+mn-ea"/>
              </a:rPr>
              <a:t>インシデント発生時の対策：</a:t>
            </a:r>
            <a:endParaRPr kumimoji="1" lang="ja-JP" altLang="en-US" sz="105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4AFAB24-D2AF-4029-8419-BB5F2090E788}"/>
              </a:ext>
            </a:extLst>
          </p:cNvPr>
          <p:cNvSpPr txBox="1"/>
          <p:nvPr/>
        </p:nvSpPr>
        <p:spPr>
          <a:xfrm>
            <a:off x="6408807" y="6170407"/>
            <a:ext cx="17411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50" dirty="0">
                <a:latin typeface="+mn-ea"/>
              </a:rPr>
              <a:t>インシデント発生時の対策：</a:t>
            </a:r>
            <a:endParaRPr kumimoji="1" lang="ja-JP" altLang="en-US" sz="105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0759875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mri_r3_l5g">
      <a:dk1>
        <a:srgbClr val="000000"/>
      </a:dk1>
      <a:lt1>
        <a:srgbClr val="FFFFFF"/>
      </a:lt1>
      <a:dk2>
        <a:srgbClr val="514D57"/>
      </a:dk2>
      <a:lt2>
        <a:srgbClr val="C5D6DB"/>
      </a:lt2>
      <a:accent1>
        <a:srgbClr val="1B377D"/>
      </a:accent1>
      <a:accent2>
        <a:srgbClr val="7FC6E4"/>
      </a:accent2>
      <a:accent3>
        <a:srgbClr val="C9DAE3"/>
      </a:accent3>
      <a:accent4>
        <a:srgbClr val="CB2D4C"/>
      </a:accent4>
      <a:accent5>
        <a:srgbClr val="FF8539"/>
      </a:accent5>
      <a:accent6>
        <a:srgbClr val="CBCB2D"/>
      </a:accent6>
      <a:hlink>
        <a:srgbClr val="000000"/>
      </a:hlink>
      <a:folHlink>
        <a:srgbClr val="000000"/>
      </a:folHlink>
    </a:clrScheme>
    <a:fontScheme name="MRI_fo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 sz="1200" dirty="0" smtClean="0">
            <a:solidFill>
              <a:schemeClr val="tx1"/>
            </a:solidFill>
            <a:latin typeface="+mj-ea"/>
            <a:ea typeface="+mj-ea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ctr">
          <a:defRPr kumimoji="1" sz="1400" dirty="0" smtClean="0">
            <a:solidFill>
              <a:schemeClr val="tx1"/>
            </a:solidFill>
            <a:latin typeface="+mn-ea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efault Theme" id="{F4EA64EF-3092-473C-994A-576D3A4BF737}" vid="{6B0B758C-595F-4ABD-A941-E9F0C7E622A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257</Words>
  <Application>Microsoft Office PowerPoint</Application>
  <PresentationFormat>A4 210 x 297 mm</PresentationFormat>
  <Paragraphs>54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ＭＳ Ｐゴシック</vt:lpstr>
      <vt:lpstr>Arial</vt:lpstr>
      <vt:lpstr>Default Theme</vt:lpstr>
      <vt:lpstr>【付随資料2】 実施体制に係る資料②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2022-05-31T00:33:33Z</dcterms:created>
  <dcterms:modified xsi:type="dcterms:W3CDTF">2022-05-31T00:33:38Z</dcterms:modified>
</cp:coreProperties>
</file>