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4" r:id="rId1"/>
  </p:sldMasterIdLst>
  <p:notesMasterIdLst>
    <p:notesMasterId r:id="rId4"/>
  </p:notesMasterIdLst>
  <p:sldIdLst>
    <p:sldId id="323" r:id="rId2"/>
    <p:sldId id="324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3B83"/>
    <a:srgbClr val="C7DDFF"/>
    <a:srgbClr val="E46C0A"/>
    <a:srgbClr val="ED7D31"/>
    <a:srgbClr val="AE5A21"/>
    <a:srgbClr val="788EA9"/>
    <a:srgbClr val="FFE1E1"/>
    <a:srgbClr val="FFA7A7"/>
    <a:srgbClr val="E46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85" autoAdjust="0"/>
    <p:restoredTop sz="96513" autoAdjust="0"/>
  </p:normalViewPr>
  <p:slideViewPr>
    <p:cSldViewPr snapToGrid="0" showGuides="1">
      <p:cViewPr varScale="1">
        <p:scale>
          <a:sx n="81" d="100"/>
          <a:sy n="81" d="100"/>
        </p:scale>
        <p:origin x="67" y="437"/>
      </p:cViewPr>
      <p:guideLst>
        <p:guide orient="horz" pos="3952"/>
        <p:guide pos="30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0FBF-6DD2-46AC-8E2B-561665E39189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FDB8-BBED-40E3-8921-6F64D7CE12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32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CB43C-46BF-4416-8F82-3F8CD6EBF9EC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2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8D708-0C33-4625-A7A4-5AC7E737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2CFD98-BC90-4B9C-80D0-DD3EACF5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0D59-849C-44FC-A232-2F0921079289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8A80A5-280D-4D13-9D2E-A08E2C246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75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EF86-25B8-44ED-BE89-575E3D8ADD73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732F5E0-9568-4965-8409-8E4A7ECFAF02}"/>
              </a:ext>
            </a:extLst>
          </p:cNvPr>
          <p:cNvSpPr txBox="1">
            <a:spLocks/>
          </p:cNvSpPr>
          <p:nvPr userDrawn="1"/>
        </p:nvSpPr>
        <p:spPr>
          <a:xfrm>
            <a:off x="7677150" y="0"/>
            <a:ext cx="22288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</a:rPr>
              <a:t>事業区分：開発実証</a:t>
            </a:r>
          </a:p>
        </p:txBody>
      </p:sp>
    </p:spTree>
    <p:extLst>
      <p:ext uri="{BB962C8B-B14F-4D97-AF65-F5344CB8AC3E}">
        <p14:creationId xmlns:p14="http://schemas.microsoft.com/office/powerpoint/2010/main" val="191154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oumu.go.jp/main_content/0008136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20C916-0397-4069-8CCB-C9EC30E2E48A}"/>
              </a:ext>
            </a:extLst>
          </p:cNvPr>
          <p:cNvSpPr/>
          <p:nvPr/>
        </p:nvSpPr>
        <p:spPr>
          <a:xfrm>
            <a:off x="0" y="-2818"/>
            <a:ext cx="99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177">
              <a:defRPr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実証件名</a:t>
            </a:r>
          </a:p>
        </p:txBody>
      </p:sp>
      <p:graphicFrame>
        <p:nvGraphicFramePr>
          <p:cNvPr id="80" name="表 79">
            <a:extLst>
              <a:ext uri="{FF2B5EF4-FFF2-40B4-BE49-F238E27FC236}">
                <a16:creationId xmlns:a16="http://schemas.microsoft.com/office/drawing/2014/main" id="{016CA489-F918-4AC7-B14A-FFF1E4C0E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01720"/>
              </p:ext>
            </p:extLst>
          </p:nvPr>
        </p:nvGraphicFramePr>
        <p:xfrm>
          <a:off x="75000" y="491570"/>
          <a:ext cx="9756000" cy="2026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1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3108">
                  <a:extLst>
                    <a:ext uri="{9D8B030D-6E8A-4147-A177-3AD203B41FA5}">
                      <a16:colId xmlns:a16="http://schemas.microsoft.com/office/drawing/2014/main" val="2723707140"/>
                    </a:ext>
                  </a:extLst>
                </a:gridCol>
                <a:gridCol w="1488189">
                  <a:extLst>
                    <a:ext uri="{9D8B030D-6E8A-4147-A177-3AD203B41FA5}">
                      <a16:colId xmlns:a16="http://schemas.microsoft.com/office/drawing/2014/main" val="2252376850"/>
                    </a:ext>
                  </a:extLst>
                </a:gridCol>
              </a:tblGrid>
              <a:tr h="189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（下線：代表機関）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㈱</a:t>
                      </a:r>
                      <a:r>
                        <a:rPr kumimoji="1" lang="en-US" altLang="ja-JP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社㈱、㈱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実証地域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〇〇分野においては、〇〇〇〇という課題が存在。　　</a:t>
                      </a:r>
                      <a:r>
                        <a:rPr kumimoji="0" lang="en-US" altLang="ja-JP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背景・課題（社会課題、ユーザにおける課題）を記載</a:t>
                      </a:r>
                      <a:endParaRPr kumimoji="0" lang="en-US" altLang="ja-JP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ローカル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5G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を活用し、〇〇〇〇を実施。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提案するローカル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5G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活用モデルの概要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〇〇〇〇を実現。　　　　　　　　　　　　　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実現したい将来像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676745"/>
                  </a:ext>
                </a:extLst>
              </a:tr>
              <a:tr h="356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課題実証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実証概要（目標・検証内容等）</a:t>
                      </a:r>
                      <a:endParaRPr kumimoji="0" lang="en-US" altLang="ja-JP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629331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技術実証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indent="-285750" algn="l">
                        <a:buClr>
                          <a:schemeClr val="tx1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実証概要（目標・検証内容等）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 algn="l">
                        <a:buClr>
                          <a:schemeClr val="tx1"/>
                        </a:buClr>
                        <a:buFont typeface="Wingdings" panose="05000000000000000000" pitchFamily="2" charset="2"/>
                        <a:buChar char="Ø"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1" lang="zh-TW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周波数：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＊＊＊　　　</a:t>
                      </a:r>
                      <a:r>
                        <a:rPr kumimoji="1" lang="zh-TW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構成：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＊＊方式　　　　利用環境：＊＊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17E614-A9A0-4804-81DF-263A38A5FB4D}"/>
              </a:ext>
            </a:extLst>
          </p:cNvPr>
          <p:cNvSpPr/>
          <p:nvPr/>
        </p:nvSpPr>
        <p:spPr>
          <a:xfrm>
            <a:off x="186813" y="3206753"/>
            <a:ext cx="9644187" cy="3334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B0D3C9-FC01-4367-9448-783B99358174}"/>
              </a:ext>
            </a:extLst>
          </p:cNvPr>
          <p:cNvSpPr txBox="1"/>
          <p:nvPr/>
        </p:nvSpPr>
        <p:spPr>
          <a:xfrm>
            <a:off x="35670" y="2898976"/>
            <a:ext cx="353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＜提案するローカル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5G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活用モデルの概要＞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D86917-7CE6-472E-903F-0D9A44B8AA83}"/>
              </a:ext>
            </a:extLst>
          </p:cNvPr>
          <p:cNvSpPr txBox="1"/>
          <p:nvPr/>
        </p:nvSpPr>
        <p:spPr>
          <a:xfrm>
            <a:off x="275303" y="3231331"/>
            <a:ext cx="9478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イメージ図（適宜、補足コメント等を追記）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6ACEE5A-622A-4B95-8406-DAE3EA041A60}"/>
              </a:ext>
            </a:extLst>
          </p:cNvPr>
          <p:cNvSpPr txBox="1"/>
          <p:nvPr/>
        </p:nvSpPr>
        <p:spPr>
          <a:xfrm>
            <a:off x="577259" y="75279"/>
            <a:ext cx="8975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分野名</a:t>
            </a:r>
            <a:endParaRPr kumimoji="1" lang="en-US" altLang="ja-JP" sz="1600" b="1" dirty="0">
              <a:solidFill>
                <a:schemeClr val="accent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610EB2-D0B9-4E25-BA6F-59341CBDD5D7}"/>
              </a:ext>
            </a:extLst>
          </p:cNvPr>
          <p:cNvSpPr/>
          <p:nvPr/>
        </p:nvSpPr>
        <p:spPr>
          <a:xfrm>
            <a:off x="75000" y="81790"/>
            <a:ext cx="502258" cy="3255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972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651A48-113D-4BCC-AED3-E99F9511AE0B}"/>
              </a:ext>
            </a:extLst>
          </p:cNvPr>
          <p:cNvSpPr txBox="1"/>
          <p:nvPr/>
        </p:nvSpPr>
        <p:spPr>
          <a:xfrm>
            <a:off x="344129" y="108154"/>
            <a:ext cx="5159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＜記載要領＞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本スライドは提出前に削除すること</a:t>
            </a:r>
            <a:endParaRPr lang="ja-JP" altLang="en-US" sz="16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B81136-5B02-4F98-9C45-2248C7E36148}"/>
              </a:ext>
            </a:extLst>
          </p:cNvPr>
          <p:cNvSpPr txBox="1"/>
          <p:nvPr/>
        </p:nvSpPr>
        <p:spPr>
          <a:xfrm>
            <a:off x="433251" y="433454"/>
            <a:ext cx="9039497" cy="62547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分野</a:t>
            </a:r>
            <a:endParaRPr kumimoji="1" lang="en-US" altLang="ja-JP" sz="1400" u="sng" dirty="0"/>
          </a:p>
          <a:p>
            <a:pPr lvl="1"/>
            <a:r>
              <a:rPr lang="ja-JP" altLang="en-US" sz="1400" b="0" i="0" dirty="0">
                <a:effectLst/>
                <a:latin typeface="-apple-system"/>
              </a:rPr>
              <a:t>次のうち最も該当するものを一つ記載。</a:t>
            </a:r>
            <a:endParaRPr lang="en-US" altLang="ja-JP" sz="1400" b="0" i="0" dirty="0">
              <a:effectLst/>
              <a:latin typeface="-apple-system"/>
            </a:endParaRPr>
          </a:p>
          <a:p>
            <a:pPr lvl="1"/>
            <a:r>
              <a:rPr lang="ja-JP" altLang="en-US" sz="1400" b="0" i="0" dirty="0">
                <a:effectLst/>
                <a:latin typeface="-apple-system"/>
              </a:rPr>
              <a:t>「農業」、「林業・水産業」、「工場・発電所」、「空港・港湾」、「鉄道・道路・河川」、「建設」、「交通」、「観光・文化・スポーツ」、「スマートシティ」、「防災・減災」、「医療・ヘルスケア」、「教育・行政」、「その他（〇〇〇）</a:t>
            </a:r>
            <a:r>
              <a:rPr lang="en-US" altLang="ja-JP" sz="1400" b="0" i="0" dirty="0">
                <a:effectLst/>
                <a:latin typeface="-apple-system"/>
              </a:rPr>
              <a:t>※</a:t>
            </a:r>
            <a:r>
              <a:rPr lang="ja-JP" altLang="en-US" sz="1400" b="0" i="0" dirty="0">
                <a:effectLst/>
                <a:latin typeface="-apple-system"/>
              </a:rPr>
              <a:t>その他の場合は補足を記載」</a:t>
            </a:r>
            <a:endParaRPr lang="en-US" altLang="ja-JP" sz="1400" b="0" i="0" dirty="0">
              <a:effectLst/>
              <a:latin typeface="-apple-system"/>
            </a:endParaRPr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実施体制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コンソーシアムに参加する企業・団体名を列記。なお、代表機関には「</a:t>
            </a:r>
            <a:r>
              <a:rPr kumimoji="1" lang="ja-JP" altLang="en-US" sz="1400" u="sng" dirty="0"/>
              <a:t>下線</a:t>
            </a:r>
            <a:r>
              <a:rPr kumimoji="1" lang="ja-JP" altLang="en-US" sz="1400" dirty="0"/>
              <a:t>」を付すこと。</a:t>
            </a:r>
            <a:endParaRPr kumimoji="1" lang="en-US" altLang="ja-JP" sz="1400" dirty="0"/>
          </a:p>
          <a:p>
            <a:pPr indent="447675"/>
            <a:r>
              <a:rPr kumimoji="1" lang="ja-JP" altLang="en-US" sz="1400" dirty="0"/>
              <a:t>（例：</a:t>
            </a:r>
            <a:r>
              <a:rPr kumimoji="1" lang="ja-JP" altLang="en-US" sz="1400" u="sng" dirty="0"/>
              <a:t>㈱三菱総合研究所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実証地域</a:t>
            </a:r>
            <a:endParaRPr kumimoji="1" lang="en-US" altLang="ja-JP" sz="1400" u="sng" dirty="0"/>
          </a:p>
          <a:p>
            <a:pPr lvl="1"/>
            <a:r>
              <a:rPr kumimoji="1" lang="ja-JP" altLang="en-US" sz="1400" dirty="0"/>
              <a:t>都道府県＋市区町村（〇〇〇）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カッコ内に場所の概要を記載。</a:t>
            </a:r>
            <a:endParaRPr kumimoji="1" lang="en-US" altLang="ja-JP" sz="1400" dirty="0"/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実証概要</a:t>
            </a:r>
            <a:endParaRPr kumimoji="1" lang="en-US" altLang="ja-JP" sz="1400" u="sng" dirty="0"/>
          </a:p>
          <a:p>
            <a:pPr marL="447675"/>
            <a:r>
              <a:rPr kumimoji="1" lang="ja-JP" altLang="en-US" sz="1400" dirty="0"/>
              <a:t>背景・課題（社会課題、ユーザにおける課題）、提案するローカル</a:t>
            </a:r>
            <a:r>
              <a:rPr kumimoji="1" lang="en-US" altLang="ja-JP" sz="1400" dirty="0"/>
              <a:t>5G</a:t>
            </a:r>
            <a:r>
              <a:rPr kumimoji="1" lang="ja-JP" altLang="en-US" sz="1400" dirty="0"/>
              <a:t>活用モデルの概要、実現したい将来像について記載（</a:t>
            </a:r>
            <a:r>
              <a:rPr kumimoji="1" lang="en-US" altLang="ja-JP" sz="1400" dirty="0"/>
              <a:t>150</a:t>
            </a:r>
            <a:r>
              <a:rPr kumimoji="1" lang="ja-JP" altLang="en-US" sz="1400" dirty="0"/>
              <a:t>字程度）。</a:t>
            </a:r>
            <a:r>
              <a:rPr kumimoji="1" lang="ja-JP" altLang="en-US" sz="1400" u="sng" dirty="0"/>
              <a:t>原則としてフォーマットに記載されている文章を用い、〇〇〇〇の箇所に提案内容を記載すること。</a:t>
            </a:r>
            <a:endParaRPr kumimoji="1" lang="ja-JP" altLang="en-US" sz="1400" dirty="0"/>
          </a:p>
          <a:p>
            <a:pPr indent="447675"/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課題実証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実証の概要（目標・検証内容等）について記載（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技術実証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実証の概要（目標・検証内容等）について記載（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1165225" indent="-717550"/>
            <a:r>
              <a:rPr kumimoji="1" lang="ja-JP" altLang="en-US" sz="1400" dirty="0"/>
              <a:t>＜凡例＞周波数：〇〇</a:t>
            </a:r>
            <a:r>
              <a:rPr kumimoji="1" lang="en-US" altLang="ja-JP" sz="1400" dirty="0"/>
              <a:t>GHz-</a:t>
            </a:r>
            <a:r>
              <a:rPr kumimoji="1" lang="ja-JP" altLang="en-US" sz="1400" dirty="0"/>
              <a:t>〇</a:t>
            </a:r>
            <a:r>
              <a:rPr kumimoji="1" lang="en-US" altLang="ja-JP" sz="1400" dirty="0"/>
              <a:t>GHz</a:t>
            </a:r>
            <a:r>
              <a:rPr kumimoji="1" lang="ja-JP" altLang="en-US" sz="1400" dirty="0"/>
              <a:t>（〇〇</a:t>
            </a:r>
            <a:r>
              <a:rPr kumimoji="1" lang="en-US" altLang="ja-JP" sz="1400" dirty="0"/>
              <a:t>MHz</a:t>
            </a:r>
            <a:r>
              <a:rPr kumimoji="1" lang="ja-JP" altLang="en-US" sz="1400" dirty="0"/>
              <a:t>）、構成：</a:t>
            </a:r>
            <a:r>
              <a:rPr kumimoji="1" lang="en-US" altLang="ja-JP" sz="1400" dirty="0"/>
              <a:t>SA / NSA</a:t>
            </a:r>
            <a:r>
              <a:rPr kumimoji="1" lang="ja-JP" altLang="en-US" sz="1400" dirty="0"/>
              <a:t>からいずれかを記載、</a:t>
            </a:r>
            <a:endParaRPr kumimoji="1" lang="en-US" altLang="ja-JP" sz="1400" dirty="0"/>
          </a:p>
          <a:p>
            <a:pPr marL="1165225"/>
            <a:r>
              <a:rPr kumimoji="1" lang="ja-JP" altLang="en-US" sz="1400" dirty="0"/>
              <a:t>利用環境：屋外</a:t>
            </a:r>
            <a:r>
              <a:rPr kumimoji="1" lang="en-US" altLang="ja-JP" sz="1400" dirty="0"/>
              <a:t>/</a:t>
            </a:r>
            <a:r>
              <a:rPr kumimoji="1" lang="ja-JP" altLang="en-US" sz="1400" dirty="0"/>
              <a:t>屋内からいずれかを記載。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400" dirty="0"/>
          </a:p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参考：令和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年度ローカル</a:t>
            </a:r>
            <a:r>
              <a:rPr kumimoji="1" lang="en-US" altLang="ja-JP" sz="1400" dirty="0"/>
              <a:t>5G</a:t>
            </a:r>
            <a:r>
              <a:rPr kumimoji="1" lang="ja-JP" altLang="en-US" sz="1400" dirty="0"/>
              <a:t>開発実証成果概要　</a:t>
            </a:r>
            <a:r>
              <a:rPr kumimoji="1" lang="en-US" altLang="ja-JP" sz="1400" dirty="0">
                <a:hlinkClick r:id="rId2"/>
              </a:rPr>
              <a:t>https://www.soumu.go.jp/main_content/000813620.pdf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406963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458</Words>
  <Application>Microsoft Office PowerPoint</Application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-apple-system</vt:lpstr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2022-05-31T00:32:25Z</dcterms:created>
  <dcterms:modified xsi:type="dcterms:W3CDTF">2022-05-31T00:32:34Z</dcterms:modified>
</cp:coreProperties>
</file>