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2" r:id="rId1"/>
  </p:sldMasterIdLst>
  <p:notesMasterIdLst>
    <p:notesMasterId r:id="rId18"/>
  </p:notesMasterIdLst>
  <p:sldIdLst>
    <p:sldId id="1303" r:id="rId2"/>
    <p:sldId id="1302" r:id="rId3"/>
    <p:sldId id="1328" r:id="rId4"/>
    <p:sldId id="1329" r:id="rId5"/>
    <p:sldId id="1330" r:id="rId6"/>
    <p:sldId id="1305" r:id="rId7"/>
    <p:sldId id="1306" r:id="rId8"/>
    <p:sldId id="1331" r:id="rId9"/>
    <p:sldId id="1322" r:id="rId10"/>
    <p:sldId id="1309" r:id="rId11"/>
    <p:sldId id="1312" r:id="rId12"/>
    <p:sldId id="1313" r:id="rId13"/>
    <p:sldId id="1315" r:id="rId14"/>
    <p:sldId id="1316" r:id="rId15"/>
    <p:sldId id="1326" r:id="rId16"/>
    <p:sldId id="1317" r:id="rId17"/>
  </p:sldIdLst>
  <p:sldSz cx="9906000" cy="6858000" type="A4"/>
  <p:notesSz cx="6735763" cy="9866313"/>
  <p:custDataLst>
    <p:tags r:id="rId19"/>
  </p:custDataLst>
  <p:defaultTextStyle>
    <a:defPPr>
      <a:defRPr lang="ja-JP"/>
    </a:defPPr>
    <a:lvl1pPr marL="0" algn="l" defTabSz="913880" rtl="0" eaLnBrk="1" latinLnBrk="0" hangingPunct="1">
      <a:defRPr kumimoji="1" lang="ja-JP" altLang="en-US" sz="1400" kern="1200">
        <a:solidFill>
          <a:schemeClr val="tx1"/>
        </a:solidFill>
        <a:latin typeface="+mn-lt"/>
        <a:ea typeface="+mn-ea"/>
        <a:cs typeface="+mn-cs"/>
      </a:defRPr>
    </a:lvl1pPr>
    <a:lvl2pPr marL="456941" algn="l" defTabSz="913880" rtl="0" eaLnBrk="1" latinLnBrk="0" hangingPunct="1">
      <a:defRPr kumimoji="1" sz="1800" kern="1200">
        <a:solidFill>
          <a:schemeClr val="tx1"/>
        </a:solidFill>
        <a:latin typeface="+mn-lt"/>
        <a:ea typeface="+mn-ea"/>
        <a:cs typeface="+mn-cs"/>
      </a:defRPr>
    </a:lvl2pPr>
    <a:lvl3pPr marL="913880" algn="l" defTabSz="913880" rtl="0" eaLnBrk="1" latinLnBrk="0" hangingPunct="1">
      <a:defRPr kumimoji="1" sz="1800" kern="1200">
        <a:solidFill>
          <a:schemeClr val="tx1"/>
        </a:solidFill>
        <a:latin typeface="+mn-lt"/>
        <a:ea typeface="+mn-ea"/>
        <a:cs typeface="+mn-cs"/>
      </a:defRPr>
    </a:lvl3pPr>
    <a:lvl4pPr marL="1370820" algn="l" defTabSz="913880" rtl="0" eaLnBrk="1" latinLnBrk="0" hangingPunct="1">
      <a:defRPr kumimoji="1" sz="1800" kern="1200">
        <a:solidFill>
          <a:schemeClr val="tx1"/>
        </a:solidFill>
        <a:latin typeface="+mn-lt"/>
        <a:ea typeface="+mn-ea"/>
        <a:cs typeface="+mn-cs"/>
      </a:defRPr>
    </a:lvl4pPr>
    <a:lvl5pPr marL="1827761" algn="l" defTabSz="913880" rtl="0" eaLnBrk="1" latinLnBrk="0" hangingPunct="1">
      <a:defRPr kumimoji="1" sz="1800" kern="1200">
        <a:solidFill>
          <a:schemeClr val="tx1"/>
        </a:solidFill>
        <a:latin typeface="+mn-lt"/>
        <a:ea typeface="+mn-ea"/>
        <a:cs typeface="+mn-cs"/>
      </a:defRPr>
    </a:lvl5pPr>
    <a:lvl6pPr marL="2284700" algn="l" defTabSz="913880" rtl="0" eaLnBrk="1" latinLnBrk="0" hangingPunct="1">
      <a:defRPr kumimoji="1" sz="1800" kern="1200">
        <a:solidFill>
          <a:schemeClr val="tx1"/>
        </a:solidFill>
        <a:latin typeface="+mn-lt"/>
        <a:ea typeface="+mn-ea"/>
        <a:cs typeface="+mn-cs"/>
      </a:defRPr>
    </a:lvl6pPr>
    <a:lvl7pPr marL="2741640" algn="l" defTabSz="913880" rtl="0" eaLnBrk="1" latinLnBrk="0" hangingPunct="1">
      <a:defRPr kumimoji="1" sz="1800" kern="1200">
        <a:solidFill>
          <a:schemeClr val="tx1"/>
        </a:solidFill>
        <a:latin typeface="+mn-lt"/>
        <a:ea typeface="+mn-ea"/>
        <a:cs typeface="+mn-cs"/>
      </a:defRPr>
    </a:lvl7pPr>
    <a:lvl8pPr marL="3198580" algn="l" defTabSz="913880" rtl="0" eaLnBrk="1" latinLnBrk="0" hangingPunct="1">
      <a:defRPr kumimoji="1" sz="1800" kern="1200">
        <a:solidFill>
          <a:schemeClr val="tx1"/>
        </a:solidFill>
        <a:latin typeface="+mn-lt"/>
        <a:ea typeface="+mn-ea"/>
        <a:cs typeface="+mn-cs"/>
      </a:defRPr>
    </a:lvl8pPr>
    <a:lvl9pPr marL="3655521" algn="l" defTabSz="91388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p15:clr>
            <a:srgbClr val="A4A3A4"/>
          </p15:clr>
        </p15:guide>
        <p15:guide id="3" pos="943" userDrawn="1">
          <p15:clr>
            <a:srgbClr val="A4A3A4"/>
          </p15:clr>
        </p15:guide>
      </p15:sldGuideLst>
    </p:ext>
    <p:ext uri="{2D200454-40CA-4A62-9FC3-DE9A4176ACB9}">
      <p15:notesGuideLst xmlns:p15="http://schemas.microsoft.com/office/powerpoint/2012/main">
        <p15:guide id="1" orient="horz" pos="3107">
          <p15:clr>
            <a:srgbClr val="A4A3A4"/>
          </p15:clr>
        </p15:guide>
        <p15:guide id="2" pos="212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2167"/>
    <a:srgbClr val="E1E4ED"/>
    <a:srgbClr val="FDEADA"/>
    <a:srgbClr val="E6D7D6"/>
    <a:srgbClr val="0070C0"/>
    <a:srgbClr val="FFC000"/>
    <a:srgbClr val="FCEDEC"/>
    <a:srgbClr val="F29F67"/>
    <a:srgbClr val="E46D5F"/>
    <a:srgbClr val="8CA9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77" autoAdjust="0"/>
    <p:restoredTop sz="91744" autoAdjust="0"/>
  </p:normalViewPr>
  <p:slideViewPr>
    <p:cSldViewPr snapToGrid="0">
      <p:cViewPr varScale="1">
        <p:scale>
          <a:sx n="101" d="100"/>
          <a:sy n="101" d="100"/>
        </p:scale>
        <p:origin x="1986" y="90"/>
      </p:cViewPr>
      <p:guideLst>
        <p:guide orient="horz" pos="2160"/>
        <p:guide pos="3120"/>
        <p:guide pos="943"/>
      </p:guideLst>
    </p:cSldViewPr>
  </p:slideViewPr>
  <p:notesTextViewPr>
    <p:cViewPr>
      <p:scale>
        <a:sx n="1" d="1"/>
        <a:sy n="1" d="1"/>
      </p:scale>
      <p:origin x="0" y="0"/>
    </p:cViewPr>
  </p:notesTextViewPr>
  <p:notesViewPr>
    <p:cSldViewPr snapToGrid="0">
      <p:cViewPr>
        <p:scale>
          <a:sx n="1" d="2"/>
          <a:sy n="1" d="2"/>
        </p:scale>
        <p:origin x="0" y="0"/>
      </p:cViewPr>
      <p:guideLst>
        <p:guide orient="horz" pos="3107"/>
        <p:guide pos="21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0"/>
            <a:ext cx="2918831" cy="493316"/>
          </a:xfrm>
          <a:prstGeom prst="rect">
            <a:avLst/>
          </a:prstGeom>
        </p:spPr>
        <p:txBody>
          <a:bodyPr vert="horz" lIns="90644" tIns="45322" rIns="90644" bIns="45322" rtlCol="0"/>
          <a:lstStyle>
            <a:lvl1pPr algn="r">
              <a:defRPr sz="1200"/>
            </a:lvl1pPr>
          </a:lstStyle>
          <a:p>
            <a:fld id="{BBCB79B4-05FB-4B0B-8453-BAA7C54A2588}" type="datetimeFigureOut">
              <a:rPr kumimoji="1" lang="ja-JP" altLang="en-US" smtClean="0"/>
              <a:pPr/>
              <a:t>2022/5/31</a:t>
            </a:fld>
            <a:endParaRPr kumimoji="1" lang="ja-JP" altLang="en-US"/>
          </a:p>
        </p:txBody>
      </p:sp>
      <p:sp>
        <p:nvSpPr>
          <p:cNvPr id="4" name="スライド イメージ プレースホルダー 3"/>
          <p:cNvSpPr>
            <a:spLocks noGrp="1" noRot="1" noChangeAspect="1"/>
          </p:cNvSpPr>
          <p:nvPr>
            <p:ph type="sldImg" idx="2"/>
          </p:nvPr>
        </p:nvSpPr>
        <p:spPr>
          <a:xfrm>
            <a:off x="698500" y="741363"/>
            <a:ext cx="5338763" cy="3697287"/>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5"/>
            <a:ext cx="2918831" cy="493316"/>
          </a:xfrm>
          <a:prstGeom prst="rect">
            <a:avLst/>
          </a:prstGeom>
        </p:spPr>
        <p:txBody>
          <a:bodyPr vert="horz" lIns="90644" tIns="45322" rIns="90644" bIns="45322" rtlCol="0" anchor="b"/>
          <a:lstStyle>
            <a:lvl1pPr algn="r">
              <a:defRPr sz="1200"/>
            </a:lvl1pPr>
          </a:lstStyle>
          <a:p>
            <a:fld id="{06C884F1-D850-4AA6-8CF2-7534F1A7E3C4}" type="slidenum">
              <a:rPr kumimoji="1" lang="ja-JP" altLang="en-US" smtClean="0"/>
              <a:pPr/>
              <a:t>‹#›</a:t>
            </a:fld>
            <a:endParaRPr kumimoji="1" lang="ja-JP" altLang="en-US"/>
          </a:p>
        </p:txBody>
      </p:sp>
    </p:spTree>
    <p:extLst>
      <p:ext uri="{BB962C8B-B14F-4D97-AF65-F5344CB8AC3E}">
        <p14:creationId xmlns:p14="http://schemas.microsoft.com/office/powerpoint/2010/main" val="2729444618"/>
      </p:ext>
    </p:extLst>
  </p:cSld>
  <p:clrMap bg1="lt1" tx1="dk1" bg2="lt2" tx2="dk2" accent1="accent1" accent2="accent2" accent3="accent3" accent4="accent4" accent5="accent5" accent6="accent6" hlink="hlink" folHlink="folHlink"/>
  <p:notesStyle>
    <a:lvl1pPr marL="0" algn="l" defTabSz="913880" rtl="0" eaLnBrk="1" latinLnBrk="0" hangingPunct="1">
      <a:defRPr kumimoji="1" sz="1200" kern="1200">
        <a:solidFill>
          <a:schemeClr val="tx1"/>
        </a:solidFill>
        <a:latin typeface="+mn-lt"/>
        <a:ea typeface="+mn-ea"/>
        <a:cs typeface="+mn-cs"/>
      </a:defRPr>
    </a:lvl1pPr>
    <a:lvl2pPr marL="456941" algn="l" defTabSz="913880" rtl="0" eaLnBrk="1" latinLnBrk="0" hangingPunct="1">
      <a:defRPr kumimoji="1" sz="1200" kern="1200">
        <a:solidFill>
          <a:schemeClr val="tx1"/>
        </a:solidFill>
        <a:latin typeface="+mn-lt"/>
        <a:ea typeface="+mn-ea"/>
        <a:cs typeface="+mn-cs"/>
      </a:defRPr>
    </a:lvl2pPr>
    <a:lvl3pPr marL="913880" algn="l" defTabSz="913880" rtl="0" eaLnBrk="1" latinLnBrk="0" hangingPunct="1">
      <a:defRPr kumimoji="1" sz="1200" kern="1200">
        <a:solidFill>
          <a:schemeClr val="tx1"/>
        </a:solidFill>
        <a:latin typeface="+mn-lt"/>
        <a:ea typeface="+mn-ea"/>
        <a:cs typeface="+mn-cs"/>
      </a:defRPr>
    </a:lvl3pPr>
    <a:lvl4pPr marL="1370820" algn="l" defTabSz="913880" rtl="0" eaLnBrk="1" latinLnBrk="0" hangingPunct="1">
      <a:defRPr kumimoji="1" sz="1200" kern="1200">
        <a:solidFill>
          <a:schemeClr val="tx1"/>
        </a:solidFill>
        <a:latin typeface="+mn-lt"/>
        <a:ea typeface="+mn-ea"/>
        <a:cs typeface="+mn-cs"/>
      </a:defRPr>
    </a:lvl4pPr>
    <a:lvl5pPr marL="1827761" algn="l" defTabSz="913880" rtl="0" eaLnBrk="1" latinLnBrk="0" hangingPunct="1">
      <a:defRPr kumimoji="1" sz="1200" kern="1200">
        <a:solidFill>
          <a:schemeClr val="tx1"/>
        </a:solidFill>
        <a:latin typeface="+mn-lt"/>
        <a:ea typeface="+mn-ea"/>
        <a:cs typeface="+mn-cs"/>
      </a:defRPr>
    </a:lvl5pPr>
    <a:lvl6pPr marL="2284700" algn="l" defTabSz="913880" rtl="0" eaLnBrk="1" latinLnBrk="0" hangingPunct="1">
      <a:defRPr kumimoji="1" sz="1200" kern="1200">
        <a:solidFill>
          <a:schemeClr val="tx1"/>
        </a:solidFill>
        <a:latin typeface="+mn-lt"/>
        <a:ea typeface="+mn-ea"/>
        <a:cs typeface="+mn-cs"/>
      </a:defRPr>
    </a:lvl6pPr>
    <a:lvl7pPr marL="2741640" algn="l" defTabSz="913880" rtl="0" eaLnBrk="1" latinLnBrk="0" hangingPunct="1">
      <a:defRPr kumimoji="1" sz="1200" kern="1200">
        <a:solidFill>
          <a:schemeClr val="tx1"/>
        </a:solidFill>
        <a:latin typeface="+mn-lt"/>
        <a:ea typeface="+mn-ea"/>
        <a:cs typeface="+mn-cs"/>
      </a:defRPr>
    </a:lvl7pPr>
    <a:lvl8pPr marL="3198580" algn="l" defTabSz="913880" rtl="0" eaLnBrk="1" latinLnBrk="0" hangingPunct="1">
      <a:defRPr kumimoji="1" sz="1200" kern="1200">
        <a:solidFill>
          <a:schemeClr val="tx1"/>
        </a:solidFill>
        <a:latin typeface="+mn-lt"/>
        <a:ea typeface="+mn-ea"/>
        <a:cs typeface="+mn-cs"/>
      </a:defRPr>
    </a:lvl8pPr>
    <a:lvl9pPr marL="3655521" algn="l" defTabSz="91388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6C884F1-D850-4AA6-8CF2-7534F1A7E3C4}" type="slidenum">
              <a:rPr kumimoji="1" lang="ja-JP" altLang="en-US" smtClean="0"/>
              <a:pPr/>
              <a:t>7</a:t>
            </a:fld>
            <a:endParaRPr kumimoji="1" lang="ja-JP" altLang="en-US"/>
          </a:p>
        </p:txBody>
      </p:sp>
    </p:spTree>
    <p:extLst>
      <p:ext uri="{BB962C8B-B14F-4D97-AF65-F5344CB8AC3E}">
        <p14:creationId xmlns:p14="http://schemas.microsoft.com/office/powerpoint/2010/main" val="3552243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6C884F1-D850-4AA6-8CF2-7534F1A7E3C4}" type="slidenum">
              <a:rPr kumimoji="1" lang="ja-JP" altLang="en-US" smtClean="0"/>
              <a:pPr/>
              <a:t>9</a:t>
            </a:fld>
            <a:endParaRPr kumimoji="1" lang="ja-JP" altLang="en-US"/>
          </a:p>
        </p:txBody>
      </p:sp>
    </p:spTree>
    <p:extLst>
      <p:ext uri="{BB962C8B-B14F-4D97-AF65-F5344CB8AC3E}">
        <p14:creationId xmlns:p14="http://schemas.microsoft.com/office/powerpoint/2010/main" val="10946686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410400" y="2781303"/>
            <a:ext cx="9086400" cy="647700"/>
          </a:xfrm>
          <a:prstGeom prst="rect">
            <a:avLst/>
          </a:prstGeom>
          <a:noFill/>
          <a:effectLst/>
        </p:spPr>
        <p:txBody>
          <a:bodyPr lIns="91387" tIns="45694" rIns="91387" bIns="45694" anchor="ctr">
            <a:normAutofit/>
          </a:bodyPr>
          <a:lstStyle>
            <a:lvl1pPr>
              <a:defRPr sz="3200"/>
            </a:lvl1pPr>
          </a:lstStyle>
          <a:p>
            <a:r>
              <a:rPr kumimoji="1" lang="ja-JP" altLang="en-US"/>
              <a:t>マスター タイトルの書式設定</a:t>
            </a:r>
          </a:p>
        </p:txBody>
      </p:sp>
      <p:sp>
        <p:nvSpPr>
          <p:cNvPr id="3" name="サブタイトル 2"/>
          <p:cNvSpPr>
            <a:spLocks noGrp="1"/>
          </p:cNvSpPr>
          <p:nvPr>
            <p:ph type="subTitle" idx="1" hasCustomPrompt="1"/>
          </p:nvPr>
        </p:nvSpPr>
        <p:spPr>
          <a:xfrm>
            <a:off x="410400" y="3571203"/>
            <a:ext cx="9086400" cy="307777"/>
          </a:xfrm>
          <a:prstGeom prst="rect">
            <a:avLst/>
          </a:prstGeom>
        </p:spPr>
        <p:txBody>
          <a:bodyPr lIns="91387" tIns="45694" rIns="91387" bIns="45694"/>
          <a:lstStyle>
            <a:lvl1pPr marL="0" indent="0" algn="l">
              <a:buNone/>
              <a:defRPr sz="2000" b="0">
                <a:solidFill>
                  <a:schemeClr val="tx1"/>
                </a:solidFill>
              </a:defRPr>
            </a:lvl1pPr>
            <a:lvl2pPr marL="456941" indent="0" algn="ctr">
              <a:buNone/>
              <a:defRPr>
                <a:solidFill>
                  <a:schemeClr val="tx1">
                    <a:tint val="75000"/>
                  </a:schemeClr>
                </a:solidFill>
              </a:defRPr>
            </a:lvl2pPr>
            <a:lvl3pPr marL="913880" indent="0" algn="ctr">
              <a:buNone/>
              <a:defRPr>
                <a:solidFill>
                  <a:schemeClr val="tx1">
                    <a:tint val="75000"/>
                  </a:schemeClr>
                </a:solidFill>
              </a:defRPr>
            </a:lvl3pPr>
            <a:lvl4pPr marL="1370820" indent="0" algn="ctr">
              <a:buNone/>
              <a:defRPr>
                <a:solidFill>
                  <a:schemeClr val="tx1">
                    <a:tint val="75000"/>
                  </a:schemeClr>
                </a:solidFill>
              </a:defRPr>
            </a:lvl4pPr>
            <a:lvl5pPr marL="1827761" indent="0" algn="ctr">
              <a:buNone/>
              <a:defRPr>
                <a:solidFill>
                  <a:schemeClr val="tx1">
                    <a:tint val="75000"/>
                  </a:schemeClr>
                </a:solidFill>
              </a:defRPr>
            </a:lvl5pPr>
            <a:lvl6pPr marL="2284700" indent="0" algn="ctr">
              <a:buNone/>
              <a:defRPr>
                <a:solidFill>
                  <a:schemeClr val="tx1">
                    <a:tint val="75000"/>
                  </a:schemeClr>
                </a:solidFill>
              </a:defRPr>
            </a:lvl6pPr>
            <a:lvl7pPr marL="2741640" indent="0" algn="ctr">
              <a:buNone/>
              <a:defRPr>
                <a:solidFill>
                  <a:schemeClr val="tx1">
                    <a:tint val="75000"/>
                  </a:schemeClr>
                </a:solidFill>
              </a:defRPr>
            </a:lvl7pPr>
            <a:lvl8pPr marL="3198580" indent="0" algn="ctr">
              <a:buNone/>
              <a:defRPr>
                <a:solidFill>
                  <a:schemeClr val="tx1">
                    <a:tint val="75000"/>
                  </a:schemeClr>
                </a:solidFill>
              </a:defRPr>
            </a:lvl8pPr>
            <a:lvl9pPr marL="3655521" indent="0" algn="ctr">
              <a:buNone/>
              <a:defRPr>
                <a:solidFill>
                  <a:schemeClr val="tx1">
                    <a:tint val="75000"/>
                  </a:schemeClr>
                </a:solidFill>
              </a:defRPr>
            </a:lvl9pPr>
          </a:lstStyle>
          <a:p>
            <a:r>
              <a:rPr kumimoji="1" lang="ja-JP" altLang="en-US"/>
              <a:t>マスタ－ サブタイトルの書式設定</a:t>
            </a:r>
          </a:p>
        </p:txBody>
      </p:sp>
      <p:sp>
        <p:nvSpPr>
          <p:cNvPr id="4" name="Line 4"/>
          <p:cNvSpPr>
            <a:spLocks noChangeShapeType="1"/>
          </p:cNvSpPr>
          <p:nvPr userDrawn="1"/>
        </p:nvSpPr>
        <p:spPr bwMode="gray">
          <a:xfrm>
            <a:off x="410400" y="3443288"/>
            <a:ext cx="9086400" cy="0"/>
          </a:xfrm>
          <a:prstGeom prst="line">
            <a:avLst/>
          </a:prstGeom>
          <a:noFill/>
          <a:ln w="381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endParaRPr lang="ja-JP" altLang="en-US"/>
          </a:p>
        </p:txBody>
      </p:sp>
    </p:spTree>
    <p:extLst>
      <p:ext uri="{BB962C8B-B14F-4D97-AF65-F5344CB8AC3E}">
        <p14:creationId xmlns:p14="http://schemas.microsoft.com/office/powerpoint/2010/main" val="1357438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2324419" y="1779357"/>
            <a:ext cx="5257155" cy="647700"/>
          </a:xfrm>
          <a:prstGeom prst="rect">
            <a:avLst/>
          </a:prstGeom>
          <a:noFill/>
          <a:effectLst/>
        </p:spPr>
        <p:txBody>
          <a:bodyPr lIns="91387" tIns="45694" rIns="91387" bIns="45694" anchor="ctr">
            <a:normAutofit/>
          </a:bodyPr>
          <a:lstStyle>
            <a:lvl1pPr algn="ctr">
              <a:defRPr sz="3200">
                <a:solidFill>
                  <a:srgbClr val="092167"/>
                </a:solidFill>
              </a:defRPr>
            </a:lvl1pPr>
          </a:lstStyle>
          <a:p>
            <a:r>
              <a:rPr kumimoji="1" lang="ja-JP" altLang="en-US" dirty="0"/>
              <a:t>実証件名</a:t>
            </a:r>
          </a:p>
        </p:txBody>
      </p:sp>
      <p:sp>
        <p:nvSpPr>
          <p:cNvPr id="3" name="サブタイトル 2"/>
          <p:cNvSpPr>
            <a:spLocks noGrp="1"/>
          </p:cNvSpPr>
          <p:nvPr>
            <p:ph type="subTitle" idx="1" hasCustomPrompt="1"/>
          </p:nvPr>
        </p:nvSpPr>
        <p:spPr>
          <a:xfrm>
            <a:off x="410400" y="5081076"/>
            <a:ext cx="6947932" cy="430886"/>
          </a:xfrm>
          <a:prstGeom prst="rect">
            <a:avLst/>
          </a:prstGeom>
        </p:spPr>
        <p:txBody>
          <a:bodyPr lIns="91387" tIns="45694" rIns="91387" bIns="45694"/>
          <a:lstStyle>
            <a:lvl1pPr marL="0" indent="0" algn="l">
              <a:buNone/>
              <a:defRPr sz="2000" b="0">
                <a:solidFill>
                  <a:schemeClr val="tx1"/>
                </a:solidFill>
              </a:defRPr>
            </a:lvl1pPr>
            <a:lvl2pPr marL="456941" indent="0" algn="ctr">
              <a:buNone/>
              <a:defRPr>
                <a:solidFill>
                  <a:schemeClr val="tx1">
                    <a:tint val="75000"/>
                  </a:schemeClr>
                </a:solidFill>
              </a:defRPr>
            </a:lvl2pPr>
            <a:lvl3pPr marL="913880" indent="0" algn="ctr">
              <a:buNone/>
              <a:defRPr>
                <a:solidFill>
                  <a:schemeClr val="tx1">
                    <a:tint val="75000"/>
                  </a:schemeClr>
                </a:solidFill>
              </a:defRPr>
            </a:lvl3pPr>
            <a:lvl4pPr marL="1370820" indent="0" algn="ctr">
              <a:buNone/>
              <a:defRPr>
                <a:solidFill>
                  <a:schemeClr val="tx1">
                    <a:tint val="75000"/>
                  </a:schemeClr>
                </a:solidFill>
              </a:defRPr>
            </a:lvl4pPr>
            <a:lvl5pPr marL="1827761" indent="0" algn="ctr">
              <a:buNone/>
              <a:defRPr>
                <a:solidFill>
                  <a:schemeClr val="tx1">
                    <a:tint val="75000"/>
                  </a:schemeClr>
                </a:solidFill>
              </a:defRPr>
            </a:lvl5pPr>
            <a:lvl6pPr marL="2284700" indent="0" algn="ctr">
              <a:buNone/>
              <a:defRPr>
                <a:solidFill>
                  <a:schemeClr val="tx1">
                    <a:tint val="75000"/>
                  </a:schemeClr>
                </a:solidFill>
              </a:defRPr>
            </a:lvl6pPr>
            <a:lvl7pPr marL="2741640" indent="0" algn="ctr">
              <a:buNone/>
              <a:defRPr>
                <a:solidFill>
                  <a:schemeClr val="tx1">
                    <a:tint val="75000"/>
                  </a:schemeClr>
                </a:solidFill>
              </a:defRPr>
            </a:lvl7pPr>
            <a:lvl8pPr marL="3198580" indent="0" algn="ctr">
              <a:buNone/>
              <a:defRPr>
                <a:solidFill>
                  <a:schemeClr val="tx1">
                    <a:tint val="75000"/>
                  </a:schemeClr>
                </a:solidFill>
              </a:defRPr>
            </a:lvl8pPr>
            <a:lvl9pPr marL="3655521" indent="0" algn="ctr">
              <a:buNone/>
              <a:defRPr>
                <a:solidFill>
                  <a:schemeClr val="tx1">
                    <a:tint val="75000"/>
                  </a:schemeClr>
                </a:solidFill>
              </a:defRPr>
            </a:lvl9pPr>
          </a:lstStyle>
          <a:p>
            <a:r>
              <a:rPr kumimoji="1" lang="ja-JP" altLang="en-US" dirty="0"/>
              <a:t>代表機関名</a:t>
            </a:r>
            <a:endParaRPr kumimoji="1" lang="en-US" altLang="ja-JP" dirty="0"/>
          </a:p>
        </p:txBody>
      </p:sp>
      <p:sp>
        <p:nvSpPr>
          <p:cNvPr id="4" name="Line 4"/>
          <p:cNvSpPr>
            <a:spLocks noChangeShapeType="1"/>
          </p:cNvSpPr>
          <p:nvPr userDrawn="1"/>
        </p:nvSpPr>
        <p:spPr bwMode="gray">
          <a:xfrm>
            <a:off x="410400" y="3443288"/>
            <a:ext cx="9086400" cy="0"/>
          </a:xfrm>
          <a:prstGeom prst="line">
            <a:avLst/>
          </a:prstGeom>
          <a:noFill/>
          <a:ln w="381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endParaRPr lang="ja-JP" altLang="en-US"/>
          </a:p>
        </p:txBody>
      </p:sp>
      <p:sp>
        <p:nvSpPr>
          <p:cNvPr id="7" name="字幕 4">
            <a:extLst>
              <a:ext uri="{FF2B5EF4-FFF2-40B4-BE49-F238E27FC236}">
                <a16:creationId xmlns:a16="http://schemas.microsoft.com/office/drawing/2014/main" id="{4575967C-0CD3-4E24-A440-1C885FFE317B}"/>
              </a:ext>
            </a:extLst>
          </p:cNvPr>
          <p:cNvSpPr txBox="1">
            <a:spLocks/>
          </p:cNvSpPr>
          <p:nvPr userDrawn="1"/>
        </p:nvSpPr>
        <p:spPr>
          <a:xfrm>
            <a:off x="410400" y="606404"/>
            <a:ext cx="9086400" cy="399706"/>
          </a:xfrm>
          <a:prstGeom prst="rect">
            <a:avLst/>
          </a:prstGeom>
        </p:spPr>
        <p:txBody>
          <a:bodyPr/>
          <a:lstStyle>
            <a:lvl1pPr marL="0" indent="0" algn="l" defTabSz="913880" rtl="0" eaLnBrk="1" latinLnBrk="0" hangingPunct="1">
              <a:spcBef>
                <a:spcPts val="480"/>
              </a:spcBef>
              <a:buFont typeface="Arial" pitchFamily="34" charset="0"/>
              <a:buNone/>
              <a:defRPr kumimoji="1" lang="ja-JP" altLang="en-US" sz="2000" kern="1200" baseline="0" dirty="0" smtClean="0">
                <a:solidFill>
                  <a:schemeClr val="tx1"/>
                </a:solidFill>
                <a:latin typeface="+mn-lt"/>
                <a:ea typeface="+mn-ea"/>
                <a:cs typeface="+mn-cs"/>
              </a:defRPr>
            </a:lvl1pPr>
            <a:lvl2pPr marL="253856" indent="-253856" algn="l" defTabSz="913880" rtl="0" eaLnBrk="1" latinLnBrk="0" hangingPunct="1">
              <a:spcBef>
                <a:spcPts val="480"/>
              </a:spcBef>
              <a:buClr>
                <a:srgbClr val="3E5E84"/>
              </a:buClr>
              <a:buFont typeface="Wingdings" pitchFamily="2" charset="2"/>
              <a:buChar char="n"/>
              <a:defRPr kumimoji="1" lang="ja-JP" altLang="en-US" sz="2000" kern="1200" baseline="0" dirty="0" smtClean="0">
                <a:solidFill>
                  <a:schemeClr val="tx1"/>
                </a:solidFill>
                <a:latin typeface="+mn-lt"/>
                <a:ea typeface="+mn-ea"/>
                <a:cs typeface="+mn-cs"/>
              </a:defRPr>
            </a:lvl2pPr>
            <a:lvl3pPr marL="571177" indent="-253856" algn="l" defTabSz="913880" rtl="0" eaLnBrk="1" latinLnBrk="0" hangingPunct="1">
              <a:spcBef>
                <a:spcPts val="432"/>
              </a:spcBef>
              <a:buClr>
                <a:srgbClr val="808080"/>
              </a:buClr>
              <a:buFont typeface="Wingdings" pitchFamily="2" charset="2"/>
              <a:buChar char="n"/>
              <a:defRPr kumimoji="1" lang="ja-JP" altLang="en-US" sz="1800" kern="1200" baseline="0" dirty="0" smtClean="0">
                <a:solidFill>
                  <a:schemeClr val="tx1"/>
                </a:solidFill>
                <a:latin typeface="+mn-lt"/>
                <a:ea typeface="+mn-ea"/>
                <a:cs typeface="+mn-cs"/>
              </a:defRPr>
            </a:lvl3pPr>
            <a:lvl4pPr marL="825031" indent="-190393" algn="l" defTabSz="913880" rtl="0" eaLnBrk="1" latinLnBrk="0" hangingPunct="1">
              <a:spcBef>
                <a:spcPts val="336"/>
              </a:spcBef>
              <a:buClr>
                <a:srgbClr val="558C99"/>
              </a:buClr>
              <a:buFont typeface="Wingdings" pitchFamily="2" charset="2"/>
              <a:buChar char="l"/>
              <a:defRPr kumimoji="1" lang="ja-JP" altLang="en-US" sz="1400" kern="1200" baseline="0" dirty="0" smtClean="0">
                <a:solidFill>
                  <a:schemeClr val="tx1"/>
                </a:solidFill>
                <a:latin typeface="+mn-lt"/>
                <a:ea typeface="+mn-ea"/>
                <a:cs typeface="+mn-cs"/>
              </a:defRPr>
            </a:lvl4pPr>
            <a:lvl5pPr marL="1078886" indent="-190393" algn="l" defTabSz="913880" rtl="0" eaLnBrk="1" latinLnBrk="0" hangingPunct="1">
              <a:spcBef>
                <a:spcPts val="336"/>
              </a:spcBef>
              <a:buClr>
                <a:srgbClr val="C0C0C0"/>
              </a:buClr>
              <a:buFont typeface="Wingdings" pitchFamily="2" charset="2"/>
              <a:buChar char="l"/>
              <a:defRPr kumimoji="1" lang="ja-JP" altLang="en-US" sz="1400" kern="1200" baseline="0" dirty="0" smtClean="0">
                <a:solidFill>
                  <a:schemeClr val="tx1"/>
                </a:solidFill>
                <a:latin typeface="+mn-lt"/>
                <a:ea typeface="+mn-ea"/>
                <a:cs typeface="+mn-cs"/>
              </a:defRPr>
            </a:lvl5pPr>
            <a:lvl6pPr marL="251317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11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705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991"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lgn="ctr"/>
            <a:r>
              <a:rPr lang="ja-JP" altLang="en-US" sz="2200" b="1" dirty="0">
                <a:solidFill>
                  <a:schemeClr val="tx1">
                    <a:lumMod val="85000"/>
                    <a:lumOff val="15000"/>
                  </a:schemeClr>
                </a:solidFill>
              </a:rPr>
              <a:t>令和</a:t>
            </a:r>
            <a:r>
              <a:rPr lang="en-US" altLang="ja-JP" sz="2200" b="1" dirty="0">
                <a:solidFill>
                  <a:schemeClr val="tx1">
                    <a:lumMod val="85000"/>
                    <a:lumOff val="15000"/>
                  </a:schemeClr>
                </a:solidFill>
              </a:rPr>
              <a:t>4</a:t>
            </a:r>
            <a:r>
              <a:rPr lang="ja-JP" altLang="en-US" sz="2200" b="1" dirty="0">
                <a:solidFill>
                  <a:schemeClr val="tx1">
                    <a:lumMod val="85000"/>
                    <a:lumOff val="15000"/>
                  </a:schemeClr>
                </a:solidFill>
              </a:rPr>
              <a:t>年度　課題解決型ローカル５Ｇ等の実現に向けた開発実証</a:t>
            </a:r>
            <a:endParaRPr lang="ja-JP" altLang="en-US" sz="2200" dirty="0">
              <a:solidFill>
                <a:schemeClr val="tx1">
                  <a:lumMod val="85000"/>
                  <a:lumOff val="15000"/>
                </a:schemeClr>
              </a:solidFill>
              <a:latin typeface="+mj-ea"/>
              <a:ea typeface="+mj-ea"/>
            </a:endParaRPr>
          </a:p>
          <a:p>
            <a:pPr algn="ctr"/>
            <a:endParaRPr lang="ja-JP" altLang="en-US" sz="2800" dirty="0">
              <a:solidFill>
                <a:schemeClr val="tx1">
                  <a:lumMod val="85000"/>
                  <a:lumOff val="15000"/>
                </a:schemeClr>
              </a:solidFill>
              <a:latin typeface="+mj-ea"/>
              <a:ea typeface="+mj-ea"/>
            </a:endParaRPr>
          </a:p>
          <a:p>
            <a:pPr algn="ctr"/>
            <a:endParaRPr lang="ja-JP" altLang="en-US" sz="2800" dirty="0">
              <a:solidFill>
                <a:schemeClr val="tx1">
                  <a:lumMod val="85000"/>
                  <a:lumOff val="15000"/>
                </a:schemeClr>
              </a:solidFill>
              <a:latin typeface="+mj-ea"/>
              <a:ea typeface="+mj-ea"/>
            </a:endParaRPr>
          </a:p>
        </p:txBody>
      </p:sp>
      <p:sp>
        <p:nvSpPr>
          <p:cNvPr id="8" name="Line 4">
            <a:extLst>
              <a:ext uri="{FF2B5EF4-FFF2-40B4-BE49-F238E27FC236}">
                <a16:creationId xmlns:a16="http://schemas.microsoft.com/office/drawing/2014/main" id="{18530634-3AF4-4C22-B554-54DADE6AF4F7}"/>
              </a:ext>
            </a:extLst>
          </p:cNvPr>
          <p:cNvSpPr>
            <a:spLocks noChangeShapeType="1"/>
          </p:cNvSpPr>
          <p:nvPr userDrawn="1"/>
        </p:nvSpPr>
        <p:spPr bwMode="gray">
          <a:xfrm>
            <a:off x="410400" y="3443288"/>
            <a:ext cx="9086400" cy="0"/>
          </a:xfrm>
          <a:prstGeom prst="line">
            <a:avLst/>
          </a:prstGeom>
          <a:noFill/>
          <a:ln w="381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endParaRPr lang="ja-JP" altLang="en-US">
              <a:latin typeface="Meiryo UI" panose="020B0604030504040204" pitchFamily="50" charset="-128"/>
              <a:ea typeface="Meiryo UI" panose="020B0604030504040204" pitchFamily="50" charset="-128"/>
            </a:endParaRPr>
          </a:p>
        </p:txBody>
      </p:sp>
      <p:sp>
        <p:nvSpPr>
          <p:cNvPr id="9" name="Rectangle 2">
            <a:extLst>
              <a:ext uri="{FF2B5EF4-FFF2-40B4-BE49-F238E27FC236}">
                <a16:creationId xmlns:a16="http://schemas.microsoft.com/office/drawing/2014/main" id="{BA89D17E-B7C2-4230-9FBC-AE51BC64C7B8}"/>
              </a:ext>
            </a:extLst>
          </p:cNvPr>
          <p:cNvSpPr>
            <a:spLocks noChangeArrowheads="1"/>
          </p:cNvSpPr>
          <p:nvPr userDrawn="1"/>
        </p:nvSpPr>
        <p:spPr bwMode="gray">
          <a:xfrm>
            <a:off x="4055317" y="3587232"/>
            <a:ext cx="1795363" cy="4308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p>
            <a:pPr lvl="0" algn="ctr" fontAlgn="base">
              <a:spcBef>
                <a:spcPct val="0"/>
              </a:spcBef>
              <a:spcAft>
                <a:spcPct val="0"/>
              </a:spcAft>
            </a:pPr>
            <a:r>
              <a:rPr lang="ja-JP" altLang="en-US" sz="2800" dirty="0">
                <a:latin typeface="+mj-ea"/>
                <a:ea typeface="+mj-ea"/>
              </a:rPr>
              <a:t>提案書概要</a:t>
            </a:r>
            <a:endParaRPr lang="ja-JP" altLang="ja-JP" sz="2800" dirty="0">
              <a:solidFill>
                <a:srgbClr val="333333"/>
              </a:solidFill>
              <a:latin typeface="+mj-ea"/>
              <a:ea typeface="+mj-ea"/>
            </a:endParaRPr>
          </a:p>
        </p:txBody>
      </p:sp>
      <p:sp>
        <p:nvSpPr>
          <p:cNvPr id="15" name="テキスト プレースホルダー 14">
            <a:extLst>
              <a:ext uri="{FF2B5EF4-FFF2-40B4-BE49-F238E27FC236}">
                <a16:creationId xmlns:a16="http://schemas.microsoft.com/office/drawing/2014/main" id="{A725FE80-F157-4AE8-9B58-8372A19CA23A}"/>
              </a:ext>
            </a:extLst>
          </p:cNvPr>
          <p:cNvSpPr>
            <a:spLocks noGrp="1"/>
          </p:cNvSpPr>
          <p:nvPr>
            <p:ph type="body" sz="quarter" idx="10" hasCustomPrompt="1"/>
          </p:nvPr>
        </p:nvSpPr>
        <p:spPr>
          <a:xfrm>
            <a:off x="410400" y="5653454"/>
            <a:ext cx="6946900" cy="454025"/>
          </a:xfrm>
          <a:prstGeom prst="rect">
            <a:avLst/>
          </a:prstGeom>
        </p:spPr>
        <p:txBody>
          <a:bodyPr/>
          <a:lstStyle>
            <a:lvl5pPr marL="888493" indent="0">
              <a:buNone/>
              <a:defRPr/>
            </a:lvl5pPr>
          </a:lstStyle>
          <a:p>
            <a:r>
              <a:rPr kumimoji="1" lang="ja-JP" altLang="en-US" dirty="0"/>
              <a:t>実証コンソーシアム名（ある場合のみ）</a:t>
            </a:r>
            <a:endParaRPr kumimoji="1" lang="en-US" altLang="ja-JP" dirty="0"/>
          </a:p>
        </p:txBody>
      </p:sp>
      <p:sp>
        <p:nvSpPr>
          <p:cNvPr id="17" name="テキスト プレースホルダー 16">
            <a:extLst>
              <a:ext uri="{FF2B5EF4-FFF2-40B4-BE49-F238E27FC236}">
                <a16:creationId xmlns:a16="http://schemas.microsoft.com/office/drawing/2014/main" id="{21D025D5-85B4-4167-8E39-B492C7230169}"/>
              </a:ext>
            </a:extLst>
          </p:cNvPr>
          <p:cNvSpPr>
            <a:spLocks noGrp="1"/>
          </p:cNvSpPr>
          <p:nvPr>
            <p:ph type="body" sz="quarter" idx="11" hasCustomPrompt="1"/>
          </p:nvPr>
        </p:nvSpPr>
        <p:spPr>
          <a:xfrm>
            <a:off x="6075498" y="4244975"/>
            <a:ext cx="3560627" cy="398463"/>
          </a:xfrm>
          <a:prstGeom prst="rect">
            <a:avLst/>
          </a:prstGeom>
        </p:spPr>
        <p:txBody>
          <a:bodyPr/>
          <a:lstStyle/>
          <a:p>
            <a:r>
              <a:rPr lang="ja-JP" altLang="en-US" dirty="0"/>
              <a:t>提出日（例：令和</a:t>
            </a:r>
            <a:r>
              <a:rPr lang="en-US" altLang="ja-JP" dirty="0"/>
              <a:t>4</a:t>
            </a:r>
            <a:r>
              <a:rPr lang="ja-JP" altLang="en-US" dirty="0"/>
              <a:t>年</a:t>
            </a:r>
            <a:r>
              <a:rPr lang="en-US" altLang="ja-JP" dirty="0"/>
              <a:t>6</a:t>
            </a:r>
            <a:r>
              <a:rPr lang="ja-JP" altLang="en-US" dirty="0"/>
              <a:t>月</a:t>
            </a:r>
            <a:r>
              <a:rPr lang="en-US" altLang="ja-JP" dirty="0"/>
              <a:t>30</a:t>
            </a:r>
            <a:r>
              <a:rPr lang="ja-JP" altLang="en-US" dirty="0"/>
              <a:t>日）</a:t>
            </a:r>
          </a:p>
          <a:p>
            <a:pPr lvl="4"/>
            <a:endParaRPr kumimoji="1" lang="ja-JP" altLang="en-US" dirty="0"/>
          </a:p>
        </p:txBody>
      </p:sp>
    </p:spTree>
    <p:extLst>
      <p:ext uri="{BB962C8B-B14F-4D97-AF65-F5344CB8AC3E}">
        <p14:creationId xmlns:p14="http://schemas.microsoft.com/office/powerpoint/2010/main" val="1660337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7" name="Page_num"/>
          <p:cNvSpPr txBox="1"/>
          <p:nvPr/>
        </p:nvSpPr>
        <p:spPr>
          <a:xfrm>
            <a:off x="4706879" y="6596125"/>
            <a:ext cx="468376" cy="25882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4" rIns="91387" bIns="45694"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
        <p:nvSpPr>
          <p:cNvPr id="5" name="タイトル 1">
            <a:extLst>
              <a:ext uri="{FF2B5EF4-FFF2-40B4-BE49-F238E27FC236}">
                <a16:creationId xmlns:a16="http://schemas.microsoft.com/office/drawing/2014/main" id="{FE55E29E-8C8C-4968-9F81-8F9990EAA8AB}"/>
              </a:ext>
            </a:extLst>
          </p:cNvPr>
          <p:cNvSpPr>
            <a:spLocks noGrp="1"/>
          </p:cNvSpPr>
          <p:nvPr>
            <p:ph type="title"/>
          </p:nvPr>
        </p:nvSpPr>
        <p:spPr>
          <a:xfrm>
            <a:off x="0" y="74714"/>
            <a:ext cx="9906000" cy="606425"/>
          </a:xfrm>
          <a:prstGeom prst="rect">
            <a:avLst/>
          </a:prstGeom>
        </p:spPr>
        <p:txBody>
          <a:bodyPr lIns="0" tIns="45694" rIns="91387" bIns="45694" anchor="ctr">
            <a:normAutofit/>
          </a:bodyPr>
          <a:lstStyle>
            <a:lvl1pPr marL="185632" indent="0">
              <a:defRPr sz="2300" b="1"/>
            </a:lvl1pPr>
          </a:lstStyle>
          <a:p>
            <a:r>
              <a:rPr kumimoji="1" lang="ja-JP" altLang="en-US"/>
              <a:t>マスター タイトルの書式設定</a:t>
            </a:r>
          </a:p>
        </p:txBody>
      </p:sp>
      <p:sp>
        <p:nvSpPr>
          <p:cNvPr id="8" name="title_line">
            <a:extLst>
              <a:ext uri="{FF2B5EF4-FFF2-40B4-BE49-F238E27FC236}">
                <a16:creationId xmlns:a16="http://schemas.microsoft.com/office/drawing/2014/main" id="{0D1F7C21-EC8C-4EFB-8A8F-31078B3C0763}"/>
              </a:ext>
            </a:extLst>
          </p:cNvPr>
          <p:cNvSpPr>
            <a:spLocks noChangeShapeType="1"/>
          </p:cNvSpPr>
          <p:nvPr userDrawn="1"/>
        </p:nvSpPr>
        <p:spPr bwMode="gray">
          <a:xfrm>
            <a:off x="-15552" y="707013"/>
            <a:ext cx="9932400" cy="1588"/>
          </a:xfrm>
          <a:prstGeom prst="line">
            <a:avLst/>
          </a:prstGeom>
          <a:noFill/>
          <a:ln w="38100" cmpd="thinThick">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lgn="ctr" fontAlgn="b">
              <a:spcBef>
                <a:spcPct val="0"/>
              </a:spcBef>
              <a:spcAft>
                <a:spcPct val="0"/>
              </a:spcAft>
              <a:buFont typeface="Wingdings" pitchFamily="2" charset="2"/>
            </a:pPr>
            <a:endParaRPr lang="ja-JP" altLang="en-US" sz="1400">
              <a:latin typeface="ＭＳ Ｐゴシック" charset="-128"/>
              <a:ea typeface="ＭＳ Ｐゴシック" charset="-128"/>
            </a:endParaRPr>
          </a:p>
        </p:txBody>
      </p:sp>
    </p:spTree>
    <p:extLst>
      <p:ext uri="{BB962C8B-B14F-4D97-AF65-F5344CB8AC3E}">
        <p14:creationId xmlns:p14="http://schemas.microsoft.com/office/powerpoint/2010/main" val="2052469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とテキスト">
    <p:spTree>
      <p:nvGrpSpPr>
        <p:cNvPr id="1" name=""/>
        <p:cNvGrpSpPr/>
        <p:nvPr/>
      </p:nvGrpSpPr>
      <p:grpSpPr>
        <a:xfrm>
          <a:off x="0" y="0"/>
          <a:ext cx="0" cy="0"/>
          <a:chOff x="0" y="0"/>
          <a:chExt cx="0" cy="0"/>
        </a:xfrm>
      </p:grpSpPr>
      <p:sp>
        <p:nvSpPr>
          <p:cNvPr id="8" name="Page_num"/>
          <p:cNvSpPr txBox="1"/>
          <p:nvPr/>
        </p:nvSpPr>
        <p:spPr>
          <a:xfrm>
            <a:off x="4706879" y="6596125"/>
            <a:ext cx="468376" cy="25882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4" rIns="91387" bIns="45694" numCol="1" anchor="ctr"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a:fld id="{AB47E478-DBB3-43BC-A738-41880CA68C90}" type="slidenum">
              <a:rPr lang="ja-JP" altLang="en-US" sz="1200" baseline="0" smtClean="0">
                <a:latin typeface="+mn-lt"/>
                <a:ea typeface="+mn-ea"/>
                <a:sym typeface="Arial"/>
              </a:rPr>
              <a:pPr lvl="0" algn="ctr"/>
              <a:t>‹#›</a:t>
            </a:fld>
            <a:endParaRPr lang="ja-JP" altLang="en-US" sz="1200" baseline="0">
              <a:latin typeface="+mn-lt"/>
              <a:ea typeface="+mn-ea"/>
              <a:sym typeface="Arial"/>
            </a:endParaRPr>
          </a:p>
        </p:txBody>
      </p:sp>
      <p:sp>
        <p:nvSpPr>
          <p:cNvPr id="5" name="テキスト プレースホルダー 4"/>
          <p:cNvSpPr>
            <a:spLocks noGrp="1"/>
          </p:cNvSpPr>
          <p:nvPr>
            <p:ph type="body" sz="quarter" idx="10"/>
          </p:nvPr>
        </p:nvSpPr>
        <p:spPr>
          <a:xfrm>
            <a:off x="215659" y="870663"/>
            <a:ext cx="9454551" cy="1515800"/>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lang="ja-JP" altLang="en-US" dirty="0" smtClean="0"/>
            </a:lvl1pPr>
            <a:lvl2pPr>
              <a:defRPr lang="ja-JP" altLang="en-US" dirty="0" smtClean="0"/>
            </a:lvl2pPr>
            <a:lvl3pPr>
              <a:defRPr lang="ja-JP" altLang="en-US" dirty="0" smtClean="0"/>
            </a:lvl3pPr>
            <a:lvl4pPr>
              <a:defRPr lang="ja-JP" altLang="en-US" dirty="0" smtClean="0"/>
            </a:lvl4pPr>
            <a:lvl5pPr>
              <a:defRPr lang="ja-JP" altLang="en-US" dirty="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 name="タイトル 1"/>
          <p:cNvSpPr>
            <a:spLocks noGrp="1"/>
          </p:cNvSpPr>
          <p:nvPr>
            <p:ph type="title"/>
          </p:nvPr>
        </p:nvSpPr>
        <p:spPr>
          <a:xfrm>
            <a:off x="0" y="74714"/>
            <a:ext cx="9906000" cy="606425"/>
          </a:xfrm>
          <a:prstGeom prst="rect">
            <a:avLst/>
          </a:prstGeom>
        </p:spPr>
        <p:txBody>
          <a:bodyPr lIns="0" tIns="45694" rIns="91387" bIns="45694" anchor="ctr">
            <a:normAutofit/>
          </a:bodyPr>
          <a:lstStyle>
            <a:lvl1pPr marL="185632" indent="0">
              <a:defRPr sz="2300" b="1"/>
            </a:lvl1pPr>
          </a:lstStyle>
          <a:p>
            <a:r>
              <a:rPr kumimoji="1" lang="ja-JP" altLang="en-US"/>
              <a:t>マスター タイトルの書式設定</a:t>
            </a:r>
          </a:p>
        </p:txBody>
      </p:sp>
      <p:sp>
        <p:nvSpPr>
          <p:cNvPr id="11" name="title_line"/>
          <p:cNvSpPr>
            <a:spLocks noChangeShapeType="1"/>
          </p:cNvSpPr>
          <p:nvPr userDrawn="1"/>
        </p:nvSpPr>
        <p:spPr bwMode="gray">
          <a:xfrm>
            <a:off x="-15552" y="707013"/>
            <a:ext cx="9932400" cy="1588"/>
          </a:xfrm>
          <a:prstGeom prst="line">
            <a:avLst/>
          </a:prstGeom>
          <a:noFill/>
          <a:ln w="38100" cmpd="thinThick">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lgn="ctr" fontAlgn="b">
              <a:spcBef>
                <a:spcPct val="0"/>
              </a:spcBef>
              <a:spcAft>
                <a:spcPct val="0"/>
              </a:spcAft>
              <a:buFont typeface="Wingdings" pitchFamily="2" charset="2"/>
            </a:pPr>
            <a:endParaRPr lang="ja-JP" altLang="en-US" sz="1400">
              <a:latin typeface="ＭＳ Ｐゴシック" charset="-128"/>
              <a:ea typeface="ＭＳ Ｐゴシック" charset="-128"/>
            </a:endParaRPr>
          </a:p>
        </p:txBody>
      </p:sp>
      <p:sp>
        <p:nvSpPr>
          <p:cNvPr id="6" name="Line_futta">
            <a:extLst>
              <a:ext uri="{FF2B5EF4-FFF2-40B4-BE49-F238E27FC236}">
                <a16:creationId xmlns:a16="http://schemas.microsoft.com/office/drawing/2014/main" id="{48B2B403-F8EF-440B-AE92-0F6A4DDA0062}"/>
              </a:ext>
            </a:extLst>
          </p:cNvPr>
          <p:cNvSpPr>
            <a:spLocks noChangeShapeType="1"/>
          </p:cNvSpPr>
          <p:nvPr userDrawn="1"/>
        </p:nvSpPr>
        <p:spPr bwMode="gray">
          <a:xfrm>
            <a:off x="0" y="6591300"/>
            <a:ext cx="9906000" cy="0"/>
          </a:xfrm>
          <a:prstGeom prst="line">
            <a:avLst/>
          </a:prstGeom>
          <a:ln>
            <a:solidFill>
              <a:srgbClr val="ACACAC"/>
            </a:solidFill>
          </a:ln>
          <a:extLst>
            <a:ext uri="{909E8E84-426E-40DD-AFC4-6F175D3DCCD1}">
              <a14:hiddenFill xmlns:a14="http://schemas.microsoft.com/office/drawing/2010/main">
                <a:noFill/>
              </a14:hiddenFill>
            </a:ext>
          </a:extLst>
        </p:spPr>
        <p:txBody>
          <a:bodyPr wrap="none" lIns="91387" tIns="45694" rIns="91387" bIns="45694" anchor="ctr"/>
          <a:lstStyle/>
          <a:p>
            <a:pPr lvl="0"/>
            <a:endParaRPr lang="ja-JP" altLang="en-US"/>
          </a:p>
        </p:txBody>
      </p:sp>
    </p:spTree>
    <p:extLst>
      <p:ext uri="{BB962C8B-B14F-4D97-AF65-F5344CB8AC3E}">
        <p14:creationId xmlns:p14="http://schemas.microsoft.com/office/powerpoint/2010/main" val="3135765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10400" y="2782800"/>
            <a:ext cx="9086400" cy="648000"/>
          </a:xfrm>
          <a:prstGeom prst="rect">
            <a:avLst/>
          </a:prstGeom>
        </p:spPr>
        <p:txBody>
          <a:bodyPr lIns="91387" tIns="45694" rIns="91387" bIns="45694" anchor="ctr">
            <a:normAutofit/>
          </a:bodyPr>
          <a:lstStyle>
            <a:lvl1pPr algn="ctr">
              <a:defRPr sz="2300" b="1" cap="none" baseline="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497600" y="4078803"/>
            <a:ext cx="6912000" cy="215444"/>
          </a:xfrm>
          <a:prstGeom prst="rect">
            <a:avLst/>
          </a:prstGeom>
        </p:spPr>
        <p:txBody>
          <a:bodyPr lIns="91387" tIns="45694" rIns="91387" bIns="45694" anchor="t"/>
          <a:lstStyle>
            <a:lvl1pPr marL="0" indent="0">
              <a:buNone/>
              <a:defRPr sz="1400">
                <a:solidFill>
                  <a:schemeClr val="tx1"/>
                </a:solidFill>
              </a:defRPr>
            </a:lvl1pPr>
            <a:lvl2pPr marL="456941" indent="0">
              <a:buNone/>
              <a:defRPr sz="1800">
                <a:solidFill>
                  <a:schemeClr val="tx1">
                    <a:tint val="75000"/>
                  </a:schemeClr>
                </a:solidFill>
              </a:defRPr>
            </a:lvl2pPr>
            <a:lvl3pPr marL="913880" indent="0">
              <a:buNone/>
              <a:defRPr sz="1600">
                <a:solidFill>
                  <a:schemeClr val="tx1">
                    <a:tint val="75000"/>
                  </a:schemeClr>
                </a:solidFill>
              </a:defRPr>
            </a:lvl3pPr>
            <a:lvl4pPr marL="1370820" indent="0">
              <a:buNone/>
              <a:defRPr sz="1400">
                <a:solidFill>
                  <a:schemeClr val="tx1">
                    <a:tint val="75000"/>
                  </a:schemeClr>
                </a:solidFill>
              </a:defRPr>
            </a:lvl4pPr>
            <a:lvl5pPr marL="1827761" indent="0">
              <a:buNone/>
              <a:defRPr sz="1400">
                <a:solidFill>
                  <a:schemeClr val="tx1">
                    <a:tint val="75000"/>
                  </a:schemeClr>
                </a:solidFill>
              </a:defRPr>
            </a:lvl5pPr>
            <a:lvl6pPr marL="2284700" indent="0">
              <a:buNone/>
              <a:defRPr sz="1400">
                <a:solidFill>
                  <a:schemeClr val="tx1">
                    <a:tint val="75000"/>
                  </a:schemeClr>
                </a:solidFill>
              </a:defRPr>
            </a:lvl6pPr>
            <a:lvl7pPr marL="2741640" indent="0">
              <a:buNone/>
              <a:defRPr sz="1400">
                <a:solidFill>
                  <a:schemeClr val="tx1">
                    <a:tint val="75000"/>
                  </a:schemeClr>
                </a:solidFill>
              </a:defRPr>
            </a:lvl7pPr>
            <a:lvl8pPr marL="3198580" indent="0">
              <a:buNone/>
              <a:defRPr sz="1400">
                <a:solidFill>
                  <a:schemeClr val="tx1">
                    <a:tint val="75000"/>
                  </a:schemeClr>
                </a:solidFill>
              </a:defRPr>
            </a:lvl8pPr>
            <a:lvl9pPr marL="3655521" indent="0">
              <a:buNone/>
              <a:defRPr sz="1400">
                <a:solidFill>
                  <a:schemeClr val="tx1">
                    <a:tint val="75000"/>
                  </a:schemeClr>
                </a:solidFill>
              </a:defRPr>
            </a:lvl9pPr>
          </a:lstStyle>
          <a:p>
            <a:pPr lvl="0"/>
            <a:r>
              <a:rPr kumimoji="1" lang="ja-JP" altLang="en-US"/>
              <a:t>マスター テキストの書式設定</a:t>
            </a:r>
          </a:p>
        </p:txBody>
      </p:sp>
      <p:sp>
        <p:nvSpPr>
          <p:cNvPr id="7" name="nakah_line"/>
          <p:cNvSpPr>
            <a:spLocks noChangeShapeType="1"/>
          </p:cNvSpPr>
          <p:nvPr userDrawn="1"/>
        </p:nvSpPr>
        <p:spPr bwMode="gray">
          <a:xfrm>
            <a:off x="410400" y="3429003"/>
            <a:ext cx="90864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8" name="nakah_lineup"/>
          <p:cNvSpPr>
            <a:spLocks noChangeShapeType="1"/>
          </p:cNvSpPr>
          <p:nvPr/>
        </p:nvSpPr>
        <p:spPr bwMode="gray">
          <a:xfrm>
            <a:off x="410400" y="2781300"/>
            <a:ext cx="9086400" cy="0"/>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9" name="Page_num"/>
          <p:cNvSpPr txBox="1"/>
          <p:nvPr/>
        </p:nvSpPr>
        <p:spPr>
          <a:xfrm>
            <a:off x="4706879" y="6596125"/>
            <a:ext cx="468376" cy="25882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4" rIns="91387" bIns="45694"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1428857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Page_num"/>
          <p:cNvSpPr txBox="1"/>
          <p:nvPr userDrawn="1"/>
        </p:nvSpPr>
        <p:spPr>
          <a:xfrm>
            <a:off x="4706879" y="6596125"/>
            <a:ext cx="468376" cy="25882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4" rIns="91387" bIns="45694"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18032314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957FD34D-2249-426D-A445-D1A00DE401B7}"/>
              </a:ext>
            </a:extLst>
          </p:cNvPr>
          <p:cNvSpPr txBox="1">
            <a:spLocks/>
          </p:cNvSpPr>
          <p:nvPr userDrawn="1"/>
        </p:nvSpPr>
        <p:spPr>
          <a:xfrm>
            <a:off x="7677150" y="0"/>
            <a:ext cx="2228850" cy="365125"/>
          </a:xfrm>
          <a:prstGeom prst="rect">
            <a:avLst/>
          </a:prstGeom>
        </p:spPr>
        <p:txBody>
          <a:bodyPr anchor="ctr"/>
          <a:lstStyle>
            <a:defPPr>
              <a:defRPr lang="en-US"/>
            </a:defPPr>
            <a:lvl1pPr marL="0" algn="l" defTabSz="457200" rtl="0" eaLnBrk="1" latinLnBrk="0" hangingPunct="1">
              <a:defRPr sz="1800" kern="1200">
                <a:solidFill>
                  <a:schemeClr val="tx1"/>
                </a:solidFill>
                <a:latin typeface="Meiryo UI" panose="020B0604030504040204" pitchFamily="50" charset="-128"/>
                <a:ea typeface="Meiryo UI" panose="020B0604030504040204" pitchFamily="50" charset="-128"/>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kumimoji="1" lang="ja-JP" altLang="en-US" sz="1200" dirty="0">
                <a:solidFill>
                  <a:schemeClr val="bg1">
                    <a:lumMod val="50000"/>
                  </a:schemeClr>
                </a:solidFill>
              </a:rPr>
              <a:t>事業区分：端末システム試作</a:t>
            </a:r>
          </a:p>
        </p:txBody>
      </p:sp>
    </p:spTree>
    <p:extLst>
      <p:ext uri="{BB962C8B-B14F-4D97-AF65-F5344CB8AC3E}">
        <p14:creationId xmlns:p14="http://schemas.microsoft.com/office/powerpoint/2010/main" val="1200731662"/>
      </p:ext>
    </p:extLst>
  </p:cSld>
  <p:clrMap bg1="lt1" tx1="dk1" bg2="lt2" tx2="dk2" accent1="accent1" accent2="accent2" accent3="accent3" accent4="accent4" accent5="accent5" accent6="accent6" hlink="hlink" folHlink="folHlink"/>
  <p:sldLayoutIdLst>
    <p:sldLayoutId id="2147483663" r:id="rId1"/>
    <p:sldLayoutId id="2147483668" r:id="rId2"/>
    <p:sldLayoutId id="2147483666" r:id="rId3"/>
    <p:sldLayoutId id="2147483664" r:id="rId4"/>
    <p:sldLayoutId id="2147483665" r:id="rId5"/>
    <p:sldLayoutId id="2147483667" r:id="rId6"/>
  </p:sldLayoutIdLst>
  <p:hf hdr="0" ftr="0" dt="0"/>
  <p:txStyles>
    <p:titleStyle>
      <a:lvl1pPr algn="l" defTabSz="913880" rtl="0" eaLnBrk="1" latinLnBrk="0" hangingPunct="1">
        <a:spcBef>
          <a:spcPct val="0"/>
        </a:spcBef>
        <a:buNone/>
        <a:defRPr kumimoji="1" sz="2300" b="1" kern="1200">
          <a:solidFill>
            <a:schemeClr val="tx1"/>
          </a:solidFill>
          <a:latin typeface="+mj-lt"/>
          <a:ea typeface="+mj-ea"/>
          <a:cs typeface="+mj-cs"/>
        </a:defRPr>
      </a:lvl1pPr>
    </p:titleStyle>
    <p:bodyStyle>
      <a:lvl1pPr marL="0" indent="0" algn="l" defTabSz="913880" rtl="0" eaLnBrk="1" latinLnBrk="0" hangingPunct="1">
        <a:spcBef>
          <a:spcPts val="480"/>
        </a:spcBef>
        <a:buFont typeface="Arial" pitchFamily="34" charset="0"/>
        <a:buNone/>
        <a:defRPr kumimoji="1" lang="ja-JP" altLang="en-US" sz="2000" kern="1200" baseline="0" dirty="0" smtClean="0">
          <a:solidFill>
            <a:schemeClr val="tx1"/>
          </a:solidFill>
          <a:latin typeface="+mn-lt"/>
          <a:ea typeface="+mn-ea"/>
          <a:cs typeface="+mn-cs"/>
        </a:defRPr>
      </a:lvl1pPr>
      <a:lvl2pPr marL="253856" indent="-253856" algn="l" defTabSz="913880" rtl="0" eaLnBrk="1" latinLnBrk="0" hangingPunct="1">
        <a:spcBef>
          <a:spcPts val="480"/>
        </a:spcBef>
        <a:buClr>
          <a:srgbClr val="3E5E84"/>
        </a:buClr>
        <a:buFont typeface="Wingdings" pitchFamily="2" charset="2"/>
        <a:buChar char="n"/>
        <a:defRPr kumimoji="1" lang="ja-JP" altLang="en-US" sz="2000" kern="1200" baseline="0" dirty="0" smtClean="0">
          <a:solidFill>
            <a:schemeClr val="tx1"/>
          </a:solidFill>
          <a:latin typeface="+mn-lt"/>
          <a:ea typeface="+mn-ea"/>
          <a:cs typeface="+mn-cs"/>
        </a:defRPr>
      </a:lvl2pPr>
      <a:lvl3pPr marL="571177" indent="-253856" algn="l" defTabSz="913880" rtl="0" eaLnBrk="1" latinLnBrk="0" hangingPunct="1">
        <a:spcBef>
          <a:spcPts val="432"/>
        </a:spcBef>
        <a:buClr>
          <a:srgbClr val="808080"/>
        </a:buClr>
        <a:buFont typeface="Wingdings" pitchFamily="2" charset="2"/>
        <a:buChar char="n"/>
        <a:defRPr kumimoji="1" lang="ja-JP" altLang="en-US" sz="1800" kern="1200" baseline="0" dirty="0" smtClean="0">
          <a:solidFill>
            <a:schemeClr val="tx1"/>
          </a:solidFill>
          <a:latin typeface="+mn-lt"/>
          <a:ea typeface="+mn-ea"/>
          <a:cs typeface="+mn-cs"/>
        </a:defRPr>
      </a:lvl3pPr>
      <a:lvl4pPr marL="825031" indent="-190393" algn="l" defTabSz="913880" rtl="0" eaLnBrk="1" latinLnBrk="0" hangingPunct="1">
        <a:spcBef>
          <a:spcPts val="336"/>
        </a:spcBef>
        <a:buClr>
          <a:srgbClr val="558C99"/>
        </a:buClr>
        <a:buFont typeface="Wingdings" pitchFamily="2" charset="2"/>
        <a:buChar char="l"/>
        <a:defRPr kumimoji="1" lang="ja-JP" altLang="en-US" sz="1400" kern="1200" baseline="0" dirty="0" smtClean="0">
          <a:solidFill>
            <a:schemeClr val="tx1"/>
          </a:solidFill>
          <a:latin typeface="+mn-lt"/>
          <a:ea typeface="+mn-ea"/>
          <a:cs typeface="+mn-cs"/>
        </a:defRPr>
      </a:lvl4pPr>
      <a:lvl5pPr marL="1078886" indent="-190393" algn="l" defTabSz="913880" rtl="0" eaLnBrk="1" latinLnBrk="0" hangingPunct="1">
        <a:spcBef>
          <a:spcPts val="336"/>
        </a:spcBef>
        <a:buClr>
          <a:srgbClr val="C0C0C0"/>
        </a:buClr>
        <a:buFont typeface="Wingdings" pitchFamily="2" charset="2"/>
        <a:buChar char="l"/>
        <a:defRPr kumimoji="1" lang="ja-JP" altLang="en-US" sz="1400" kern="1200" baseline="0" dirty="0" smtClean="0">
          <a:solidFill>
            <a:schemeClr val="tx1"/>
          </a:solidFill>
          <a:latin typeface="+mn-lt"/>
          <a:ea typeface="+mn-ea"/>
          <a:cs typeface="+mn-cs"/>
        </a:defRPr>
      </a:lvl5pPr>
      <a:lvl6pPr marL="251317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11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705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991"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880" rtl="0" eaLnBrk="1" latinLnBrk="0" hangingPunct="1">
        <a:defRPr kumimoji="1" sz="1800" kern="1200">
          <a:solidFill>
            <a:schemeClr val="tx1"/>
          </a:solidFill>
          <a:latin typeface="+mn-lt"/>
          <a:ea typeface="+mn-ea"/>
          <a:cs typeface="+mn-cs"/>
        </a:defRPr>
      </a:lvl1pPr>
      <a:lvl2pPr marL="456941" algn="l" defTabSz="913880" rtl="0" eaLnBrk="1" latinLnBrk="0" hangingPunct="1">
        <a:defRPr kumimoji="1" sz="1800" kern="1200">
          <a:solidFill>
            <a:schemeClr val="tx1"/>
          </a:solidFill>
          <a:latin typeface="+mn-lt"/>
          <a:ea typeface="+mn-ea"/>
          <a:cs typeface="+mn-cs"/>
        </a:defRPr>
      </a:lvl2pPr>
      <a:lvl3pPr marL="913880" algn="l" defTabSz="913880" rtl="0" eaLnBrk="1" latinLnBrk="0" hangingPunct="1">
        <a:defRPr kumimoji="1" sz="1800" kern="1200">
          <a:solidFill>
            <a:schemeClr val="tx1"/>
          </a:solidFill>
          <a:latin typeface="+mn-lt"/>
          <a:ea typeface="+mn-ea"/>
          <a:cs typeface="+mn-cs"/>
        </a:defRPr>
      </a:lvl3pPr>
      <a:lvl4pPr marL="1370820" algn="l" defTabSz="913880" rtl="0" eaLnBrk="1" latinLnBrk="0" hangingPunct="1">
        <a:defRPr kumimoji="1" sz="1800" kern="1200">
          <a:solidFill>
            <a:schemeClr val="tx1"/>
          </a:solidFill>
          <a:latin typeface="+mn-lt"/>
          <a:ea typeface="+mn-ea"/>
          <a:cs typeface="+mn-cs"/>
        </a:defRPr>
      </a:lvl4pPr>
      <a:lvl5pPr marL="1827761" algn="l" defTabSz="913880" rtl="0" eaLnBrk="1" latinLnBrk="0" hangingPunct="1">
        <a:defRPr kumimoji="1" sz="1800" kern="1200">
          <a:solidFill>
            <a:schemeClr val="tx1"/>
          </a:solidFill>
          <a:latin typeface="+mn-lt"/>
          <a:ea typeface="+mn-ea"/>
          <a:cs typeface="+mn-cs"/>
        </a:defRPr>
      </a:lvl5pPr>
      <a:lvl6pPr marL="2284700" algn="l" defTabSz="913880" rtl="0" eaLnBrk="1" latinLnBrk="0" hangingPunct="1">
        <a:defRPr kumimoji="1" sz="1800" kern="1200">
          <a:solidFill>
            <a:schemeClr val="tx1"/>
          </a:solidFill>
          <a:latin typeface="+mn-lt"/>
          <a:ea typeface="+mn-ea"/>
          <a:cs typeface="+mn-cs"/>
        </a:defRPr>
      </a:lvl6pPr>
      <a:lvl7pPr marL="2741640" algn="l" defTabSz="913880" rtl="0" eaLnBrk="1" latinLnBrk="0" hangingPunct="1">
        <a:defRPr kumimoji="1" sz="1800" kern="1200">
          <a:solidFill>
            <a:schemeClr val="tx1"/>
          </a:solidFill>
          <a:latin typeface="+mn-lt"/>
          <a:ea typeface="+mn-ea"/>
          <a:cs typeface="+mn-cs"/>
        </a:defRPr>
      </a:lvl7pPr>
      <a:lvl8pPr marL="3198580" algn="l" defTabSz="913880" rtl="0" eaLnBrk="1" latinLnBrk="0" hangingPunct="1">
        <a:defRPr kumimoji="1" sz="1800" kern="1200">
          <a:solidFill>
            <a:schemeClr val="tx1"/>
          </a:solidFill>
          <a:latin typeface="+mn-lt"/>
          <a:ea typeface="+mn-ea"/>
          <a:cs typeface="+mn-cs"/>
        </a:defRPr>
      </a:lvl8pPr>
      <a:lvl9pPr marL="3655521" algn="l" defTabSz="91388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E33F0F1D-EE65-493D-928C-CF8A4F8BBF37}"/>
              </a:ext>
            </a:extLst>
          </p:cNvPr>
          <p:cNvSpPr>
            <a:spLocks noGrp="1"/>
          </p:cNvSpPr>
          <p:nvPr>
            <p:ph type="ctrTitle"/>
          </p:nvPr>
        </p:nvSpPr>
        <p:spPr/>
        <p:txBody>
          <a:bodyPr/>
          <a:lstStyle/>
          <a:p>
            <a:endParaRPr lang="ja-JP" altLang="en-US"/>
          </a:p>
        </p:txBody>
      </p:sp>
      <p:sp>
        <p:nvSpPr>
          <p:cNvPr id="8" name="字幕 7">
            <a:extLst>
              <a:ext uri="{FF2B5EF4-FFF2-40B4-BE49-F238E27FC236}">
                <a16:creationId xmlns:a16="http://schemas.microsoft.com/office/drawing/2014/main" id="{0D832518-86EB-4ABA-982A-2E136357A594}"/>
              </a:ext>
            </a:extLst>
          </p:cNvPr>
          <p:cNvSpPr>
            <a:spLocks noGrp="1"/>
          </p:cNvSpPr>
          <p:nvPr>
            <p:ph type="subTitle" idx="1"/>
          </p:nvPr>
        </p:nvSpPr>
        <p:spPr/>
        <p:txBody>
          <a:bodyPr/>
          <a:lstStyle/>
          <a:p>
            <a:endParaRPr lang="ja-JP" altLang="en-US"/>
          </a:p>
        </p:txBody>
      </p:sp>
      <p:sp>
        <p:nvSpPr>
          <p:cNvPr id="9" name="テキスト プレースホルダー 8">
            <a:extLst>
              <a:ext uri="{FF2B5EF4-FFF2-40B4-BE49-F238E27FC236}">
                <a16:creationId xmlns:a16="http://schemas.microsoft.com/office/drawing/2014/main" id="{833C712A-608F-4822-98A4-C404175353FA}"/>
              </a:ext>
            </a:extLst>
          </p:cNvPr>
          <p:cNvSpPr>
            <a:spLocks noGrp="1"/>
          </p:cNvSpPr>
          <p:nvPr>
            <p:ph type="body" sz="quarter" idx="10"/>
          </p:nvPr>
        </p:nvSpPr>
        <p:spPr/>
        <p:txBody>
          <a:bodyPr/>
          <a:lstStyle/>
          <a:p>
            <a:endParaRPr lang="ja-JP" altLang="en-US"/>
          </a:p>
        </p:txBody>
      </p:sp>
      <p:sp>
        <p:nvSpPr>
          <p:cNvPr id="10" name="テキスト プレースホルダー 9">
            <a:extLst>
              <a:ext uri="{FF2B5EF4-FFF2-40B4-BE49-F238E27FC236}">
                <a16:creationId xmlns:a16="http://schemas.microsoft.com/office/drawing/2014/main" id="{7801A65E-DD6A-4F78-BBC3-876C4F8D904E}"/>
              </a:ext>
            </a:extLst>
          </p:cNvPr>
          <p:cNvSpPr>
            <a:spLocks noGrp="1"/>
          </p:cNvSpPr>
          <p:nvPr>
            <p:ph type="body" sz="quarter" idx="11"/>
          </p:nvPr>
        </p:nvSpPr>
        <p:spPr/>
        <p:txBody>
          <a:bodyPr/>
          <a:lstStyle/>
          <a:p>
            <a:endParaRPr lang="ja-JP" altLang="en-US" dirty="0"/>
          </a:p>
        </p:txBody>
      </p:sp>
    </p:spTree>
    <p:extLst>
      <p:ext uri="{BB962C8B-B14F-4D97-AF65-F5344CB8AC3E}">
        <p14:creationId xmlns:p14="http://schemas.microsoft.com/office/powerpoint/2010/main" val="1936416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lang="ja-JP" altLang="en-US" dirty="0"/>
              <a:t>端末システム</a:t>
            </a:r>
            <a:r>
              <a:rPr kumimoji="1" lang="ja-JP" altLang="en-US" dirty="0"/>
              <a:t>の実装計画</a:t>
            </a:r>
          </a:p>
        </p:txBody>
      </p:sp>
      <p:graphicFrame>
        <p:nvGraphicFramePr>
          <p:cNvPr id="4" name="表 4">
            <a:extLst>
              <a:ext uri="{FF2B5EF4-FFF2-40B4-BE49-F238E27FC236}">
                <a16:creationId xmlns:a16="http://schemas.microsoft.com/office/drawing/2014/main" id="{7DB2C61E-19AF-43AE-A75E-DB9940FAFAF6}"/>
              </a:ext>
            </a:extLst>
          </p:cNvPr>
          <p:cNvGraphicFramePr>
            <a:graphicFrameLocks noGrp="1"/>
          </p:cNvGraphicFramePr>
          <p:nvPr>
            <p:extLst>
              <p:ext uri="{D42A27DB-BD31-4B8C-83A1-F6EECF244321}">
                <p14:modId xmlns:p14="http://schemas.microsoft.com/office/powerpoint/2010/main" val="1214393088"/>
              </p:ext>
            </p:extLst>
          </p:nvPr>
        </p:nvGraphicFramePr>
        <p:xfrm>
          <a:off x="280367" y="903645"/>
          <a:ext cx="9334507" cy="2821388"/>
        </p:xfrm>
        <a:graphic>
          <a:graphicData uri="http://schemas.openxmlformats.org/drawingml/2006/table">
            <a:tbl>
              <a:tblPr>
                <a:tableStyleId>{5C22544A-7EE6-4342-B048-85BDC9FD1C3A}</a:tableStyleId>
              </a:tblPr>
              <a:tblGrid>
                <a:gridCol w="1853317">
                  <a:extLst>
                    <a:ext uri="{9D8B030D-6E8A-4147-A177-3AD203B41FA5}">
                      <a16:colId xmlns:a16="http://schemas.microsoft.com/office/drawing/2014/main" val="294678086"/>
                    </a:ext>
                  </a:extLst>
                </a:gridCol>
                <a:gridCol w="1246865">
                  <a:extLst>
                    <a:ext uri="{9D8B030D-6E8A-4147-A177-3AD203B41FA5}">
                      <a16:colId xmlns:a16="http://schemas.microsoft.com/office/drawing/2014/main" val="1377582754"/>
                    </a:ext>
                  </a:extLst>
                </a:gridCol>
                <a:gridCol w="1246865">
                  <a:extLst>
                    <a:ext uri="{9D8B030D-6E8A-4147-A177-3AD203B41FA5}">
                      <a16:colId xmlns:a16="http://schemas.microsoft.com/office/drawing/2014/main" val="3813083812"/>
                    </a:ext>
                  </a:extLst>
                </a:gridCol>
                <a:gridCol w="1246865">
                  <a:extLst>
                    <a:ext uri="{9D8B030D-6E8A-4147-A177-3AD203B41FA5}">
                      <a16:colId xmlns:a16="http://schemas.microsoft.com/office/drawing/2014/main" val="589172101"/>
                    </a:ext>
                  </a:extLst>
                </a:gridCol>
                <a:gridCol w="1246865">
                  <a:extLst>
                    <a:ext uri="{9D8B030D-6E8A-4147-A177-3AD203B41FA5}">
                      <a16:colId xmlns:a16="http://schemas.microsoft.com/office/drawing/2014/main" val="1130489851"/>
                    </a:ext>
                  </a:extLst>
                </a:gridCol>
                <a:gridCol w="1246865">
                  <a:extLst>
                    <a:ext uri="{9D8B030D-6E8A-4147-A177-3AD203B41FA5}">
                      <a16:colId xmlns:a16="http://schemas.microsoft.com/office/drawing/2014/main" val="1667844135"/>
                    </a:ext>
                  </a:extLst>
                </a:gridCol>
                <a:gridCol w="1246865">
                  <a:extLst>
                    <a:ext uri="{9D8B030D-6E8A-4147-A177-3AD203B41FA5}">
                      <a16:colId xmlns:a16="http://schemas.microsoft.com/office/drawing/2014/main" val="480139833"/>
                    </a:ext>
                  </a:extLst>
                </a:gridCol>
              </a:tblGrid>
              <a:tr h="541574">
                <a:tc>
                  <a:txBody>
                    <a:bodyPr/>
                    <a:lstStyle/>
                    <a:p>
                      <a:endParaRPr kumimoji="1" lang="ja-JP" altLang="en-US" sz="1400" dirty="0"/>
                    </a:p>
                  </a:txBody>
                  <a:tcPr anchor="ctr">
                    <a:lnL w="12700" cap="flat" cmpd="sng" algn="ctr">
                      <a:noFill/>
                      <a:prstDash val="solid"/>
                      <a:round/>
                      <a:headEnd type="none" w="med" len="med"/>
                      <a:tailEnd type="none" w="med" len="med"/>
                    </a:lnL>
                    <a:lnR w="12700" cap="flat" cmpd="sng" algn="ctr">
                      <a:noFill/>
                      <a:prstDash val="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400" b="1" dirty="0"/>
                        <a:t>（本年度）</a:t>
                      </a:r>
                      <a:endParaRPr kumimoji="1" lang="en-US" altLang="ja-JP" sz="1400" b="1" dirty="0"/>
                    </a:p>
                    <a:p>
                      <a:pPr algn="ctr"/>
                      <a:r>
                        <a:rPr kumimoji="1" lang="ja-JP" altLang="en-US" sz="1400" b="1" dirty="0"/>
                        <a:t>令和</a:t>
                      </a:r>
                      <a:r>
                        <a:rPr kumimoji="1" lang="en-US" altLang="ja-JP" sz="1400" b="1" dirty="0"/>
                        <a:t>4</a:t>
                      </a:r>
                      <a:r>
                        <a:rPr kumimoji="1" lang="ja-JP" altLang="en-US" sz="1400" b="1" dirty="0"/>
                        <a:t>年度</a:t>
                      </a:r>
                    </a:p>
                  </a:txBody>
                  <a:tcPr anchor="b">
                    <a:lnL w="12700" cap="flat" cmpd="sng" algn="ctr">
                      <a:noFill/>
                      <a:prstDash val="dot"/>
                      <a:round/>
                      <a:headEnd type="none" w="med" len="med"/>
                      <a:tailEnd type="none" w="med" len="med"/>
                    </a:lnL>
                    <a:lnR w="12700" cap="flat" cmpd="sng" algn="ctr">
                      <a:noFill/>
                      <a:prstDash val="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3880" rtl="0" eaLnBrk="1" fontAlgn="auto" latinLnBrk="0" hangingPunct="1">
                        <a:lnSpc>
                          <a:spcPct val="100000"/>
                        </a:lnSpc>
                        <a:spcBef>
                          <a:spcPts val="0"/>
                        </a:spcBef>
                        <a:spcAft>
                          <a:spcPts val="0"/>
                        </a:spcAft>
                        <a:buClrTx/>
                        <a:buSzTx/>
                        <a:buFontTx/>
                        <a:buNone/>
                        <a:tabLst/>
                        <a:defRPr/>
                      </a:pPr>
                      <a:r>
                        <a:rPr kumimoji="1" lang="ja-JP" altLang="en-US" sz="1400" b="1" dirty="0"/>
                        <a:t>令和</a:t>
                      </a:r>
                      <a:r>
                        <a:rPr kumimoji="1" lang="en-US" altLang="ja-JP" sz="1400" b="1" dirty="0"/>
                        <a:t>5</a:t>
                      </a:r>
                      <a:r>
                        <a:rPr kumimoji="1" lang="ja-JP" altLang="en-US" sz="1400" b="1" dirty="0"/>
                        <a:t>年度</a:t>
                      </a:r>
                    </a:p>
                  </a:txBody>
                  <a:tcPr anchor="b">
                    <a:lnL w="12700" cap="flat" cmpd="sng" algn="ctr">
                      <a:noFill/>
                      <a:prstDash val="dot"/>
                      <a:round/>
                      <a:headEnd type="none" w="med" len="med"/>
                      <a:tailEnd type="none" w="med" len="med"/>
                    </a:lnL>
                    <a:lnR w="12700" cap="flat" cmpd="sng" algn="ctr">
                      <a:noFill/>
                      <a:prstDash val="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3880" rtl="0" eaLnBrk="1" fontAlgn="auto" latinLnBrk="0" hangingPunct="1">
                        <a:lnSpc>
                          <a:spcPct val="100000"/>
                        </a:lnSpc>
                        <a:spcBef>
                          <a:spcPts val="0"/>
                        </a:spcBef>
                        <a:spcAft>
                          <a:spcPts val="0"/>
                        </a:spcAft>
                        <a:buClrTx/>
                        <a:buSzTx/>
                        <a:buFontTx/>
                        <a:buNone/>
                        <a:tabLst/>
                        <a:defRPr/>
                      </a:pPr>
                      <a:r>
                        <a:rPr kumimoji="1" lang="ja-JP" altLang="en-US" sz="1400" b="1" dirty="0"/>
                        <a:t>令和</a:t>
                      </a:r>
                      <a:r>
                        <a:rPr kumimoji="1" lang="en-US" altLang="ja-JP" sz="1400" b="1" dirty="0"/>
                        <a:t>6</a:t>
                      </a:r>
                      <a:r>
                        <a:rPr kumimoji="1" lang="ja-JP" altLang="en-US" sz="1400" b="1" dirty="0"/>
                        <a:t>年度</a:t>
                      </a:r>
                    </a:p>
                  </a:txBody>
                  <a:tcPr anchor="b">
                    <a:lnL w="12700" cap="flat" cmpd="sng" algn="ctr">
                      <a:noFill/>
                      <a:prstDash val="dot"/>
                      <a:round/>
                      <a:headEnd type="none" w="med" len="med"/>
                      <a:tailEnd type="none" w="med" len="med"/>
                    </a:lnL>
                    <a:lnR w="12700" cap="flat" cmpd="sng" algn="ctr">
                      <a:noFill/>
                      <a:prstDash val="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400" b="1" dirty="0"/>
                        <a:t>令和</a:t>
                      </a:r>
                      <a:r>
                        <a:rPr kumimoji="1" lang="en-US" altLang="ja-JP" sz="1400" b="1" dirty="0"/>
                        <a:t>7</a:t>
                      </a:r>
                      <a:r>
                        <a:rPr kumimoji="1" lang="ja-JP" altLang="en-US" sz="1400" b="1" dirty="0"/>
                        <a:t>年度</a:t>
                      </a:r>
                    </a:p>
                  </a:txBody>
                  <a:tcPr anchor="b">
                    <a:lnL w="12700" cap="flat" cmpd="sng" algn="ctr">
                      <a:noFill/>
                      <a:prstDash val="dot"/>
                      <a:round/>
                      <a:headEnd type="none" w="med" len="med"/>
                      <a:tailEnd type="none" w="med" len="med"/>
                    </a:lnL>
                    <a:lnR w="12700" cap="flat" cmpd="sng" algn="ctr">
                      <a:noFill/>
                      <a:prstDash val="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400" b="1" dirty="0"/>
                        <a:t>令和</a:t>
                      </a:r>
                      <a:r>
                        <a:rPr kumimoji="1" lang="en-US" altLang="ja-JP" sz="1400" b="1" dirty="0"/>
                        <a:t>8</a:t>
                      </a:r>
                      <a:r>
                        <a:rPr kumimoji="1" lang="ja-JP" altLang="en-US" sz="1400" b="1" dirty="0"/>
                        <a:t>年度</a:t>
                      </a:r>
                    </a:p>
                  </a:txBody>
                  <a:tcPr anchor="b">
                    <a:lnL w="12700" cap="flat" cmpd="sng" algn="ctr">
                      <a:noFill/>
                      <a:prstDash val="dot"/>
                      <a:round/>
                      <a:headEnd type="none" w="med" len="med"/>
                      <a:tailEnd type="none" w="med" len="med"/>
                    </a:lnL>
                    <a:lnR w="12700" cap="flat" cmpd="sng" algn="ctr">
                      <a:noFill/>
                      <a:prstDash val="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400" b="1" dirty="0"/>
                        <a:t>令和</a:t>
                      </a:r>
                      <a:r>
                        <a:rPr kumimoji="1" lang="en-US" altLang="ja-JP" sz="1400" b="1" dirty="0"/>
                        <a:t>9</a:t>
                      </a:r>
                      <a:r>
                        <a:rPr kumimoji="1" lang="ja-JP" altLang="en-US" sz="1400" b="1" dirty="0"/>
                        <a:t>年度</a:t>
                      </a:r>
                    </a:p>
                  </a:txBody>
                  <a:tcPr anchor="b">
                    <a:lnL w="12700" cap="flat" cmpd="sng" algn="ctr">
                      <a:noFill/>
                      <a:prstDash val="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51656015"/>
                  </a:ext>
                </a:extLst>
              </a:tr>
              <a:tr h="937603">
                <a:tc>
                  <a:txBody>
                    <a:bodyPr/>
                    <a:lstStyle/>
                    <a:p>
                      <a:r>
                        <a:rPr kumimoji="1" lang="ja-JP" altLang="en-US" sz="1400" b="1" dirty="0"/>
                        <a:t>（例）端末システム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30781972"/>
                  </a:ext>
                </a:extLst>
              </a:tr>
              <a:tr h="997967">
                <a:tc>
                  <a:txBody>
                    <a:bodyPr/>
                    <a:lstStyle/>
                    <a:p>
                      <a:r>
                        <a:rPr kumimoji="1" lang="ja-JP" altLang="en-US" sz="1400" b="1" dirty="0"/>
                        <a:t>（例）環境構築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8748499"/>
                  </a:ext>
                </a:extLst>
              </a:tr>
              <a:tr h="344244">
                <a:tc>
                  <a:txBody>
                    <a:bodyPr/>
                    <a:lstStyle/>
                    <a:p>
                      <a:r>
                        <a:rPr kumimoji="1" lang="ja-JP" altLang="en-US" sz="1400" b="1"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5517221"/>
                  </a:ext>
                </a:extLst>
              </a:tr>
            </a:tbl>
          </a:graphicData>
        </a:graphic>
      </p:graphicFrame>
      <p:sp>
        <p:nvSpPr>
          <p:cNvPr id="9" name="矢印: 五方向 8">
            <a:extLst>
              <a:ext uri="{FF2B5EF4-FFF2-40B4-BE49-F238E27FC236}">
                <a16:creationId xmlns:a16="http://schemas.microsoft.com/office/drawing/2014/main" id="{665CF17E-EC9E-4304-8D0D-48B97819F54B}"/>
              </a:ext>
            </a:extLst>
          </p:cNvPr>
          <p:cNvSpPr/>
          <p:nvPr/>
        </p:nvSpPr>
        <p:spPr>
          <a:xfrm>
            <a:off x="2147269" y="1500695"/>
            <a:ext cx="1247775" cy="458652"/>
          </a:xfrm>
          <a:prstGeom prst="homePlate">
            <a:avLst/>
          </a:prstGeom>
          <a:solidFill>
            <a:srgbClr val="57D3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b="1" dirty="0">
                <a:solidFill>
                  <a:schemeClr val="tx1"/>
                </a:solidFill>
              </a:rPr>
              <a:t>開発実証</a:t>
            </a:r>
          </a:p>
        </p:txBody>
      </p:sp>
      <p:sp>
        <p:nvSpPr>
          <p:cNvPr id="10" name="矢印: 五方向 9">
            <a:extLst>
              <a:ext uri="{FF2B5EF4-FFF2-40B4-BE49-F238E27FC236}">
                <a16:creationId xmlns:a16="http://schemas.microsoft.com/office/drawing/2014/main" id="{A645C176-9D86-4D51-AAA1-F7009B6636DA}"/>
              </a:ext>
            </a:extLst>
          </p:cNvPr>
          <p:cNvSpPr/>
          <p:nvPr/>
        </p:nvSpPr>
        <p:spPr>
          <a:xfrm>
            <a:off x="3395044" y="1500695"/>
            <a:ext cx="1247775" cy="458652"/>
          </a:xfrm>
          <a:prstGeom prst="homePlate">
            <a:avLst/>
          </a:prstGeom>
          <a:solidFill>
            <a:srgbClr val="BCE292"/>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b="1" dirty="0">
                <a:solidFill>
                  <a:schemeClr val="tx1"/>
                </a:solidFill>
              </a:rPr>
              <a:t>民間投資に</a:t>
            </a:r>
            <a:endParaRPr kumimoji="1" lang="en-US" altLang="ja-JP" sz="1400" b="1" dirty="0">
              <a:solidFill>
                <a:schemeClr val="tx1"/>
              </a:solidFill>
            </a:endParaRPr>
          </a:p>
          <a:p>
            <a:pPr algn="ctr"/>
            <a:r>
              <a:rPr kumimoji="1" lang="ja-JP" altLang="en-US" sz="1400" b="1" dirty="0">
                <a:solidFill>
                  <a:schemeClr val="tx1"/>
                </a:solidFill>
              </a:rPr>
              <a:t>よる実証</a:t>
            </a:r>
          </a:p>
        </p:txBody>
      </p:sp>
      <p:sp>
        <p:nvSpPr>
          <p:cNvPr id="11" name="矢印: 五方向 10">
            <a:extLst>
              <a:ext uri="{FF2B5EF4-FFF2-40B4-BE49-F238E27FC236}">
                <a16:creationId xmlns:a16="http://schemas.microsoft.com/office/drawing/2014/main" id="{6D992765-218C-4CBE-B6CC-5FCB13333D25}"/>
              </a:ext>
            </a:extLst>
          </p:cNvPr>
          <p:cNvSpPr/>
          <p:nvPr/>
        </p:nvSpPr>
        <p:spPr>
          <a:xfrm>
            <a:off x="4642819" y="1500694"/>
            <a:ext cx="2502695" cy="458652"/>
          </a:xfrm>
          <a:prstGeom prst="homePlat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b="1" dirty="0">
                <a:solidFill>
                  <a:schemeClr val="tx1"/>
                </a:solidFill>
              </a:rPr>
              <a:t>コンソ内実装</a:t>
            </a:r>
            <a:endParaRPr kumimoji="1" lang="ja-JP" altLang="en-US" sz="1400" b="1" dirty="0">
              <a:solidFill>
                <a:schemeClr val="tx1"/>
              </a:solidFill>
            </a:endParaRPr>
          </a:p>
        </p:txBody>
      </p:sp>
      <p:sp>
        <p:nvSpPr>
          <p:cNvPr id="12" name="矢印: 五方向 11">
            <a:extLst>
              <a:ext uri="{FF2B5EF4-FFF2-40B4-BE49-F238E27FC236}">
                <a16:creationId xmlns:a16="http://schemas.microsoft.com/office/drawing/2014/main" id="{5E4172F4-CB7D-42F4-9DB4-98CBC754C130}"/>
              </a:ext>
            </a:extLst>
          </p:cNvPr>
          <p:cNvSpPr/>
          <p:nvPr/>
        </p:nvSpPr>
        <p:spPr>
          <a:xfrm>
            <a:off x="7145514" y="1497558"/>
            <a:ext cx="2469360" cy="458652"/>
          </a:xfrm>
          <a:prstGeom prst="homePlat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b="1" dirty="0">
                <a:solidFill>
                  <a:schemeClr val="tx1"/>
                </a:solidFill>
              </a:rPr>
              <a:t>他地域・他分野への横展開</a:t>
            </a:r>
            <a:endParaRPr kumimoji="1" lang="ja-JP" altLang="en-US" sz="1400" b="1" dirty="0">
              <a:solidFill>
                <a:schemeClr val="tx1"/>
              </a:solidFill>
            </a:endParaRPr>
          </a:p>
        </p:txBody>
      </p:sp>
      <p:sp>
        <p:nvSpPr>
          <p:cNvPr id="18" name="矢印: 五方向 17">
            <a:extLst>
              <a:ext uri="{FF2B5EF4-FFF2-40B4-BE49-F238E27FC236}">
                <a16:creationId xmlns:a16="http://schemas.microsoft.com/office/drawing/2014/main" id="{DB941080-A45A-4442-9CCF-9CE05A7C2F33}"/>
              </a:ext>
            </a:extLst>
          </p:cNvPr>
          <p:cNvSpPr/>
          <p:nvPr/>
        </p:nvSpPr>
        <p:spPr>
          <a:xfrm>
            <a:off x="2147269" y="2463100"/>
            <a:ext cx="1247775" cy="504825"/>
          </a:xfrm>
          <a:prstGeom prst="homePlate">
            <a:avLst/>
          </a:prstGeom>
          <a:solidFill>
            <a:srgbClr val="57D3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b="1" dirty="0">
                <a:solidFill>
                  <a:schemeClr val="tx1"/>
                </a:solidFill>
              </a:rPr>
              <a:t>開発実証</a:t>
            </a:r>
          </a:p>
        </p:txBody>
      </p:sp>
      <p:sp>
        <p:nvSpPr>
          <p:cNvPr id="20" name="矢印: 五方向 19">
            <a:extLst>
              <a:ext uri="{FF2B5EF4-FFF2-40B4-BE49-F238E27FC236}">
                <a16:creationId xmlns:a16="http://schemas.microsoft.com/office/drawing/2014/main" id="{A83D9C33-7F44-4DB0-8CBC-B397904F732E}"/>
              </a:ext>
            </a:extLst>
          </p:cNvPr>
          <p:cNvSpPr/>
          <p:nvPr/>
        </p:nvSpPr>
        <p:spPr>
          <a:xfrm>
            <a:off x="3395044" y="2463100"/>
            <a:ext cx="2447926" cy="504825"/>
          </a:xfrm>
          <a:prstGeom prst="homePlat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b="1" dirty="0">
                <a:solidFill>
                  <a:schemeClr val="tx1"/>
                </a:solidFill>
              </a:rPr>
              <a:t>民間投資により拡張</a:t>
            </a:r>
            <a:endParaRPr kumimoji="1" lang="en-US" altLang="ja-JP" sz="1400" b="1" dirty="0">
              <a:solidFill>
                <a:schemeClr val="tx1"/>
              </a:solidFill>
            </a:endParaRPr>
          </a:p>
        </p:txBody>
      </p:sp>
      <p:sp>
        <p:nvSpPr>
          <p:cNvPr id="17" name="正方形/長方形 16">
            <a:extLst>
              <a:ext uri="{FF2B5EF4-FFF2-40B4-BE49-F238E27FC236}">
                <a16:creationId xmlns:a16="http://schemas.microsoft.com/office/drawing/2014/main" id="{38A57C84-8172-4E98-90DD-8C228720E3A2}"/>
              </a:ext>
            </a:extLst>
          </p:cNvPr>
          <p:cNvSpPr/>
          <p:nvPr/>
        </p:nvSpPr>
        <p:spPr>
          <a:xfrm>
            <a:off x="6761371" y="319464"/>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21" name="矢印: 五方向 20">
            <a:extLst>
              <a:ext uri="{FF2B5EF4-FFF2-40B4-BE49-F238E27FC236}">
                <a16:creationId xmlns:a16="http://schemas.microsoft.com/office/drawing/2014/main" id="{B951BFF5-D0E2-495D-A8D9-6A5AAC7F63C7}"/>
              </a:ext>
            </a:extLst>
          </p:cNvPr>
          <p:cNvSpPr/>
          <p:nvPr/>
        </p:nvSpPr>
        <p:spPr>
          <a:xfrm>
            <a:off x="5894702" y="2456183"/>
            <a:ext cx="2502695" cy="470032"/>
          </a:xfrm>
          <a:prstGeom prst="homePlat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b="1" dirty="0">
                <a:solidFill>
                  <a:schemeClr val="tx1"/>
                </a:solidFill>
              </a:rPr>
              <a:t>コンソ内実装</a:t>
            </a:r>
            <a:endParaRPr kumimoji="1" lang="ja-JP" altLang="en-US" sz="1400" b="1" dirty="0">
              <a:solidFill>
                <a:schemeClr val="tx1"/>
              </a:solidFill>
            </a:endParaRPr>
          </a:p>
        </p:txBody>
      </p:sp>
      <p:sp>
        <p:nvSpPr>
          <p:cNvPr id="22" name="矢印: 五方向 21">
            <a:extLst>
              <a:ext uri="{FF2B5EF4-FFF2-40B4-BE49-F238E27FC236}">
                <a16:creationId xmlns:a16="http://schemas.microsoft.com/office/drawing/2014/main" id="{80CEBE45-11D8-40B3-97A3-D32EAF4C36CC}"/>
              </a:ext>
            </a:extLst>
          </p:cNvPr>
          <p:cNvSpPr/>
          <p:nvPr/>
        </p:nvSpPr>
        <p:spPr>
          <a:xfrm>
            <a:off x="8397397" y="2464427"/>
            <a:ext cx="1223963" cy="458652"/>
          </a:xfrm>
          <a:prstGeom prst="homePlat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b="1" dirty="0">
                <a:solidFill>
                  <a:schemeClr val="tx1"/>
                </a:solidFill>
              </a:rPr>
              <a:t>横展開</a:t>
            </a:r>
          </a:p>
        </p:txBody>
      </p:sp>
      <p:sp>
        <p:nvSpPr>
          <p:cNvPr id="23" name="矢印: 五方向 22">
            <a:extLst>
              <a:ext uri="{FF2B5EF4-FFF2-40B4-BE49-F238E27FC236}">
                <a16:creationId xmlns:a16="http://schemas.microsoft.com/office/drawing/2014/main" id="{D9BBD696-C8F7-4B71-AD12-26041CAE16B1}"/>
              </a:ext>
            </a:extLst>
          </p:cNvPr>
          <p:cNvSpPr/>
          <p:nvPr/>
        </p:nvSpPr>
        <p:spPr>
          <a:xfrm>
            <a:off x="3224715" y="2026073"/>
            <a:ext cx="1247775" cy="295792"/>
          </a:xfrm>
          <a:prstGeom prst="homePlate">
            <a:avLst/>
          </a:prstGeom>
          <a:solidFill>
            <a:srgbClr val="BCE292"/>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b="1" dirty="0">
                <a:solidFill>
                  <a:schemeClr val="tx1"/>
                </a:solidFill>
              </a:rPr>
              <a:t>課題への対応</a:t>
            </a:r>
            <a:endParaRPr kumimoji="1" lang="ja-JP" altLang="en-US" sz="1400" b="1" dirty="0">
              <a:solidFill>
                <a:schemeClr val="tx1"/>
              </a:solidFill>
            </a:endParaRPr>
          </a:p>
        </p:txBody>
      </p:sp>
      <p:sp>
        <p:nvSpPr>
          <p:cNvPr id="24" name="矢印: 五方向 23">
            <a:extLst>
              <a:ext uri="{FF2B5EF4-FFF2-40B4-BE49-F238E27FC236}">
                <a16:creationId xmlns:a16="http://schemas.microsoft.com/office/drawing/2014/main" id="{EBFB3F2A-5765-4EC1-BC42-DC0054AD561B}"/>
              </a:ext>
            </a:extLst>
          </p:cNvPr>
          <p:cNvSpPr/>
          <p:nvPr/>
        </p:nvSpPr>
        <p:spPr>
          <a:xfrm>
            <a:off x="3285675" y="3034651"/>
            <a:ext cx="1247775" cy="295792"/>
          </a:xfrm>
          <a:prstGeom prst="homePlate">
            <a:avLst/>
          </a:prstGeom>
          <a:solidFill>
            <a:srgbClr val="BCE292"/>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b="1" dirty="0">
                <a:solidFill>
                  <a:schemeClr val="tx1"/>
                </a:solidFill>
              </a:rPr>
              <a:t>課題への対応</a:t>
            </a:r>
            <a:endParaRPr kumimoji="1" lang="ja-JP" altLang="en-US" sz="1400" b="1" dirty="0">
              <a:solidFill>
                <a:schemeClr val="tx1"/>
              </a:solidFill>
            </a:endParaRPr>
          </a:p>
        </p:txBody>
      </p:sp>
      <p:graphicFrame>
        <p:nvGraphicFramePr>
          <p:cNvPr id="26" name="表 4">
            <a:extLst>
              <a:ext uri="{FF2B5EF4-FFF2-40B4-BE49-F238E27FC236}">
                <a16:creationId xmlns:a16="http://schemas.microsoft.com/office/drawing/2014/main" id="{8B036F7D-6DB5-494C-A31F-D62D960A274D}"/>
              </a:ext>
            </a:extLst>
          </p:cNvPr>
          <p:cNvGraphicFramePr>
            <a:graphicFrameLocks noGrp="1"/>
          </p:cNvGraphicFramePr>
          <p:nvPr>
            <p:extLst>
              <p:ext uri="{D42A27DB-BD31-4B8C-83A1-F6EECF244321}">
                <p14:modId xmlns:p14="http://schemas.microsoft.com/office/powerpoint/2010/main" val="1482444735"/>
              </p:ext>
            </p:extLst>
          </p:nvPr>
        </p:nvGraphicFramePr>
        <p:xfrm>
          <a:off x="285746" y="3904985"/>
          <a:ext cx="9331590" cy="2571953"/>
        </p:xfrm>
        <a:graphic>
          <a:graphicData uri="http://schemas.openxmlformats.org/drawingml/2006/table">
            <a:tbl>
              <a:tblPr>
                <a:tableStyleId>{5C22544A-7EE6-4342-B048-85BDC9FD1C3A}</a:tableStyleId>
              </a:tblPr>
              <a:tblGrid>
                <a:gridCol w="244565">
                  <a:extLst>
                    <a:ext uri="{9D8B030D-6E8A-4147-A177-3AD203B41FA5}">
                      <a16:colId xmlns:a16="http://schemas.microsoft.com/office/drawing/2014/main" val="3689520522"/>
                    </a:ext>
                  </a:extLst>
                </a:gridCol>
                <a:gridCol w="1599703">
                  <a:extLst>
                    <a:ext uri="{9D8B030D-6E8A-4147-A177-3AD203B41FA5}">
                      <a16:colId xmlns:a16="http://schemas.microsoft.com/office/drawing/2014/main" val="294678086"/>
                    </a:ext>
                  </a:extLst>
                </a:gridCol>
                <a:gridCol w="1258645">
                  <a:extLst>
                    <a:ext uri="{9D8B030D-6E8A-4147-A177-3AD203B41FA5}">
                      <a16:colId xmlns:a16="http://schemas.microsoft.com/office/drawing/2014/main" val="1377582754"/>
                    </a:ext>
                  </a:extLst>
                </a:gridCol>
                <a:gridCol w="1253266">
                  <a:extLst>
                    <a:ext uri="{9D8B030D-6E8A-4147-A177-3AD203B41FA5}">
                      <a16:colId xmlns:a16="http://schemas.microsoft.com/office/drawing/2014/main" val="3813083812"/>
                    </a:ext>
                  </a:extLst>
                </a:gridCol>
                <a:gridCol w="1231750">
                  <a:extLst>
                    <a:ext uri="{9D8B030D-6E8A-4147-A177-3AD203B41FA5}">
                      <a16:colId xmlns:a16="http://schemas.microsoft.com/office/drawing/2014/main" val="589172101"/>
                    </a:ext>
                  </a:extLst>
                </a:gridCol>
                <a:gridCol w="1253266">
                  <a:extLst>
                    <a:ext uri="{9D8B030D-6E8A-4147-A177-3AD203B41FA5}">
                      <a16:colId xmlns:a16="http://schemas.microsoft.com/office/drawing/2014/main" val="1130489851"/>
                    </a:ext>
                  </a:extLst>
                </a:gridCol>
                <a:gridCol w="1247887">
                  <a:extLst>
                    <a:ext uri="{9D8B030D-6E8A-4147-A177-3AD203B41FA5}">
                      <a16:colId xmlns:a16="http://schemas.microsoft.com/office/drawing/2014/main" val="1667844135"/>
                    </a:ext>
                  </a:extLst>
                </a:gridCol>
                <a:gridCol w="1242508">
                  <a:extLst>
                    <a:ext uri="{9D8B030D-6E8A-4147-A177-3AD203B41FA5}">
                      <a16:colId xmlns:a16="http://schemas.microsoft.com/office/drawing/2014/main" val="480139833"/>
                    </a:ext>
                  </a:extLst>
                </a:gridCol>
              </a:tblGrid>
              <a:tr h="281449">
                <a:tc gridSpan="2">
                  <a:txBody>
                    <a:bodyPr/>
                    <a:lstStyle/>
                    <a:p>
                      <a:r>
                        <a:rPr kumimoji="1" lang="ja-JP" altLang="en-US" sz="1400" b="1" dirty="0"/>
                        <a:t>売上計画（百万円）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r>
                        <a:rPr kumimoji="1" lang="ja-JP" altLang="en-US" sz="1400" b="1" dirty="0"/>
                        <a:t>売上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400" b="1" dirty="0"/>
                        <a:t>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30781972"/>
                  </a:ext>
                </a:extLst>
              </a:tr>
              <a:tr h="236625">
                <a:tc rowSpan="3">
                  <a:txBody>
                    <a:bodyPr/>
                    <a:lstStyle/>
                    <a:p>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b="0" dirty="0"/>
                        <a:t>ソリューション</a:t>
                      </a:r>
                      <a:r>
                        <a:rPr kumimoji="1" lang="en-US" altLang="ja-JP" sz="1200" b="0" dirty="0"/>
                        <a:t>A</a:t>
                      </a:r>
                      <a:endParaRPr kumimoji="1" lang="ja-JP" altLang="en-US" sz="12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01499912"/>
                  </a:ext>
                </a:extLst>
              </a:tr>
              <a:tr h="285953">
                <a:tc vMerge="1">
                  <a:txBody>
                    <a:bodyPr/>
                    <a:lstStyle/>
                    <a:p>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b="0" dirty="0"/>
                        <a:t>ソリューション</a:t>
                      </a:r>
                      <a:r>
                        <a:rPr kumimoji="1" lang="en-US" altLang="ja-JP" sz="1200" b="0" dirty="0"/>
                        <a:t>B</a:t>
                      </a:r>
                      <a:endParaRPr kumimoji="1" lang="ja-JP" altLang="en-US" sz="12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8748499"/>
                  </a:ext>
                </a:extLst>
              </a:tr>
              <a:tr h="207063">
                <a:tc vMerge="1">
                  <a:txBody>
                    <a:bodyPr/>
                    <a:lstStyle/>
                    <a:p>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b="1"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65215519"/>
                  </a:ext>
                </a:extLst>
              </a:tr>
              <a:tr h="232164">
                <a:tc gridSpan="2">
                  <a:txBody>
                    <a:bodyPr/>
                    <a:lstStyle/>
                    <a:p>
                      <a:r>
                        <a:rPr kumimoji="1" lang="ja-JP" altLang="en-US" sz="1400" b="1" dirty="0"/>
                        <a:t>コスト計画（百万円）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r>
                        <a:rPr kumimoji="1" lang="ja-JP" altLang="en-US" sz="1400" b="1" dirty="0"/>
                        <a:t>売上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400" b="1" dirty="0"/>
                        <a:t>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5517221"/>
                  </a:ext>
                </a:extLst>
              </a:tr>
              <a:tr h="259059">
                <a:tc rowSpan="3">
                  <a:txBody>
                    <a:bodyPr/>
                    <a:lstStyle/>
                    <a:p>
                      <a:endParaRPr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b="0" dirty="0"/>
                        <a:t>コスト要因</a:t>
                      </a:r>
                      <a:r>
                        <a:rPr kumimoji="1" lang="en-US" altLang="ja-JP" sz="1200" b="0" dirty="0"/>
                        <a:t>A</a:t>
                      </a:r>
                      <a:endParaRPr kumimoji="1" lang="ja-JP" altLang="en-US" sz="12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42596143"/>
                  </a:ext>
                </a:extLst>
              </a:tr>
              <a:tr h="242922">
                <a:tc vMerge="1">
                  <a:txBody>
                    <a:bodyPr/>
                    <a:lstStyle/>
                    <a:p>
                      <a:endParaRPr lang="ja-JP" alt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b="0" dirty="0"/>
                        <a:t>コスト要因</a:t>
                      </a:r>
                      <a:r>
                        <a:rPr kumimoji="1" lang="en-US" altLang="ja-JP" sz="1200" b="0" dirty="0"/>
                        <a:t>B</a:t>
                      </a:r>
                      <a:endParaRPr kumimoji="1" lang="ja-JP" altLang="en-US" sz="12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08730465"/>
                  </a:ext>
                </a:extLst>
              </a:tr>
              <a:tr h="0">
                <a:tc vMerge="1">
                  <a:txBody>
                    <a:bodyPr/>
                    <a:lstStyle/>
                    <a:p>
                      <a:endParaRPr lang="ja-JP" alt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b="1"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35790501"/>
                  </a:ext>
                </a:extLst>
              </a:tr>
              <a:tr h="241129">
                <a:tc gridSpan="2">
                  <a:txBody>
                    <a:bodyPr/>
                    <a:lstStyle/>
                    <a:p>
                      <a:pPr marL="0" algn="l" defTabSz="913880" rtl="0" eaLnBrk="1" latinLnBrk="0" hangingPunct="1"/>
                      <a:r>
                        <a:rPr kumimoji="1" lang="ja-JP" altLang="en-US" sz="1400" b="1" kern="1200" dirty="0">
                          <a:solidFill>
                            <a:schemeClr val="dk1"/>
                          </a:solidFill>
                          <a:latin typeface="+mn-lt"/>
                          <a:ea typeface="+mn-ea"/>
                          <a:cs typeface="+mn-cs"/>
                        </a:rPr>
                        <a:t>収支計画（百万円）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400" b="1" dirty="0"/>
                        <a:t>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76823722"/>
                  </a:ext>
                </a:extLst>
              </a:tr>
            </a:tbl>
          </a:graphicData>
        </a:graphic>
      </p:graphicFrame>
      <p:sp>
        <p:nvSpPr>
          <p:cNvPr id="25" name="吹き出し: 角を丸めた四角形 24">
            <a:extLst>
              <a:ext uri="{FF2B5EF4-FFF2-40B4-BE49-F238E27FC236}">
                <a16:creationId xmlns:a16="http://schemas.microsoft.com/office/drawing/2014/main" id="{1789307B-79D4-414C-B344-A55D5E0F8033}"/>
              </a:ext>
            </a:extLst>
          </p:cNvPr>
          <p:cNvSpPr/>
          <p:nvPr/>
        </p:nvSpPr>
        <p:spPr>
          <a:xfrm>
            <a:off x="7250546" y="2978913"/>
            <a:ext cx="2576946" cy="955778"/>
          </a:xfrm>
          <a:prstGeom prst="wedgeRoundRectCallout">
            <a:avLst>
              <a:gd name="adj1" fmla="val -41089"/>
              <a:gd name="adj2" fmla="val 75029"/>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j-ea"/>
                <a:ea typeface="+mj-ea"/>
              </a:rPr>
              <a:t>様式は、例として活用。詳細は、各提案に合わせて検討・記載すること。</a:t>
            </a:r>
            <a:endParaRPr kumimoji="1" lang="en-US" altLang="ja-JP" sz="1200" dirty="0">
              <a:solidFill>
                <a:schemeClr val="tx1"/>
              </a:solidFill>
              <a:latin typeface="+mj-ea"/>
              <a:ea typeface="+mj-ea"/>
            </a:endParaRPr>
          </a:p>
          <a:p>
            <a:pPr algn="ctr"/>
            <a:r>
              <a:rPr kumimoji="1" lang="ja-JP" altLang="en-US" sz="1200" dirty="0">
                <a:solidFill>
                  <a:schemeClr val="tx1"/>
                </a:solidFill>
                <a:latin typeface="+mj-ea"/>
                <a:ea typeface="+mj-ea"/>
              </a:rPr>
              <a:t>収支計画は可能な範囲で記載。</a:t>
            </a:r>
          </a:p>
        </p:txBody>
      </p:sp>
    </p:spTree>
    <p:extLst>
      <p:ext uri="{BB962C8B-B14F-4D97-AF65-F5344CB8AC3E}">
        <p14:creationId xmlns:p14="http://schemas.microsoft.com/office/powerpoint/2010/main" val="25429342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a:t>
            </a:r>
            <a:r>
              <a:rPr kumimoji="1" lang="ja-JP" altLang="en-US" sz="1600" dirty="0"/>
              <a:t>項目への対応</a:t>
            </a:r>
            <a:br>
              <a:rPr kumimoji="1" lang="en-US" altLang="ja-JP" dirty="0"/>
            </a:br>
            <a:r>
              <a:rPr kumimoji="1" lang="ja-JP" altLang="en-US" dirty="0"/>
              <a:t>①本事業が遂行可能なメンバで構成されていること</a:t>
            </a:r>
          </a:p>
        </p:txBody>
      </p:sp>
      <p:grpSp>
        <p:nvGrpSpPr>
          <p:cNvPr id="11" name="グループ化 10">
            <a:extLst>
              <a:ext uri="{FF2B5EF4-FFF2-40B4-BE49-F238E27FC236}">
                <a16:creationId xmlns:a16="http://schemas.microsoft.com/office/drawing/2014/main" id="{19A322FC-1116-4438-B4BE-A4B0E0387B76}"/>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0A5A15FF-005B-417E-8306-5ACBCF92498D}"/>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A40A8B34-81D4-48D2-A5D4-E4EE9E454B25}"/>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4" name="正方形/長方形 13">
            <a:extLst>
              <a:ext uri="{FF2B5EF4-FFF2-40B4-BE49-F238E27FC236}">
                <a16:creationId xmlns:a16="http://schemas.microsoft.com/office/drawing/2014/main" id="{E84E0434-A0B3-4E61-9CFA-3F541CEC3FE8}"/>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5" name="吹き出し: 角を丸めた四角形 14">
            <a:extLst>
              <a:ext uri="{FF2B5EF4-FFF2-40B4-BE49-F238E27FC236}">
                <a16:creationId xmlns:a16="http://schemas.microsoft.com/office/drawing/2014/main" id="{63FC271A-EBE5-42A8-BEC3-9D537E298BFD}"/>
              </a:ext>
            </a:extLst>
          </p:cNvPr>
          <p:cNvSpPr/>
          <p:nvPr/>
        </p:nvSpPr>
        <p:spPr>
          <a:xfrm>
            <a:off x="6824750" y="1392673"/>
            <a:ext cx="2681534" cy="1775400"/>
          </a:xfrm>
          <a:prstGeom prst="wedgeRoundRectCallout">
            <a:avLst>
              <a:gd name="adj1" fmla="val -42296"/>
              <a:gd name="adj2" fmla="val 79118"/>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ja-JP" sz="1200" kern="100" dirty="0">
                <a:solidFill>
                  <a:schemeClr val="tx1"/>
                </a:solidFill>
                <a:latin typeface="BIZ UDPゴシック" panose="020B0400000000000000" pitchFamily="50" charset="-128"/>
                <a:ea typeface="BIZ UDPゴシック" panose="020B0400000000000000" pitchFamily="50" charset="-128"/>
              </a:rPr>
              <a:t>端末システムを用いたローカル５Ｇの電波伝搬特性等に関する技術的検討を含め、実証を実施できる者等で構成されていること。</a:t>
            </a:r>
          </a:p>
        </p:txBody>
      </p:sp>
    </p:spTree>
    <p:extLst>
      <p:ext uri="{BB962C8B-B14F-4D97-AF65-F5344CB8AC3E}">
        <p14:creationId xmlns:p14="http://schemas.microsoft.com/office/powerpoint/2010/main" val="1567696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審査項目への対応</a:t>
            </a:r>
            <a:br>
              <a:rPr lang="en-US" altLang="ja-JP" dirty="0"/>
            </a:br>
            <a:r>
              <a:rPr lang="ja-JP" altLang="en-US" dirty="0"/>
              <a:t>②端末システムの安全性が確保されていること</a:t>
            </a:r>
            <a:endParaRPr kumimoji="1" lang="ja-JP" altLang="en-US" dirty="0"/>
          </a:p>
        </p:txBody>
      </p:sp>
      <p:grpSp>
        <p:nvGrpSpPr>
          <p:cNvPr id="9" name="グループ化 8">
            <a:extLst>
              <a:ext uri="{FF2B5EF4-FFF2-40B4-BE49-F238E27FC236}">
                <a16:creationId xmlns:a16="http://schemas.microsoft.com/office/drawing/2014/main" id="{D4C2EDB0-217A-417E-89BC-C05F4117183B}"/>
              </a:ext>
            </a:extLst>
          </p:cNvPr>
          <p:cNvGrpSpPr/>
          <p:nvPr/>
        </p:nvGrpSpPr>
        <p:grpSpPr>
          <a:xfrm>
            <a:off x="138728" y="852819"/>
            <a:ext cx="9609330" cy="5742595"/>
            <a:chOff x="539749" y="3240001"/>
            <a:chExt cx="2988000" cy="3358544"/>
          </a:xfrm>
        </p:grpSpPr>
        <p:sp>
          <p:nvSpPr>
            <p:cNvPr id="16" name="Rectangle 5">
              <a:extLst>
                <a:ext uri="{FF2B5EF4-FFF2-40B4-BE49-F238E27FC236}">
                  <a16:creationId xmlns:a16="http://schemas.microsoft.com/office/drawing/2014/main" id="{B1304CEB-F73E-484C-967C-ECF4261F9ED3}"/>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7" name="Text Box 6">
              <a:extLst>
                <a:ext uri="{FF2B5EF4-FFF2-40B4-BE49-F238E27FC236}">
                  <a16:creationId xmlns:a16="http://schemas.microsoft.com/office/drawing/2014/main" id="{52015B30-4139-490F-9FA2-BEEECBFAA217}"/>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8" name="正方形/長方形 17">
            <a:extLst>
              <a:ext uri="{FF2B5EF4-FFF2-40B4-BE49-F238E27FC236}">
                <a16:creationId xmlns:a16="http://schemas.microsoft.com/office/drawing/2014/main" id="{789EEBFE-FB34-457A-9327-24E891E54E36}"/>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9" name="吹き出し: 角を丸めた四角形 18">
            <a:extLst>
              <a:ext uri="{FF2B5EF4-FFF2-40B4-BE49-F238E27FC236}">
                <a16:creationId xmlns:a16="http://schemas.microsoft.com/office/drawing/2014/main" id="{0C6E8867-E161-4360-B070-DBFA773F8AB6}"/>
              </a:ext>
            </a:extLst>
          </p:cNvPr>
          <p:cNvSpPr/>
          <p:nvPr/>
        </p:nvSpPr>
        <p:spPr>
          <a:xfrm>
            <a:off x="6824750" y="1392673"/>
            <a:ext cx="2681534" cy="3489669"/>
          </a:xfrm>
          <a:prstGeom prst="wedgeRoundRectCallout">
            <a:avLst>
              <a:gd name="adj1" fmla="val -41883"/>
              <a:gd name="adj2" fmla="val 59744"/>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pPr marL="0" marR="0" indent="0" algn="l">
              <a:spcBef>
                <a:spcPts val="0"/>
              </a:spcBef>
              <a:spcAft>
                <a:spcPts val="0"/>
              </a:spcAft>
              <a:buFontTx/>
              <a:buNone/>
            </a:pPr>
            <a:r>
              <a:rPr lang="ja-JP" altLang="ja-JP" sz="1200" kern="100" dirty="0">
                <a:solidFill>
                  <a:schemeClr val="tx1"/>
                </a:solidFill>
                <a:effectLst/>
                <a:latin typeface="BIZ UDPゴシック" panose="020B0400000000000000" pitchFamily="50" charset="-128"/>
                <a:ea typeface="BIZ UDPゴシック" panose="020B0400000000000000" pitchFamily="50" charset="-128"/>
              </a:rPr>
              <a:t>基地局、コア設備等については、特定高度情報通信技術活用システムの開発供給及び導入の促進に関する法律（令和</a:t>
            </a:r>
            <a:r>
              <a:rPr lang="en-US" altLang="ja-JP" sz="1200" kern="100" dirty="0">
                <a:solidFill>
                  <a:schemeClr val="tx1"/>
                </a:solidFill>
                <a:effectLst/>
                <a:latin typeface="BIZ UDPゴシック" panose="020B0400000000000000" pitchFamily="50" charset="-128"/>
                <a:ea typeface="BIZ UDPゴシック" panose="020B0400000000000000" pitchFamily="50" charset="-128"/>
              </a:rPr>
              <a:t>2</a:t>
            </a:r>
            <a:r>
              <a:rPr lang="ja-JP" altLang="ja-JP" sz="1200" kern="100" dirty="0">
                <a:solidFill>
                  <a:schemeClr val="tx1"/>
                </a:solidFill>
                <a:effectLst/>
                <a:latin typeface="BIZ UDPゴシック" panose="020B0400000000000000" pitchFamily="50" charset="-128"/>
                <a:ea typeface="BIZ UDPゴシック" panose="020B0400000000000000" pitchFamily="50" charset="-128"/>
              </a:rPr>
              <a:t>年法律第</a:t>
            </a:r>
            <a:r>
              <a:rPr lang="en-US" altLang="ja-JP" sz="1200" kern="100" dirty="0">
                <a:solidFill>
                  <a:schemeClr val="tx1"/>
                </a:solidFill>
                <a:effectLst/>
                <a:latin typeface="BIZ UDPゴシック" panose="020B0400000000000000" pitchFamily="50" charset="-128"/>
                <a:ea typeface="BIZ UDPゴシック" panose="020B0400000000000000" pitchFamily="50" charset="-128"/>
              </a:rPr>
              <a:t>37</a:t>
            </a:r>
            <a:r>
              <a:rPr lang="ja-JP" altLang="ja-JP" sz="1200" kern="100" dirty="0">
                <a:solidFill>
                  <a:schemeClr val="tx1"/>
                </a:solidFill>
                <a:effectLst/>
                <a:latin typeface="BIZ UDPゴシック" panose="020B0400000000000000" pitchFamily="50" charset="-128"/>
                <a:ea typeface="BIZ UDPゴシック" panose="020B0400000000000000" pitchFamily="50" charset="-128"/>
              </a:rPr>
              <a:t>号）に基づく開発供給計画認定を受けた実績を有する事業者が開発供給した機器であること。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pPr marL="0" marR="0" indent="0" algn="l">
              <a:spcBef>
                <a:spcPts val="0"/>
              </a:spcBef>
              <a:spcAft>
                <a:spcPts val="0"/>
              </a:spcAft>
              <a:buFontTx/>
              <a:buNone/>
            </a:pPr>
            <a:r>
              <a:rPr lang="ja-JP" altLang="ja-JP" sz="1200" kern="100" dirty="0">
                <a:solidFill>
                  <a:schemeClr val="tx1"/>
                </a:solidFill>
                <a:effectLst/>
                <a:latin typeface="BIZ UDPゴシック" panose="020B0400000000000000" pitchFamily="50" charset="-128"/>
                <a:ea typeface="BIZ UDPゴシック" panose="020B0400000000000000" pitchFamily="50" charset="-128"/>
              </a:rPr>
              <a:t>同認定を受けた実績のない事業者が開発供給した機器にあっては、ローカル５Ｇ導入ガイドラインに記載の「サプライチェーンリスク対応を含む十分なサイバーセキュリティ対策」を講じていると認められること。</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9922087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審査項目への対応</a:t>
            </a:r>
            <a:br>
              <a:rPr lang="en-US" altLang="ja-JP" dirty="0"/>
            </a:br>
            <a:r>
              <a:rPr lang="ja-JP" altLang="en-US" dirty="0"/>
              <a:t>③</a:t>
            </a:r>
            <a:r>
              <a:rPr lang="ja-JP" altLang="ja-JP" dirty="0"/>
              <a:t>試作する端末システムが具体的かつ妥当であること</a:t>
            </a:r>
            <a:endParaRPr lang="ja-JP" altLang="en-US" dirty="0"/>
          </a:p>
        </p:txBody>
      </p:sp>
      <p:grpSp>
        <p:nvGrpSpPr>
          <p:cNvPr id="11" name="グループ化 10">
            <a:extLst>
              <a:ext uri="{FF2B5EF4-FFF2-40B4-BE49-F238E27FC236}">
                <a16:creationId xmlns:a16="http://schemas.microsoft.com/office/drawing/2014/main" id="{286B440A-0574-43CD-82C6-ABA1EFC079E4}"/>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BB3CF494-B98B-4B0A-A20D-0DB2C85B8F52}"/>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B450EEA7-CE1F-426B-9BAD-A72B86909781}"/>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4" name="正方形/長方形 13">
            <a:extLst>
              <a:ext uri="{FF2B5EF4-FFF2-40B4-BE49-F238E27FC236}">
                <a16:creationId xmlns:a16="http://schemas.microsoft.com/office/drawing/2014/main" id="{08429C20-1D0D-4816-BCF1-377B81496166}"/>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5" name="吹き出し: 角を丸めた四角形 14">
            <a:extLst>
              <a:ext uri="{FF2B5EF4-FFF2-40B4-BE49-F238E27FC236}">
                <a16:creationId xmlns:a16="http://schemas.microsoft.com/office/drawing/2014/main" id="{525DA864-834F-46F6-8251-436B37FAE89C}"/>
              </a:ext>
            </a:extLst>
          </p:cNvPr>
          <p:cNvSpPr/>
          <p:nvPr/>
        </p:nvSpPr>
        <p:spPr>
          <a:xfrm>
            <a:off x="6824750" y="1392672"/>
            <a:ext cx="2681534" cy="2689801"/>
          </a:xfrm>
          <a:prstGeom prst="wedgeRoundRectCallout">
            <a:avLst>
              <a:gd name="adj1" fmla="val -42296"/>
              <a:gd name="adj2" fmla="val 79118"/>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ja-JP" sz="1200" kern="100" dirty="0">
                <a:solidFill>
                  <a:schemeClr val="tx1"/>
                </a:solidFill>
                <a:latin typeface="BIZ UDPゴシック" panose="020B0400000000000000" pitchFamily="50" charset="-128"/>
                <a:ea typeface="BIZ UDPゴシック" panose="020B0400000000000000" pitchFamily="50" charset="-128"/>
              </a:rPr>
              <a:t>端末システムが、背景となる社会的課題及びユーザニーズを踏まえており、具体的かつ解決策として妥当であること。</a:t>
            </a:r>
            <a:endParaRPr lang="en-US" altLang="ja-JP" sz="1200" kern="100" dirty="0">
              <a:solidFill>
                <a:schemeClr val="tx1"/>
              </a:solidFill>
              <a:latin typeface="BIZ UDPゴシック" panose="020B0400000000000000" pitchFamily="50" charset="-128"/>
              <a:ea typeface="BIZ UDPゴシック" panose="020B0400000000000000" pitchFamily="50" charset="-128"/>
            </a:endParaRPr>
          </a:p>
          <a:p>
            <a:r>
              <a:rPr lang="ja-JP" altLang="ja-JP" sz="1200" kern="100" dirty="0">
                <a:solidFill>
                  <a:schemeClr val="tx1"/>
                </a:solidFill>
                <a:latin typeface="BIZ UDPゴシック" panose="020B0400000000000000" pitchFamily="50" charset="-128"/>
                <a:ea typeface="BIZ UDPゴシック" panose="020B0400000000000000" pitchFamily="50" charset="-128"/>
              </a:rPr>
              <a:t>試作する端末システムについて、現存しない特長について、技術的新規性を有すること。</a:t>
            </a:r>
            <a:endParaRPr kumimoji="1" lang="ja-JP" altLang="en-US"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endParaRPr>
          </a:p>
        </p:txBody>
      </p:sp>
    </p:spTree>
    <p:extLst>
      <p:ext uri="{BB962C8B-B14F-4D97-AF65-F5344CB8AC3E}">
        <p14:creationId xmlns:p14="http://schemas.microsoft.com/office/powerpoint/2010/main" val="28545679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審査項目への対応</a:t>
            </a:r>
            <a:br>
              <a:rPr lang="en-US" altLang="ja-JP" dirty="0"/>
            </a:br>
            <a:r>
              <a:rPr lang="ja-JP" altLang="en-US" dirty="0"/>
              <a:t>④</a:t>
            </a:r>
            <a:r>
              <a:rPr lang="ja-JP" altLang="ja-JP" dirty="0"/>
              <a:t>実証内容の具体性</a:t>
            </a:r>
            <a:endParaRPr lang="ja-JP" altLang="en-US" dirty="0"/>
          </a:p>
        </p:txBody>
      </p:sp>
      <p:grpSp>
        <p:nvGrpSpPr>
          <p:cNvPr id="11" name="グループ化 10">
            <a:extLst>
              <a:ext uri="{FF2B5EF4-FFF2-40B4-BE49-F238E27FC236}">
                <a16:creationId xmlns:a16="http://schemas.microsoft.com/office/drawing/2014/main" id="{B3399D46-CE3D-426C-B67F-BE01FFC8E133}"/>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5AD222B3-B4ED-4761-B0C8-004F642A5B96}"/>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13A5B301-B0BD-4625-9387-BE9696339E5B}"/>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4" name="正方形/長方形 13">
            <a:extLst>
              <a:ext uri="{FF2B5EF4-FFF2-40B4-BE49-F238E27FC236}">
                <a16:creationId xmlns:a16="http://schemas.microsoft.com/office/drawing/2014/main" id="{D7992DB2-6770-430D-8B7E-1FD0CC5C1C63}"/>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5" name="吹き出し: 角を丸めた四角形 14">
            <a:extLst>
              <a:ext uri="{FF2B5EF4-FFF2-40B4-BE49-F238E27FC236}">
                <a16:creationId xmlns:a16="http://schemas.microsoft.com/office/drawing/2014/main" id="{0D326B9D-EC20-4989-8FBE-C891D6C25477}"/>
              </a:ext>
            </a:extLst>
          </p:cNvPr>
          <p:cNvSpPr/>
          <p:nvPr/>
        </p:nvSpPr>
        <p:spPr>
          <a:xfrm>
            <a:off x="6824750" y="1392673"/>
            <a:ext cx="2681534" cy="2542018"/>
          </a:xfrm>
          <a:prstGeom prst="wedgeRoundRectCallout">
            <a:avLst>
              <a:gd name="adj1" fmla="val -45740"/>
              <a:gd name="adj2" fmla="val 65311"/>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ja-JP" sz="1200" kern="100" dirty="0">
                <a:solidFill>
                  <a:schemeClr val="tx1"/>
                </a:solidFill>
                <a:latin typeface="BIZ UDPゴシック" panose="020B0400000000000000" pitchFamily="50" charset="-128"/>
                <a:ea typeface="BIZ UDPゴシック" panose="020B0400000000000000" pitchFamily="50" charset="-128"/>
              </a:rPr>
              <a:t>技術実証について、利活用場面にあわせた電波伝搬等に関する技術的検討が、実証内容が具体的に設定されていること。</a:t>
            </a:r>
            <a:endParaRPr lang="en-US" altLang="ja-JP" sz="1200" kern="100" dirty="0">
              <a:solidFill>
                <a:schemeClr val="tx1"/>
              </a:solidFill>
              <a:latin typeface="BIZ UDPゴシック" panose="020B0400000000000000" pitchFamily="50" charset="-128"/>
              <a:ea typeface="BIZ UDPゴシック" panose="020B0400000000000000" pitchFamily="50" charset="-128"/>
            </a:endParaRPr>
          </a:p>
          <a:p>
            <a:r>
              <a:rPr lang="ja-JP" altLang="ja-JP" sz="1200" kern="100" dirty="0">
                <a:solidFill>
                  <a:schemeClr val="tx1"/>
                </a:solidFill>
                <a:latin typeface="BIZ UDPゴシック" panose="020B0400000000000000" pitchFamily="50" charset="-128"/>
                <a:ea typeface="BIZ UDPゴシック" panose="020B0400000000000000" pitchFamily="50" charset="-128"/>
              </a:rPr>
              <a:t>課題実証について、技術目標の設定及び実証内容（試作内容や検証内容、スケジュール等）が具体的であり、妥当であること。</a:t>
            </a:r>
            <a:endParaRPr lang="ja-JP" altLang="en-US" sz="1200" kern="1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654125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審査項目への対応</a:t>
            </a:r>
            <a:br>
              <a:rPr lang="en-US" altLang="ja-JP" dirty="0"/>
            </a:br>
            <a:r>
              <a:rPr lang="ja-JP" altLang="en-US" dirty="0"/>
              <a:t>⑤早期の実装・横展開の見込みがあること</a:t>
            </a:r>
            <a:endParaRPr kumimoji="1" lang="ja-JP" altLang="en-US" dirty="0"/>
          </a:p>
        </p:txBody>
      </p:sp>
      <p:grpSp>
        <p:nvGrpSpPr>
          <p:cNvPr id="11" name="グループ化 10">
            <a:extLst>
              <a:ext uri="{FF2B5EF4-FFF2-40B4-BE49-F238E27FC236}">
                <a16:creationId xmlns:a16="http://schemas.microsoft.com/office/drawing/2014/main" id="{A167F254-C120-41E0-B795-BB374A6AC44F}"/>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06937F35-8FEC-4A3C-B88B-1D5913A69311}"/>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90C8EBCC-D32A-41D2-8123-E85544BE74B5}"/>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4" name="正方形/長方形 13">
            <a:extLst>
              <a:ext uri="{FF2B5EF4-FFF2-40B4-BE49-F238E27FC236}">
                <a16:creationId xmlns:a16="http://schemas.microsoft.com/office/drawing/2014/main" id="{7A121006-0278-493D-975F-2D847879B6E3}"/>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5" name="吹き出し: 角を丸めた四角形 14">
            <a:extLst>
              <a:ext uri="{FF2B5EF4-FFF2-40B4-BE49-F238E27FC236}">
                <a16:creationId xmlns:a16="http://schemas.microsoft.com/office/drawing/2014/main" id="{AFBB2A84-86E6-4B73-AC83-02E87E6FC1DB}"/>
              </a:ext>
            </a:extLst>
          </p:cNvPr>
          <p:cNvSpPr/>
          <p:nvPr/>
        </p:nvSpPr>
        <p:spPr>
          <a:xfrm>
            <a:off x="6824749" y="2290617"/>
            <a:ext cx="2733419" cy="1904539"/>
          </a:xfrm>
          <a:prstGeom prst="wedgeRoundRectCallout">
            <a:avLst>
              <a:gd name="adj1" fmla="val -45134"/>
              <a:gd name="adj2" fmla="val 65671"/>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pPr marR="0" indent="-171450">
              <a:spcBef>
                <a:spcPts val="0"/>
              </a:spcBef>
              <a:spcAft>
                <a:spcPts val="0"/>
              </a:spcAft>
              <a:buFont typeface="Wingdings" panose="05000000000000000000" pitchFamily="2" charset="2"/>
              <a:buChar char="Ø"/>
            </a:pPr>
            <a:r>
              <a:rPr lang="ja-JP" altLang="ja-JP" sz="1200" kern="100" dirty="0">
                <a:solidFill>
                  <a:schemeClr val="tx1"/>
                </a:solidFill>
                <a:latin typeface="BIZ UDPゴシック" panose="020B0400000000000000" pitchFamily="50" charset="-128"/>
                <a:ea typeface="BIZ UDPゴシック" panose="020B0400000000000000" pitchFamily="50" charset="-128"/>
              </a:rPr>
              <a:t>実装目標の設定及び実装計画が具体的であり、妥当であること。</a:t>
            </a:r>
            <a:endParaRPr lang="en-US" altLang="ja-JP" sz="1200" kern="100" dirty="0">
              <a:solidFill>
                <a:schemeClr val="tx1"/>
              </a:solidFill>
              <a:latin typeface="BIZ UDPゴシック" panose="020B0400000000000000" pitchFamily="50" charset="-128"/>
              <a:ea typeface="BIZ UDPゴシック" panose="020B0400000000000000" pitchFamily="50" charset="-128"/>
            </a:endParaRPr>
          </a:p>
          <a:p>
            <a:pPr marR="0" indent="-171450">
              <a:spcBef>
                <a:spcPts val="0"/>
              </a:spcBef>
              <a:spcAft>
                <a:spcPts val="0"/>
              </a:spcAft>
              <a:buFont typeface="Wingdings" panose="05000000000000000000" pitchFamily="2" charset="2"/>
              <a:buChar char="Ø"/>
            </a:pPr>
            <a:r>
              <a:rPr lang="ja-JP" altLang="ja-JP" sz="1200" kern="100" dirty="0">
                <a:solidFill>
                  <a:schemeClr val="tx1"/>
                </a:solidFill>
                <a:latin typeface="BIZ UDPゴシック" panose="020B0400000000000000" pitchFamily="50" charset="-128"/>
                <a:ea typeface="BIZ UDPゴシック" panose="020B0400000000000000" pitchFamily="50" charset="-128"/>
              </a:rPr>
              <a:t>早期の実装見込みの高いユースケース／端末システムであること。</a:t>
            </a:r>
            <a:endParaRPr lang="ja-JP" altLang="en-US" sz="1200" kern="1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16255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審査項目への対応</a:t>
            </a:r>
            <a:br>
              <a:rPr lang="en-US" altLang="ja-JP" dirty="0"/>
            </a:br>
            <a:r>
              <a:rPr lang="ja-JP" altLang="en-US" dirty="0"/>
              <a:t>⑥実装性を高めるための工夫</a:t>
            </a:r>
            <a:endParaRPr kumimoji="1" lang="ja-JP" altLang="en-US" dirty="0"/>
          </a:p>
        </p:txBody>
      </p:sp>
      <p:grpSp>
        <p:nvGrpSpPr>
          <p:cNvPr id="11" name="グループ化 10">
            <a:extLst>
              <a:ext uri="{FF2B5EF4-FFF2-40B4-BE49-F238E27FC236}">
                <a16:creationId xmlns:a16="http://schemas.microsoft.com/office/drawing/2014/main" id="{EEF0FC8B-F1C3-4A38-AE0D-4954CA8F2B8E}"/>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DF887799-E95D-4655-9765-59120285C9C2}"/>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858F5897-FBDD-4A67-8E8A-9A63C26A8702}"/>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4" name="正方形/長方形 13">
            <a:extLst>
              <a:ext uri="{FF2B5EF4-FFF2-40B4-BE49-F238E27FC236}">
                <a16:creationId xmlns:a16="http://schemas.microsoft.com/office/drawing/2014/main" id="{2E16F857-B517-47CA-ABEA-32EC82A5A23C}"/>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5" name="吹き出し: 角を丸めた四角形 14">
            <a:extLst>
              <a:ext uri="{FF2B5EF4-FFF2-40B4-BE49-F238E27FC236}">
                <a16:creationId xmlns:a16="http://schemas.microsoft.com/office/drawing/2014/main" id="{1B133D21-4392-4D40-8D62-EDE9EF986EE3}"/>
              </a:ext>
            </a:extLst>
          </p:cNvPr>
          <p:cNvSpPr/>
          <p:nvPr/>
        </p:nvSpPr>
        <p:spPr>
          <a:xfrm>
            <a:off x="6824749" y="1392672"/>
            <a:ext cx="2733419" cy="1599909"/>
          </a:xfrm>
          <a:prstGeom prst="wedgeRoundRectCallout">
            <a:avLst>
              <a:gd name="adj1" fmla="val -42296"/>
              <a:gd name="adj2" fmla="val 79118"/>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ja-JP" sz="1200" kern="100" dirty="0">
                <a:solidFill>
                  <a:schemeClr val="tx1"/>
                </a:solidFill>
                <a:latin typeface="BIZ UDPゴシック" panose="020B0400000000000000" pitchFamily="50" charset="-128"/>
                <a:ea typeface="BIZ UDPゴシック" panose="020B0400000000000000" pitchFamily="50" charset="-128"/>
              </a:rPr>
              <a:t>実装性を高めるための工夫がなされていること。</a:t>
            </a:r>
            <a:endParaRPr lang="en-US" altLang="ja-JP" sz="1200" kern="1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56056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36FF0B79-123D-48D4-9490-C9FC1CFAF2D3}"/>
              </a:ext>
            </a:extLst>
          </p:cNvPr>
          <p:cNvSpPr>
            <a:spLocks noGrp="1"/>
          </p:cNvSpPr>
          <p:nvPr>
            <p:ph type="body" sz="quarter" idx="10"/>
          </p:nvPr>
        </p:nvSpPr>
        <p:spPr>
          <a:xfrm>
            <a:off x="409800" y="756784"/>
            <a:ext cx="9086400" cy="5881097"/>
          </a:xfrm>
        </p:spPr>
        <p:txBody>
          <a:bodyPr/>
          <a:lstStyle/>
          <a:p>
            <a:pPr marL="342900" indent="-342900">
              <a:buFont typeface="Wingdings" panose="05000000000000000000" pitchFamily="2" charset="2"/>
              <a:buChar char="n"/>
            </a:pPr>
            <a:r>
              <a:rPr lang="ja-JP" altLang="en-US" sz="1800" dirty="0"/>
              <a:t>提案書の基本構成に従い、</a:t>
            </a:r>
            <a:r>
              <a:rPr lang="ja-JP" altLang="en-US" sz="1800" b="1" u="sng" dirty="0"/>
              <a:t>必ず</a:t>
            </a:r>
            <a:r>
              <a:rPr lang="ja-JP" altLang="en-US" sz="1800" dirty="0"/>
              <a:t>以下の章立てで作成すること。</a:t>
            </a:r>
            <a:endParaRPr lang="en-US" altLang="ja-JP" sz="1800" dirty="0"/>
          </a:p>
          <a:p>
            <a:pPr marL="596756" lvl="1" indent="-342900"/>
            <a:r>
              <a:rPr lang="ja-JP" altLang="en-US" sz="1600" dirty="0"/>
              <a:t>提案概要</a:t>
            </a:r>
            <a:endParaRPr lang="en-US" altLang="ja-JP" sz="1600" dirty="0"/>
          </a:p>
          <a:p>
            <a:pPr marL="596756" lvl="1" indent="-342900"/>
            <a:r>
              <a:rPr lang="ja-JP" altLang="en-US" sz="1600" dirty="0"/>
              <a:t>実証環境の構築</a:t>
            </a:r>
            <a:endParaRPr lang="en-US" altLang="ja-JP" sz="1600" dirty="0"/>
          </a:p>
          <a:p>
            <a:pPr marL="596756" lvl="1" indent="-342900"/>
            <a:r>
              <a:rPr lang="ja-JP" altLang="en-US" sz="1600" dirty="0"/>
              <a:t>実施体制・役割</a:t>
            </a:r>
            <a:endParaRPr lang="en-US" altLang="ja-JP" sz="1600" dirty="0"/>
          </a:p>
          <a:p>
            <a:pPr marL="596756" lvl="1" indent="-342900"/>
            <a:r>
              <a:rPr lang="ja-JP" altLang="en-US" sz="1600" dirty="0"/>
              <a:t>ローカル５Ｇ活用モデルに即した端末システムを用いたローカル５</a:t>
            </a:r>
            <a:r>
              <a:rPr lang="en-US" altLang="ja-JP" sz="1600" dirty="0"/>
              <a:t>G</a:t>
            </a:r>
            <a:r>
              <a:rPr lang="ja-JP" altLang="en-US" sz="1600" dirty="0"/>
              <a:t>の電波伝搬特性等に関する技術的検討（技術実証）</a:t>
            </a:r>
            <a:endParaRPr lang="en-US" altLang="ja-JP" sz="1600" dirty="0"/>
          </a:p>
          <a:p>
            <a:pPr marL="596756" lvl="1" indent="-342900"/>
            <a:r>
              <a:rPr lang="ja-JP" altLang="en-US" sz="1600" dirty="0"/>
              <a:t>ローカル５Ｇ活用モデルに即した端末システムの検討（課題実証）</a:t>
            </a:r>
            <a:endParaRPr lang="en-US" altLang="ja-JP" sz="1600" dirty="0"/>
          </a:p>
          <a:p>
            <a:pPr marL="596756" lvl="1" indent="-342900"/>
            <a:r>
              <a:rPr lang="ja-JP" altLang="en-US" sz="1600" dirty="0"/>
              <a:t>端末システムの実装計画</a:t>
            </a:r>
            <a:endParaRPr lang="en-US" altLang="ja-JP" sz="1600" dirty="0"/>
          </a:p>
          <a:p>
            <a:pPr marL="596756" lvl="1" indent="-342900"/>
            <a:r>
              <a:rPr lang="ja-JP" altLang="en-US" sz="1600" dirty="0"/>
              <a:t>審査項目への対応</a:t>
            </a:r>
            <a:endParaRPr lang="en-US" altLang="ja-JP" sz="1600" dirty="0"/>
          </a:p>
          <a:p>
            <a:endParaRPr lang="en-US" altLang="ja-JP" sz="800" dirty="0"/>
          </a:p>
          <a:p>
            <a:pPr marL="342900" indent="-342900">
              <a:buFont typeface="Wingdings" panose="05000000000000000000" pitchFamily="2" charset="2"/>
              <a:buChar char="n"/>
            </a:pPr>
            <a:r>
              <a:rPr lang="ja-JP" altLang="en-US" sz="1800" dirty="0"/>
              <a:t>後掲する「様式」に従い、提案の概要および審査項目への対応を</a:t>
            </a:r>
            <a:r>
              <a:rPr lang="ja-JP" altLang="ja-JP" sz="1800" dirty="0"/>
              <a:t>記載することとし、本書類のみでも提案書の要点・</a:t>
            </a:r>
            <a:r>
              <a:rPr lang="ja-JP" altLang="en-US" sz="1800" dirty="0"/>
              <a:t>審査項目に対する具体的なアピールポイント等が分かる資料として作成すること。</a:t>
            </a:r>
            <a:endParaRPr lang="en-US" altLang="ja-JP" sz="1800" dirty="0"/>
          </a:p>
          <a:p>
            <a:pPr marL="342900" indent="-342900">
              <a:buFont typeface="Wingdings" panose="05000000000000000000" pitchFamily="2" charset="2"/>
              <a:buChar char="n"/>
            </a:pPr>
            <a:endParaRPr lang="en-US" altLang="ja-JP" sz="1200" dirty="0"/>
          </a:p>
          <a:p>
            <a:pPr marL="342900" indent="-342900">
              <a:buFont typeface="Wingdings" panose="05000000000000000000" pitchFamily="2" charset="2"/>
              <a:buChar char="n"/>
            </a:pPr>
            <a:r>
              <a:rPr lang="ja-JP" altLang="en-US" sz="1800" dirty="0"/>
              <a:t>各章、</a:t>
            </a:r>
            <a:r>
              <a:rPr lang="en-US" altLang="ja-JP" sz="1800" dirty="0"/>
              <a:t>1</a:t>
            </a:r>
            <a:r>
              <a:rPr lang="ja-JP" altLang="en-US" sz="1800" dirty="0"/>
              <a:t>頁で作成すること（審査項目への対応は、項目毎に</a:t>
            </a:r>
            <a:r>
              <a:rPr lang="en-US" altLang="ja-JP" sz="1800" dirty="0"/>
              <a:t>1</a:t>
            </a:r>
            <a:r>
              <a:rPr lang="ja-JP" altLang="en-US" sz="1800" dirty="0"/>
              <a:t>頁）。必ず様式に記載の項目で作成することし、該当する提案書本紙の項番・頁数を記載すること。なお、様式のレイアウトを変更することは妨げない。</a:t>
            </a:r>
            <a:r>
              <a:rPr lang="ja-JP" altLang="en-US" sz="1800" b="1" u="sng" dirty="0"/>
              <a:t>提出時は、様式中の事務局コメントは削除すること。</a:t>
            </a:r>
            <a:endParaRPr lang="en-US" altLang="ja-JP" sz="1800" b="1" u="sng" dirty="0"/>
          </a:p>
          <a:p>
            <a:pPr marL="342900" indent="-342900">
              <a:buFont typeface="Wingdings" panose="05000000000000000000" pitchFamily="2" charset="2"/>
              <a:buChar char="n"/>
            </a:pPr>
            <a:endParaRPr lang="en-US" altLang="ja-JP" sz="1800" dirty="0"/>
          </a:p>
          <a:p>
            <a:pPr marL="342900" indent="-342900">
              <a:buFont typeface="Wingdings" panose="05000000000000000000" pitchFamily="2" charset="2"/>
              <a:buChar char="n"/>
            </a:pPr>
            <a:r>
              <a:rPr lang="ja-JP" altLang="en-US" sz="1800" dirty="0"/>
              <a:t>端末システムの実装計画は、実証終了後、最低</a:t>
            </a:r>
            <a:r>
              <a:rPr lang="en-US" altLang="ja-JP" sz="1800" dirty="0"/>
              <a:t>5</a:t>
            </a:r>
            <a:r>
              <a:rPr lang="ja-JP" altLang="en-US" sz="1800" dirty="0"/>
              <a:t>年間の</a:t>
            </a:r>
            <a:r>
              <a:rPr lang="ja-JP" altLang="en-US" sz="1800" dirty="0">
                <a:solidFill>
                  <a:schemeClr val="tx1"/>
                </a:solidFill>
              </a:rPr>
              <a:t>実装計画を</a:t>
            </a:r>
            <a:r>
              <a:rPr lang="ja-JP" altLang="en-US" sz="1800" dirty="0"/>
              <a:t>作成すること。実装に向け検討を具体化するために、現時点の想定収支計画についても、記載すること。</a:t>
            </a:r>
            <a:endParaRPr lang="en-US" altLang="ja-JP" sz="1800" dirty="0"/>
          </a:p>
        </p:txBody>
      </p:sp>
      <p:sp>
        <p:nvSpPr>
          <p:cNvPr id="3" name="タイトル 2">
            <a:extLst>
              <a:ext uri="{FF2B5EF4-FFF2-40B4-BE49-F238E27FC236}">
                <a16:creationId xmlns:a16="http://schemas.microsoft.com/office/drawing/2014/main" id="{B1570958-6118-4012-9D3F-6A21F96884C1}"/>
              </a:ext>
            </a:extLst>
          </p:cNvPr>
          <p:cNvSpPr>
            <a:spLocks noGrp="1"/>
          </p:cNvSpPr>
          <p:nvPr>
            <p:ph type="title"/>
          </p:nvPr>
        </p:nvSpPr>
        <p:spPr/>
        <p:txBody>
          <a:bodyPr>
            <a:normAutofit/>
          </a:bodyPr>
          <a:lstStyle/>
          <a:p>
            <a:r>
              <a:rPr kumimoji="1" lang="ja-JP" altLang="en-US" sz="2400" dirty="0"/>
              <a:t>提案書概要の記載について</a:t>
            </a:r>
          </a:p>
        </p:txBody>
      </p:sp>
    </p:spTree>
    <p:extLst>
      <p:ext uri="{BB962C8B-B14F-4D97-AF65-F5344CB8AC3E}">
        <p14:creationId xmlns:p14="http://schemas.microsoft.com/office/powerpoint/2010/main" val="3934963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ACB25834-E9CA-4819-9B76-20DC417CE8E6}"/>
              </a:ext>
            </a:extLst>
          </p:cNvPr>
          <p:cNvSpPr>
            <a:spLocks noGrp="1"/>
          </p:cNvSpPr>
          <p:nvPr>
            <p:ph type="title"/>
          </p:nvPr>
        </p:nvSpPr>
        <p:spPr/>
        <p:txBody>
          <a:bodyPr/>
          <a:lstStyle/>
          <a:p>
            <a:r>
              <a:rPr lang="ja-JP" altLang="en-US" dirty="0"/>
              <a:t>様式</a:t>
            </a:r>
          </a:p>
        </p:txBody>
      </p:sp>
      <p:sp>
        <p:nvSpPr>
          <p:cNvPr id="5" name="テキスト プレースホルダー 4">
            <a:extLst>
              <a:ext uri="{FF2B5EF4-FFF2-40B4-BE49-F238E27FC236}">
                <a16:creationId xmlns:a16="http://schemas.microsoft.com/office/drawing/2014/main" id="{B6CE310B-015C-4924-8662-DADF59BACBF2}"/>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1568908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kumimoji="1" lang="ja-JP" altLang="en-US" dirty="0"/>
              <a:t>提案概要</a:t>
            </a:r>
          </a:p>
        </p:txBody>
      </p:sp>
      <p:grpSp>
        <p:nvGrpSpPr>
          <p:cNvPr id="6" name="グループ化 5">
            <a:extLst>
              <a:ext uri="{FF2B5EF4-FFF2-40B4-BE49-F238E27FC236}">
                <a16:creationId xmlns:a16="http://schemas.microsoft.com/office/drawing/2014/main" id="{6A5F9D70-70F6-42A9-A081-5924E3FF8144}"/>
              </a:ext>
            </a:extLst>
          </p:cNvPr>
          <p:cNvGrpSpPr/>
          <p:nvPr/>
        </p:nvGrpSpPr>
        <p:grpSpPr>
          <a:xfrm>
            <a:off x="138728" y="874335"/>
            <a:ext cx="9619354" cy="5681764"/>
            <a:chOff x="539749" y="3240001"/>
            <a:chExt cx="2988000" cy="3322967"/>
          </a:xfrm>
        </p:grpSpPr>
        <p:sp>
          <p:nvSpPr>
            <p:cNvPr id="7" name="Rectangle 5">
              <a:extLst>
                <a:ext uri="{FF2B5EF4-FFF2-40B4-BE49-F238E27FC236}">
                  <a16:creationId xmlns:a16="http://schemas.microsoft.com/office/drawing/2014/main" id="{3067BD49-136F-4E26-906B-24E1F416CE5C}"/>
                </a:ext>
              </a:extLst>
            </p:cNvPr>
            <p:cNvSpPr>
              <a:spLocks noChangeArrowheads="1"/>
            </p:cNvSpPr>
            <p:nvPr/>
          </p:nvSpPr>
          <p:spPr bwMode="gray">
            <a:xfrm>
              <a:off x="539749" y="3386119"/>
              <a:ext cx="2988000" cy="3176849"/>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背景</a:t>
              </a:r>
              <a:endParaRPr lang="en-US" altLang="ja-JP" spc="130" dirty="0">
                <a:latin typeface="+mn-ea"/>
              </a:endParaRPr>
            </a:p>
            <a:p>
              <a:pPr fontAlgn="base">
                <a:spcAft>
                  <a:spcPts val="1200"/>
                </a:spcAft>
                <a:buClr>
                  <a:schemeClr val="accent2"/>
                </a:buClr>
                <a:buSzPct val="70000"/>
              </a:pPr>
              <a:r>
                <a:rPr lang="ja-JP" altLang="en-US" spc="130" dirty="0">
                  <a:latin typeface="+mn-ea"/>
                </a:rPr>
                <a:t>　</a:t>
              </a: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課題（社会課題、ユーザにおける課題）</a:t>
              </a: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実現したい将来像</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提案の概要</a:t>
              </a: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8" name="Text Box 6">
              <a:extLst>
                <a:ext uri="{FF2B5EF4-FFF2-40B4-BE49-F238E27FC236}">
                  <a16:creationId xmlns:a16="http://schemas.microsoft.com/office/drawing/2014/main" id="{683FD6CD-0E2C-482C-AAB9-E1CC3EB67605}"/>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背景・目的、提案の概要</a:t>
              </a:r>
              <a:endParaRPr lang="en-US" altLang="ja-JP" sz="1600" b="1" dirty="0">
                <a:solidFill>
                  <a:schemeClr val="bg1"/>
                </a:solidFill>
                <a:latin typeface="+mn-ea"/>
                <a:ea typeface="+mn-ea"/>
              </a:endParaRPr>
            </a:p>
          </p:txBody>
        </p:sp>
      </p:grpSp>
      <p:sp>
        <p:nvSpPr>
          <p:cNvPr id="16" name="吹き出し: 角を丸めた四角形 15">
            <a:extLst>
              <a:ext uri="{FF2B5EF4-FFF2-40B4-BE49-F238E27FC236}">
                <a16:creationId xmlns:a16="http://schemas.microsoft.com/office/drawing/2014/main" id="{307338B2-CE8B-4BC9-9CE4-CFD06F77CA20}"/>
              </a:ext>
            </a:extLst>
          </p:cNvPr>
          <p:cNvSpPr/>
          <p:nvPr/>
        </p:nvSpPr>
        <p:spPr>
          <a:xfrm>
            <a:off x="8144918" y="138311"/>
            <a:ext cx="1613164" cy="639426"/>
          </a:xfrm>
          <a:prstGeom prst="wedgeRoundRectCallout">
            <a:avLst>
              <a:gd name="adj1" fmla="val -32664"/>
              <a:gd name="adj2" fmla="val 74346"/>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図で示しつつ、適宜、</a:t>
            </a:r>
            <a:endParaRPr kumimoji="1" lang="en-US" altLang="ja-JP" sz="1200" dirty="0">
              <a:solidFill>
                <a:schemeClr val="tx1"/>
              </a:solidFill>
            </a:endParaRPr>
          </a:p>
          <a:p>
            <a:pPr algn="ctr"/>
            <a:r>
              <a:rPr kumimoji="1" lang="ja-JP" altLang="en-US" sz="1200" dirty="0">
                <a:solidFill>
                  <a:schemeClr val="tx1"/>
                </a:solidFill>
              </a:rPr>
              <a:t>補足コメント等を追記</a:t>
            </a:r>
          </a:p>
        </p:txBody>
      </p:sp>
      <p:sp>
        <p:nvSpPr>
          <p:cNvPr id="12" name="正方形/長方形 11">
            <a:extLst>
              <a:ext uri="{FF2B5EF4-FFF2-40B4-BE49-F238E27FC236}">
                <a16:creationId xmlns:a16="http://schemas.microsoft.com/office/drawing/2014/main" id="{C062B0EB-B4CB-41D3-AD0D-53250DBE0E2C}"/>
              </a:ext>
            </a:extLst>
          </p:cNvPr>
          <p:cNvSpPr/>
          <p:nvPr/>
        </p:nvSpPr>
        <p:spPr>
          <a:xfrm>
            <a:off x="6838277" y="6210820"/>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Tree>
    <p:extLst>
      <p:ext uri="{BB962C8B-B14F-4D97-AF65-F5344CB8AC3E}">
        <p14:creationId xmlns:p14="http://schemas.microsoft.com/office/powerpoint/2010/main" val="2991740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kumimoji="1" lang="ja-JP" altLang="en-US" dirty="0"/>
              <a:t>提案概要</a:t>
            </a:r>
          </a:p>
        </p:txBody>
      </p:sp>
      <p:grpSp>
        <p:nvGrpSpPr>
          <p:cNvPr id="12" name="グループ化 11">
            <a:extLst>
              <a:ext uri="{FF2B5EF4-FFF2-40B4-BE49-F238E27FC236}">
                <a16:creationId xmlns:a16="http://schemas.microsoft.com/office/drawing/2014/main" id="{15993999-592C-43F8-B3D8-286CEACA0988}"/>
              </a:ext>
            </a:extLst>
          </p:cNvPr>
          <p:cNvGrpSpPr/>
          <p:nvPr/>
        </p:nvGrpSpPr>
        <p:grpSpPr>
          <a:xfrm>
            <a:off x="138728" y="874335"/>
            <a:ext cx="9619354" cy="5681764"/>
            <a:chOff x="539749" y="3240001"/>
            <a:chExt cx="2988000" cy="3322967"/>
          </a:xfrm>
        </p:grpSpPr>
        <p:sp>
          <p:nvSpPr>
            <p:cNvPr id="13" name="Rectangle 5">
              <a:extLst>
                <a:ext uri="{FF2B5EF4-FFF2-40B4-BE49-F238E27FC236}">
                  <a16:creationId xmlns:a16="http://schemas.microsoft.com/office/drawing/2014/main" id="{8B1ACAAF-FE7B-4978-8DA5-924141C5D156}"/>
                </a:ext>
              </a:extLst>
            </p:cNvPr>
            <p:cNvSpPr>
              <a:spLocks noChangeArrowheads="1"/>
            </p:cNvSpPr>
            <p:nvPr/>
          </p:nvSpPr>
          <p:spPr bwMode="gray">
            <a:xfrm>
              <a:off x="539749" y="3386119"/>
              <a:ext cx="2988000" cy="3176849"/>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概要</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必須要件への対応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選択要件への対応</a:t>
              </a:r>
              <a:endParaRPr lang="en-US" altLang="ja-JP" spc="130" dirty="0">
                <a:latin typeface="+mn-ea"/>
              </a:endParaRPr>
            </a:p>
          </p:txBody>
        </p:sp>
        <p:sp>
          <p:nvSpPr>
            <p:cNvPr id="17" name="Text Box 6">
              <a:extLst>
                <a:ext uri="{FF2B5EF4-FFF2-40B4-BE49-F238E27FC236}">
                  <a16:creationId xmlns:a16="http://schemas.microsoft.com/office/drawing/2014/main" id="{DD8516A7-1DB0-427A-B1F7-8CE5FDE218A0}"/>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試作する端末システムの概要</a:t>
              </a:r>
              <a:endParaRPr lang="en-US" altLang="ja-JP" sz="1600" b="1" dirty="0">
                <a:solidFill>
                  <a:schemeClr val="bg1"/>
                </a:solidFill>
                <a:latin typeface="+mn-ea"/>
                <a:ea typeface="+mn-ea"/>
              </a:endParaRPr>
            </a:p>
          </p:txBody>
        </p:sp>
      </p:grpSp>
      <p:sp>
        <p:nvSpPr>
          <p:cNvPr id="18" name="吹き出し: 角を丸めた四角形 17">
            <a:extLst>
              <a:ext uri="{FF2B5EF4-FFF2-40B4-BE49-F238E27FC236}">
                <a16:creationId xmlns:a16="http://schemas.microsoft.com/office/drawing/2014/main" id="{4DA8A414-53C2-42BE-BBC2-B8F6CFFEE039}"/>
              </a:ext>
            </a:extLst>
          </p:cNvPr>
          <p:cNvSpPr/>
          <p:nvPr/>
        </p:nvSpPr>
        <p:spPr>
          <a:xfrm>
            <a:off x="8144918" y="138311"/>
            <a:ext cx="1613164" cy="639426"/>
          </a:xfrm>
          <a:prstGeom prst="wedgeRoundRectCallout">
            <a:avLst>
              <a:gd name="adj1" fmla="val -32664"/>
              <a:gd name="adj2" fmla="val 74346"/>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図で示しつつ、適宜、</a:t>
            </a:r>
            <a:endParaRPr kumimoji="1" lang="en-US" altLang="ja-JP" sz="1200" dirty="0">
              <a:solidFill>
                <a:schemeClr val="tx1"/>
              </a:solidFill>
            </a:endParaRPr>
          </a:p>
          <a:p>
            <a:pPr algn="ctr"/>
            <a:r>
              <a:rPr kumimoji="1" lang="ja-JP" altLang="en-US" sz="1200" dirty="0">
                <a:solidFill>
                  <a:schemeClr val="tx1"/>
                </a:solidFill>
              </a:rPr>
              <a:t>補足コメント等を追記</a:t>
            </a:r>
          </a:p>
        </p:txBody>
      </p:sp>
      <p:sp>
        <p:nvSpPr>
          <p:cNvPr id="20" name="正方形/長方形 19">
            <a:extLst>
              <a:ext uri="{FF2B5EF4-FFF2-40B4-BE49-F238E27FC236}">
                <a16:creationId xmlns:a16="http://schemas.microsoft.com/office/drawing/2014/main" id="{5AB93783-F189-4481-908C-08380B4488C3}"/>
              </a:ext>
            </a:extLst>
          </p:cNvPr>
          <p:cNvSpPr/>
          <p:nvPr/>
        </p:nvSpPr>
        <p:spPr>
          <a:xfrm>
            <a:off x="6838277" y="6210820"/>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Tree>
    <p:extLst>
      <p:ext uri="{BB962C8B-B14F-4D97-AF65-F5344CB8AC3E}">
        <p14:creationId xmlns:p14="http://schemas.microsoft.com/office/powerpoint/2010/main" val="3052829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lang="ja-JP" altLang="en-US" dirty="0"/>
              <a:t>実証環境の構築</a:t>
            </a:r>
            <a:endParaRPr kumimoji="1" lang="ja-JP" altLang="en-US" dirty="0"/>
          </a:p>
        </p:txBody>
      </p:sp>
      <p:grpSp>
        <p:nvGrpSpPr>
          <p:cNvPr id="20" name="グループ化 19">
            <a:extLst>
              <a:ext uri="{FF2B5EF4-FFF2-40B4-BE49-F238E27FC236}">
                <a16:creationId xmlns:a16="http://schemas.microsoft.com/office/drawing/2014/main" id="{D0716D5F-9C9D-4D30-AF8D-07A4CF91E822}"/>
              </a:ext>
            </a:extLst>
          </p:cNvPr>
          <p:cNvGrpSpPr/>
          <p:nvPr/>
        </p:nvGrpSpPr>
        <p:grpSpPr>
          <a:xfrm>
            <a:off x="138728" y="874335"/>
            <a:ext cx="4776396" cy="5681764"/>
            <a:chOff x="539749" y="3240001"/>
            <a:chExt cx="2988000" cy="3322967"/>
          </a:xfrm>
        </p:grpSpPr>
        <p:sp>
          <p:nvSpPr>
            <p:cNvPr id="21" name="Rectangle 5">
              <a:extLst>
                <a:ext uri="{FF2B5EF4-FFF2-40B4-BE49-F238E27FC236}">
                  <a16:creationId xmlns:a16="http://schemas.microsoft.com/office/drawing/2014/main" id="{C7A09567-651E-4FDE-B5B0-4CDD0037756F}"/>
                </a:ext>
              </a:extLst>
            </p:cNvPr>
            <p:cNvSpPr>
              <a:spLocks noChangeArrowheads="1"/>
            </p:cNvSpPr>
            <p:nvPr/>
          </p:nvSpPr>
          <p:spPr bwMode="gray">
            <a:xfrm>
              <a:off x="539749" y="3389265"/>
              <a:ext cx="2988000" cy="3173703"/>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対象周波数帯、構成、利用環境</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試験装置及び試験環境</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22" name="Text Box 6">
              <a:extLst>
                <a:ext uri="{FF2B5EF4-FFF2-40B4-BE49-F238E27FC236}">
                  <a16:creationId xmlns:a16="http://schemas.microsoft.com/office/drawing/2014/main" id="{7FA2814C-0FEA-45E6-8416-3CE2D712E1B7}"/>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実証環境</a:t>
              </a:r>
              <a:endParaRPr lang="en-US" altLang="ja-JP" sz="1600" b="1" dirty="0">
                <a:solidFill>
                  <a:schemeClr val="bg1"/>
                </a:solidFill>
                <a:latin typeface="+mn-ea"/>
                <a:ea typeface="+mn-ea"/>
              </a:endParaRPr>
            </a:p>
          </p:txBody>
        </p:sp>
      </p:grpSp>
      <p:grpSp>
        <p:nvGrpSpPr>
          <p:cNvPr id="23" name="グループ化 22">
            <a:extLst>
              <a:ext uri="{FF2B5EF4-FFF2-40B4-BE49-F238E27FC236}">
                <a16:creationId xmlns:a16="http://schemas.microsoft.com/office/drawing/2014/main" id="{9E7D27C6-C250-49D6-BBFE-78DAAF0832DB}"/>
              </a:ext>
            </a:extLst>
          </p:cNvPr>
          <p:cNvGrpSpPr/>
          <p:nvPr/>
        </p:nvGrpSpPr>
        <p:grpSpPr>
          <a:xfrm>
            <a:off x="4981686" y="874335"/>
            <a:ext cx="4776396" cy="5681764"/>
            <a:chOff x="539749" y="3240001"/>
            <a:chExt cx="2988000" cy="3322966"/>
          </a:xfrm>
        </p:grpSpPr>
        <p:sp>
          <p:nvSpPr>
            <p:cNvPr id="24" name="Rectangle 5">
              <a:extLst>
                <a:ext uri="{FF2B5EF4-FFF2-40B4-BE49-F238E27FC236}">
                  <a16:creationId xmlns:a16="http://schemas.microsoft.com/office/drawing/2014/main" id="{A8F15BAB-2540-47AF-A8E7-0899126223FE}"/>
                </a:ext>
              </a:extLst>
            </p:cNvPr>
            <p:cNvSpPr>
              <a:spLocks noChangeArrowheads="1"/>
            </p:cNvSpPr>
            <p:nvPr/>
          </p:nvSpPr>
          <p:spPr bwMode="gray">
            <a:xfrm>
              <a:off x="539749" y="3389265"/>
              <a:ext cx="2988000" cy="3173702"/>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端末システムの機能・性能・要件</a:t>
              </a:r>
              <a:endParaRPr lang="en-US" altLang="ja-JP" spc="130" dirty="0">
                <a:latin typeface="+mn-ea"/>
              </a:endParaRPr>
            </a:p>
          </p:txBody>
        </p:sp>
        <p:sp>
          <p:nvSpPr>
            <p:cNvPr id="25" name="Text Box 6">
              <a:extLst>
                <a:ext uri="{FF2B5EF4-FFF2-40B4-BE49-F238E27FC236}">
                  <a16:creationId xmlns:a16="http://schemas.microsoft.com/office/drawing/2014/main" id="{6758828F-BFA2-4BE4-9118-FC0049D40BAA}"/>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試作する端末システムの仕様</a:t>
              </a:r>
              <a:endParaRPr lang="en-US" altLang="ja-JP" sz="1600" b="1" dirty="0">
                <a:solidFill>
                  <a:schemeClr val="bg1"/>
                </a:solidFill>
                <a:latin typeface="+mn-ea"/>
                <a:ea typeface="+mn-ea"/>
              </a:endParaRPr>
            </a:p>
          </p:txBody>
        </p:sp>
      </p:grpSp>
      <p:sp>
        <p:nvSpPr>
          <p:cNvPr id="26" name="正方形/長方形 25">
            <a:extLst>
              <a:ext uri="{FF2B5EF4-FFF2-40B4-BE49-F238E27FC236}">
                <a16:creationId xmlns:a16="http://schemas.microsoft.com/office/drawing/2014/main" id="{CBD18834-AD9A-49ED-8333-BA6961FCA2AA}"/>
              </a:ext>
            </a:extLst>
          </p:cNvPr>
          <p:cNvSpPr/>
          <p:nvPr/>
        </p:nvSpPr>
        <p:spPr>
          <a:xfrm>
            <a:off x="1974028" y="6216887"/>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27" name="正方形/長方形 26">
            <a:extLst>
              <a:ext uri="{FF2B5EF4-FFF2-40B4-BE49-F238E27FC236}">
                <a16:creationId xmlns:a16="http://schemas.microsoft.com/office/drawing/2014/main" id="{ABCC1344-D283-43D9-AA4B-613C59FAA407}"/>
              </a:ext>
            </a:extLst>
          </p:cNvPr>
          <p:cNvSpPr/>
          <p:nvPr/>
        </p:nvSpPr>
        <p:spPr>
          <a:xfrm>
            <a:off x="6838277" y="6210820"/>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28" name="吹き出し: 角を丸めた四角形 27">
            <a:extLst>
              <a:ext uri="{FF2B5EF4-FFF2-40B4-BE49-F238E27FC236}">
                <a16:creationId xmlns:a16="http://schemas.microsoft.com/office/drawing/2014/main" id="{DD4C9A6D-5E7E-43A1-81D5-928F48DA3F74}"/>
              </a:ext>
            </a:extLst>
          </p:cNvPr>
          <p:cNvSpPr/>
          <p:nvPr/>
        </p:nvSpPr>
        <p:spPr>
          <a:xfrm>
            <a:off x="3153369" y="1731382"/>
            <a:ext cx="2064089" cy="823144"/>
          </a:xfrm>
          <a:prstGeom prst="wedgeRoundRectCallout">
            <a:avLst>
              <a:gd name="adj1" fmla="val -42827"/>
              <a:gd name="adj2" fmla="val -67452"/>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構成は</a:t>
            </a:r>
            <a:r>
              <a:rPr kumimoji="1" lang="en-US" altLang="ja-JP" sz="1200" dirty="0">
                <a:solidFill>
                  <a:schemeClr val="tx1"/>
                </a:solidFill>
              </a:rPr>
              <a:t>SA/NSA</a:t>
            </a:r>
            <a:r>
              <a:rPr kumimoji="1" lang="ja-JP" altLang="en-US" sz="1200" dirty="0">
                <a:solidFill>
                  <a:schemeClr val="tx1"/>
                </a:solidFill>
              </a:rPr>
              <a:t>のいずれか。</a:t>
            </a:r>
            <a:endParaRPr kumimoji="1" lang="en-US" altLang="ja-JP" sz="1200" dirty="0">
              <a:solidFill>
                <a:schemeClr val="tx1"/>
              </a:solidFill>
            </a:endParaRPr>
          </a:p>
          <a:p>
            <a:pPr algn="ctr"/>
            <a:r>
              <a:rPr lang="ja-JP" altLang="en-US" sz="1200" dirty="0">
                <a:solidFill>
                  <a:schemeClr val="tx1"/>
                </a:solidFill>
              </a:rPr>
              <a:t>利用環境は、実施場所（屋内</a:t>
            </a:r>
            <a:r>
              <a:rPr lang="en-US" altLang="ja-JP" sz="1200" dirty="0">
                <a:solidFill>
                  <a:schemeClr val="tx1"/>
                </a:solidFill>
              </a:rPr>
              <a:t>/</a:t>
            </a:r>
            <a:r>
              <a:rPr lang="ja-JP" altLang="en-US" sz="1200" dirty="0">
                <a:solidFill>
                  <a:schemeClr val="tx1"/>
                </a:solidFill>
              </a:rPr>
              <a:t>半屋外</a:t>
            </a:r>
            <a:r>
              <a:rPr lang="en-US" altLang="ja-JP" sz="1200" dirty="0">
                <a:solidFill>
                  <a:schemeClr val="tx1"/>
                </a:solidFill>
              </a:rPr>
              <a:t>/</a:t>
            </a:r>
            <a:r>
              <a:rPr lang="ja-JP" altLang="en-US" sz="1200" dirty="0">
                <a:solidFill>
                  <a:schemeClr val="tx1"/>
                </a:solidFill>
              </a:rPr>
              <a:t>屋外）、地形（平地</a:t>
            </a:r>
            <a:r>
              <a:rPr lang="en-US" altLang="ja-JP" sz="1200" dirty="0">
                <a:solidFill>
                  <a:schemeClr val="tx1"/>
                </a:solidFill>
              </a:rPr>
              <a:t>/</a:t>
            </a:r>
            <a:r>
              <a:rPr lang="ja-JP" altLang="en-US" sz="1200" dirty="0">
                <a:solidFill>
                  <a:schemeClr val="tx1"/>
                </a:solidFill>
              </a:rPr>
              <a:t>斜面</a:t>
            </a:r>
            <a:r>
              <a:rPr lang="en-US" altLang="ja-JP" sz="1200" dirty="0">
                <a:solidFill>
                  <a:schemeClr val="tx1"/>
                </a:solidFill>
              </a:rPr>
              <a:t>/</a:t>
            </a:r>
            <a:r>
              <a:rPr lang="ja-JP" altLang="en-US" sz="1200" dirty="0">
                <a:solidFill>
                  <a:schemeClr val="tx1"/>
                </a:solidFill>
              </a:rPr>
              <a:t>水面）を記載。</a:t>
            </a:r>
            <a:endParaRPr kumimoji="1" lang="ja-JP" altLang="en-US" sz="1200" dirty="0">
              <a:solidFill>
                <a:schemeClr val="tx1"/>
              </a:solidFill>
            </a:endParaRPr>
          </a:p>
        </p:txBody>
      </p:sp>
      <p:sp>
        <p:nvSpPr>
          <p:cNvPr id="29" name="吹き出し: 角を丸めた四角形 28">
            <a:extLst>
              <a:ext uri="{FF2B5EF4-FFF2-40B4-BE49-F238E27FC236}">
                <a16:creationId xmlns:a16="http://schemas.microsoft.com/office/drawing/2014/main" id="{7F84DE52-5927-40FA-9669-3409B5442523}"/>
              </a:ext>
            </a:extLst>
          </p:cNvPr>
          <p:cNvSpPr/>
          <p:nvPr/>
        </p:nvSpPr>
        <p:spPr>
          <a:xfrm>
            <a:off x="1347205" y="3027054"/>
            <a:ext cx="2064089" cy="311972"/>
          </a:xfrm>
          <a:prstGeom prst="wedgeRoundRectCallout">
            <a:avLst>
              <a:gd name="adj1" fmla="val -42306"/>
              <a:gd name="adj2" fmla="val -124349"/>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写真等を交えて説明。</a:t>
            </a:r>
          </a:p>
        </p:txBody>
      </p:sp>
    </p:spTree>
    <p:extLst>
      <p:ext uri="{BB962C8B-B14F-4D97-AF65-F5344CB8AC3E}">
        <p14:creationId xmlns:p14="http://schemas.microsoft.com/office/powerpoint/2010/main" val="4180560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kumimoji="1" lang="ja-JP" altLang="en-US" dirty="0"/>
              <a:t>実施体制・役割</a:t>
            </a:r>
          </a:p>
        </p:txBody>
      </p:sp>
      <p:grpSp>
        <p:nvGrpSpPr>
          <p:cNvPr id="13" name="グループ化 12">
            <a:extLst>
              <a:ext uri="{FF2B5EF4-FFF2-40B4-BE49-F238E27FC236}">
                <a16:creationId xmlns:a16="http://schemas.microsoft.com/office/drawing/2014/main" id="{73F60A18-C193-41F1-B873-2305AAB58ADF}"/>
              </a:ext>
            </a:extLst>
          </p:cNvPr>
          <p:cNvGrpSpPr/>
          <p:nvPr/>
        </p:nvGrpSpPr>
        <p:grpSpPr>
          <a:xfrm>
            <a:off x="138728" y="874335"/>
            <a:ext cx="9609330" cy="5681764"/>
            <a:chOff x="539749" y="3240001"/>
            <a:chExt cx="2988000" cy="3322967"/>
          </a:xfrm>
        </p:grpSpPr>
        <p:sp>
          <p:nvSpPr>
            <p:cNvPr id="14" name="Rectangle 5">
              <a:extLst>
                <a:ext uri="{FF2B5EF4-FFF2-40B4-BE49-F238E27FC236}">
                  <a16:creationId xmlns:a16="http://schemas.microsoft.com/office/drawing/2014/main" id="{679EE79D-1E3B-4236-A707-602DD6082E92}"/>
                </a:ext>
              </a:extLst>
            </p:cNvPr>
            <p:cNvSpPr>
              <a:spLocks noChangeArrowheads="1"/>
            </p:cNvSpPr>
            <p:nvPr/>
          </p:nvSpPr>
          <p:spPr bwMode="gray">
            <a:xfrm>
              <a:off x="539749" y="3392411"/>
              <a:ext cx="2988000" cy="3170557"/>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実施体制の全体像、役割</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5" name="Text Box 6">
              <a:extLst>
                <a:ext uri="{FF2B5EF4-FFF2-40B4-BE49-F238E27FC236}">
                  <a16:creationId xmlns:a16="http://schemas.microsoft.com/office/drawing/2014/main" id="{E8EFD270-CAF3-4823-B89E-718D943A0779}"/>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実施体制・役割</a:t>
              </a:r>
              <a:endParaRPr lang="en-US" altLang="ja-JP" sz="1600" b="1" dirty="0">
                <a:solidFill>
                  <a:schemeClr val="bg1"/>
                </a:solidFill>
                <a:latin typeface="+mn-ea"/>
                <a:ea typeface="+mn-ea"/>
              </a:endParaRPr>
            </a:p>
          </p:txBody>
        </p:sp>
      </p:grpSp>
      <p:sp>
        <p:nvSpPr>
          <p:cNvPr id="17" name="正方形/長方形 16">
            <a:extLst>
              <a:ext uri="{FF2B5EF4-FFF2-40B4-BE49-F238E27FC236}">
                <a16:creationId xmlns:a16="http://schemas.microsoft.com/office/drawing/2014/main" id="{56F7F9C2-21D4-4685-8DA6-E52EC5A76A72}"/>
              </a:ext>
            </a:extLst>
          </p:cNvPr>
          <p:cNvSpPr/>
          <p:nvPr/>
        </p:nvSpPr>
        <p:spPr>
          <a:xfrm>
            <a:off x="6838277" y="6210820"/>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8" name="吹き出し: 角を丸めた四角形 17">
            <a:extLst>
              <a:ext uri="{FF2B5EF4-FFF2-40B4-BE49-F238E27FC236}">
                <a16:creationId xmlns:a16="http://schemas.microsoft.com/office/drawing/2014/main" id="{4850E1E5-11EB-480E-AE41-84ECFBA5A13E}"/>
              </a:ext>
            </a:extLst>
          </p:cNvPr>
          <p:cNvSpPr/>
          <p:nvPr/>
        </p:nvSpPr>
        <p:spPr>
          <a:xfrm>
            <a:off x="8144918" y="138311"/>
            <a:ext cx="1613164" cy="639426"/>
          </a:xfrm>
          <a:prstGeom prst="wedgeRoundRectCallout">
            <a:avLst>
              <a:gd name="adj1" fmla="val -32664"/>
              <a:gd name="adj2" fmla="val 74346"/>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図で示しつつ、適宜、</a:t>
            </a:r>
            <a:endParaRPr kumimoji="1" lang="en-US" altLang="ja-JP" sz="1200" dirty="0">
              <a:solidFill>
                <a:schemeClr val="tx1"/>
              </a:solidFill>
            </a:endParaRPr>
          </a:p>
          <a:p>
            <a:pPr algn="ctr"/>
            <a:r>
              <a:rPr kumimoji="1" lang="ja-JP" altLang="en-US" sz="1200" dirty="0">
                <a:solidFill>
                  <a:schemeClr val="tx1"/>
                </a:solidFill>
              </a:rPr>
              <a:t>補足コメント等を追記</a:t>
            </a:r>
          </a:p>
        </p:txBody>
      </p:sp>
      <p:sp>
        <p:nvSpPr>
          <p:cNvPr id="8" name="吹き出し: 角を丸めた四角形 7">
            <a:extLst>
              <a:ext uri="{FF2B5EF4-FFF2-40B4-BE49-F238E27FC236}">
                <a16:creationId xmlns:a16="http://schemas.microsoft.com/office/drawing/2014/main" id="{49373B92-198C-44C9-BF49-CD0C6DCAAF7D}"/>
              </a:ext>
            </a:extLst>
          </p:cNvPr>
          <p:cNvSpPr/>
          <p:nvPr/>
        </p:nvSpPr>
        <p:spPr>
          <a:xfrm>
            <a:off x="7011442" y="1481591"/>
            <a:ext cx="1637257" cy="909184"/>
          </a:xfrm>
          <a:prstGeom prst="wedgeRoundRectCallout">
            <a:avLst>
              <a:gd name="adj1" fmla="val -44473"/>
              <a:gd name="adj2" fmla="val 76343"/>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実装を主導する主体と各構成員の役割を明確にすること（代表機関に限らない）。</a:t>
            </a:r>
          </a:p>
        </p:txBody>
      </p:sp>
    </p:spTree>
    <p:extLst>
      <p:ext uri="{BB962C8B-B14F-4D97-AF65-F5344CB8AC3E}">
        <p14:creationId xmlns:p14="http://schemas.microsoft.com/office/powerpoint/2010/main" val="726145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a:xfrm>
            <a:off x="0" y="160432"/>
            <a:ext cx="9906000" cy="606425"/>
          </a:xfrm>
        </p:spPr>
        <p:txBody>
          <a:bodyPr>
            <a:normAutofit/>
          </a:bodyPr>
          <a:lstStyle/>
          <a:p>
            <a:r>
              <a:rPr lang="ja-JP" altLang="en-US" sz="1500" dirty="0"/>
              <a:t>ローカル５Ｇ活用モデルに即した端末システムを用いたローカル５</a:t>
            </a:r>
            <a:r>
              <a:rPr lang="en-US" altLang="ja-JP" sz="1500" dirty="0"/>
              <a:t>G</a:t>
            </a:r>
            <a:r>
              <a:rPr lang="ja-JP" altLang="en-US" sz="1500" dirty="0"/>
              <a:t>の電波伝搬特性等に関する技術的検討（技術実証）</a:t>
            </a:r>
            <a:endParaRPr kumimoji="1" lang="ja-JP" altLang="en-US" sz="1500" dirty="0"/>
          </a:p>
        </p:txBody>
      </p:sp>
      <p:grpSp>
        <p:nvGrpSpPr>
          <p:cNvPr id="8" name="グループ化 7">
            <a:extLst>
              <a:ext uri="{FF2B5EF4-FFF2-40B4-BE49-F238E27FC236}">
                <a16:creationId xmlns:a16="http://schemas.microsoft.com/office/drawing/2014/main" id="{E0CDA931-CE99-4A38-BA18-6A46561973EB}"/>
              </a:ext>
            </a:extLst>
          </p:cNvPr>
          <p:cNvGrpSpPr/>
          <p:nvPr/>
        </p:nvGrpSpPr>
        <p:grpSpPr>
          <a:xfrm>
            <a:off x="217842" y="791062"/>
            <a:ext cx="9528586" cy="2339411"/>
            <a:chOff x="539749" y="3240005"/>
            <a:chExt cx="2988000" cy="4511191"/>
          </a:xfrm>
        </p:grpSpPr>
        <p:sp>
          <p:nvSpPr>
            <p:cNvPr id="9" name="Rectangle 5">
              <a:extLst>
                <a:ext uri="{FF2B5EF4-FFF2-40B4-BE49-F238E27FC236}">
                  <a16:creationId xmlns:a16="http://schemas.microsoft.com/office/drawing/2014/main" id="{83171C00-A108-4DB4-9E30-E82409A289C5}"/>
                </a:ext>
              </a:extLst>
            </p:cNvPr>
            <p:cNvSpPr>
              <a:spLocks noChangeArrowheads="1"/>
            </p:cNvSpPr>
            <p:nvPr/>
          </p:nvSpPr>
          <p:spPr bwMode="gray">
            <a:xfrm>
              <a:off x="539749" y="3785815"/>
              <a:ext cx="2988000" cy="3965381"/>
            </a:xfrm>
            <a:prstGeom prst="rect">
              <a:avLst/>
            </a:prstGeom>
            <a:solidFill>
              <a:srgbClr val="FFFFFF"/>
            </a:solidFill>
            <a:ln w="12700" cap="flat" cmpd="sng" algn="ctr">
              <a:solidFill>
                <a:srgbClr val="3C82F5"/>
              </a:solidFill>
              <a:prstDash val="solid"/>
              <a:miter lim="800000"/>
              <a:headEnd type="none" w="med" len="med"/>
              <a:tailEnd type="none" w="med" len="med"/>
            </a:ln>
            <a:effectLst/>
          </p:spPr>
          <p:txBody>
            <a:bodyPr lIns="36000" tIns="36000" rIns="36000" bIns="36000" anchor="t" anchorCtr="0">
              <a:noAutofit/>
            </a:bodyPr>
            <a:lstStyle/>
            <a:p>
              <a:pPr marL="252000" indent="-252000" fontAlgn="base">
                <a:buClr>
                  <a:schemeClr val="accent2"/>
                </a:buClr>
                <a:buSzPct val="70000"/>
                <a:buFont typeface="Wingdings" panose="05000000000000000000" pitchFamily="2" charset="2"/>
                <a:buChar char="l"/>
              </a:pPr>
              <a:r>
                <a:rPr lang="ja-JP" altLang="en-US" spc="130" dirty="0">
                  <a:latin typeface="+mn-ea"/>
                </a:rPr>
                <a:t>検討によって明らかにすること（実証目標）</a:t>
              </a: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r>
                <a:rPr lang="ja-JP" altLang="en-US" spc="130" dirty="0">
                  <a:latin typeface="+mn-ea"/>
                </a:rPr>
                <a:t>なぜそれを明らかにする必要があるのか（実証目的。端末システムの利用シーンを踏まえて記載）</a:t>
              </a: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p:txBody>
        </p:sp>
        <p:sp>
          <p:nvSpPr>
            <p:cNvPr id="10" name="Text Box 6">
              <a:extLst>
                <a:ext uri="{FF2B5EF4-FFF2-40B4-BE49-F238E27FC236}">
                  <a16:creationId xmlns:a16="http://schemas.microsoft.com/office/drawing/2014/main" id="{4D0020FD-893B-4C07-949B-C8BCB90D4F13}"/>
                </a:ext>
              </a:extLst>
            </p:cNvPr>
            <p:cNvSpPr txBox="1">
              <a:spLocks noChangeArrowheads="1"/>
            </p:cNvSpPr>
            <p:nvPr/>
          </p:nvSpPr>
          <p:spPr bwMode="gray">
            <a:xfrm>
              <a:off x="539749" y="3240005"/>
              <a:ext cx="2988000" cy="545810"/>
            </a:xfrm>
            <a:prstGeom prst="rect">
              <a:avLst/>
            </a:prstGeom>
            <a:solidFill>
              <a:srgbClr val="0070C0"/>
            </a:solidFill>
            <a:ln w="12700" cap="flat" cmpd="sng" algn="ctr">
              <a:solidFill>
                <a:srgbClr val="0070C0"/>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zh-TW" altLang="en-US" sz="1600" b="1" dirty="0">
                  <a:solidFill>
                    <a:schemeClr val="bg1"/>
                  </a:solidFill>
                  <a:latin typeface="+mn-ea"/>
                  <a:ea typeface="+mn-ea"/>
                </a:rPr>
                <a:t>実証</a:t>
              </a:r>
              <a:r>
                <a:rPr lang="ja-JP" altLang="en-US" sz="1600" b="1" dirty="0">
                  <a:solidFill>
                    <a:schemeClr val="bg1"/>
                  </a:solidFill>
                  <a:latin typeface="+mn-ea"/>
                  <a:ea typeface="+mn-ea"/>
                </a:rPr>
                <a:t>の目的・狙い</a:t>
              </a:r>
              <a:endParaRPr lang="en-US" altLang="ja-JP" sz="1600" b="1" dirty="0">
                <a:solidFill>
                  <a:schemeClr val="bg1"/>
                </a:solidFill>
                <a:latin typeface="+mn-ea"/>
                <a:ea typeface="+mn-ea"/>
              </a:endParaRPr>
            </a:p>
          </p:txBody>
        </p:sp>
      </p:grpSp>
      <p:grpSp>
        <p:nvGrpSpPr>
          <p:cNvPr id="11" name="グループ化 10">
            <a:extLst>
              <a:ext uri="{FF2B5EF4-FFF2-40B4-BE49-F238E27FC236}">
                <a16:creationId xmlns:a16="http://schemas.microsoft.com/office/drawing/2014/main" id="{79808084-0BAF-41C2-A807-DC89C1434557}"/>
              </a:ext>
            </a:extLst>
          </p:cNvPr>
          <p:cNvGrpSpPr/>
          <p:nvPr/>
        </p:nvGrpSpPr>
        <p:grpSpPr>
          <a:xfrm>
            <a:off x="217842" y="3178883"/>
            <a:ext cx="9528586" cy="3480101"/>
            <a:chOff x="539749" y="3240001"/>
            <a:chExt cx="2988000" cy="7645672"/>
          </a:xfrm>
        </p:grpSpPr>
        <p:sp>
          <p:nvSpPr>
            <p:cNvPr id="12" name="Rectangle 5">
              <a:extLst>
                <a:ext uri="{FF2B5EF4-FFF2-40B4-BE49-F238E27FC236}">
                  <a16:creationId xmlns:a16="http://schemas.microsoft.com/office/drawing/2014/main" id="{05AA4FBB-5687-4F0B-B8FC-5231C36A7638}"/>
                </a:ext>
              </a:extLst>
            </p:cNvPr>
            <p:cNvSpPr>
              <a:spLocks noChangeArrowheads="1"/>
            </p:cNvSpPr>
            <p:nvPr/>
          </p:nvSpPr>
          <p:spPr bwMode="gray">
            <a:xfrm>
              <a:off x="539749" y="3881340"/>
              <a:ext cx="2988000" cy="7004333"/>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36000" tIns="36000" rIns="36000" bIns="36000" anchor="t" anchorCtr="0">
              <a:noAutofit/>
            </a:bodyPr>
            <a:lstStyle/>
            <a:p>
              <a:pPr marL="252000" indent="-252000" fontAlgn="base">
                <a:buClr>
                  <a:schemeClr val="accent2"/>
                </a:buClr>
                <a:buSzPct val="70000"/>
                <a:buFont typeface="Wingdings" panose="05000000000000000000" pitchFamily="2" charset="2"/>
                <a:buChar char="l"/>
              </a:pPr>
              <a:r>
                <a:rPr lang="ja-JP" altLang="en-US" dirty="0"/>
                <a:t>測定項目</a:t>
              </a: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r>
                <a:rPr lang="ja-JP" altLang="en-US" dirty="0"/>
                <a:t>測定手法</a:t>
              </a: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r>
                <a:rPr lang="ja-JP" altLang="en-US" dirty="0"/>
                <a:t>アウトプットイメージ</a:t>
              </a:r>
              <a:endParaRPr lang="en-US" altLang="ja-JP" dirty="0"/>
            </a:p>
            <a:p>
              <a:pPr marL="252000" indent="-252000" fontAlgn="base">
                <a:buClr>
                  <a:schemeClr val="accent2"/>
                </a:buClr>
                <a:buSzPct val="70000"/>
                <a:buFont typeface="Wingdings" panose="05000000000000000000" pitchFamily="2" charset="2"/>
                <a:buChar char="l"/>
              </a:pPr>
              <a:endParaRPr lang="en-US" altLang="ja-JP" dirty="0">
                <a:solidFill>
                  <a:schemeClr val="tx1"/>
                </a:solidFill>
              </a:endParaRPr>
            </a:p>
          </p:txBody>
        </p:sp>
        <p:sp>
          <p:nvSpPr>
            <p:cNvPr id="13" name="Text Box 6">
              <a:extLst>
                <a:ext uri="{FF2B5EF4-FFF2-40B4-BE49-F238E27FC236}">
                  <a16:creationId xmlns:a16="http://schemas.microsoft.com/office/drawing/2014/main" id="{269B3FE2-BAFA-4BF4-BA15-A89B7EFEB04D}"/>
                </a:ext>
              </a:extLst>
            </p:cNvPr>
            <p:cNvSpPr txBox="1">
              <a:spLocks noChangeArrowheads="1"/>
            </p:cNvSpPr>
            <p:nvPr/>
          </p:nvSpPr>
          <p:spPr bwMode="gray">
            <a:xfrm>
              <a:off x="539749" y="3240001"/>
              <a:ext cx="2988000" cy="641339"/>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実施事項</a:t>
              </a:r>
              <a:endParaRPr lang="en-US" altLang="ja-JP" sz="1600" b="1" dirty="0">
                <a:solidFill>
                  <a:schemeClr val="bg1"/>
                </a:solidFill>
                <a:latin typeface="+mn-ea"/>
                <a:ea typeface="+mn-ea"/>
              </a:endParaRPr>
            </a:p>
          </p:txBody>
        </p:sp>
      </p:grpSp>
      <p:sp>
        <p:nvSpPr>
          <p:cNvPr id="16" name="正方形/長方形 15">
            <a:extLst>
              <a:ext uri="{FF2B5EF4-FFF2-40B4-BE49-F238E27FC236}">
                <a16:creationId xmlns:a16="http://schemas.microsoft.com/office/drawing/2014/main" id="{E5B063B9-E8D9-4926-9C1F-28D193E5B1C7}"/>
              </a:ext>
            </a:extLst>
          </p:cNvPr>
          <p:cNvSpPr/>
          <p:nvPr/>
        </p:nvSpPr>
        <p:spPr>
          <a:xfrm>
            <a:off x="6813625" y="869712"/>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8" name="正方形/長方形 17">
            <a:extLst>
              <a:ext uri="{FF2B5EF4-FFF2-40B4-BE49-F238E27FC236}">
                <a16:creationId xmlns:a16="http://schemas.microsoft.com/office/drawing/2014/main" id="{8DCADC48-47F1-409C-87B2-FDFF276C7805}"/>
              </a:ext>
            </a:extLst>
          </p:cNvPr>
          <p:cNvSpPr/>
          <p:nvPr/>
        </p:nvSpPr>
        <p:spPr>
          <a:xfrm>
            <a:off x="6813625" y="3237528"/>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4" name="吹き出し: 角を丸めた四角形 13">
            <a:extLst>
              <a:ext uri="{FF2B5EF4-FFF2-40B4-BE49-F238E27FC236}">
                <a16:creationId xmlns:a16="http://schemas.microsoft.com/office/drawing/2014/main" id="{09801ACF-3650-447D-BFB5-7760F4115710}"/>
              </a:ext>
            </a:extLst>
          </p:cNvPr>
          <p:cNvSpPr/>
          <p:nvPr/>
        </p:nvSpPr>
        <p:spPr>
          <a:xfrm>
            <a:off x="5734724" y="3701896"/>
            <a:ext cx="2157801" cy="808162"/>
          </a:xfrm>
          <a:prstGeom prst="wedgeRoundRectCallout">
            <a:avLst>
              <a:gd name="adj1" fmla="val -55066"/>
              <a:gd name="adj2" fmla="val -85988"/>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なにをどのような方法で測定し、どういう図表に整理するか記載</a:t>
            </a:r>
          </a:p>
        </p:txBody>
      </p:sp>
    </p:spTree>
    <p:extLst>
      <p:ext uri="{BB962C8B-B14F-4D97-AF65-F5344CB8AC3E}">
        <p14:creationId xmlns:p14="http://schemas.microsoft.com/office/powerpoint/2010/main" val="4126125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a:bodyPr>
          <a:lstStyle/>
          <a:p>
            <a:r>
              <a:rPr lang="ja-JP" altLang="en-US" sz="2200" dirty="0"/>
              <a:t>ローカル５</a:t>
            </a:r>
            <a:r>
              <a:rPr lang="en-US" altLang="ja-JP" sz="2200" dirty="0"/>
              <a:t>G</a:t>
            </a:r>
            <a:r>
              <a:rPr lang="ja-JP" altLang="en-US" sz="2200" dirty="0"/>
              <a:t>活用モデルに即した端末システムの検討（課題実証）</a:t>
            </a:r>
            <a:endParaRPr kumimoji="1" lang="ja-JP" altLang="en-US" sz="2200" dirty="0"/>
          </a:p>
        </p:txBody>
      </p:sp>
      <p:grpSp>
        <p:nvGrpSpPr>
          <p:cNvPr id="16" name="グループ化 15">
            <a:extLst>
              <a:ext uri="{FF2B5EF4-FFF2-40B4-BE49-F238E27FC236}">
                <a16:creationId xmlns:a16="http://schemas.microsoft.com/office/drawing/2014/main" id="{127B436E-E9EE-475A-8ED2-2ECF2BBA0F36}"/>
              </a:ext>
            </a:extLst>
          </p:cNvPr>
          <p:cNvGrpSpPr/>
          <p:nvPr/>
        </p:nvGrpSpPr>
        <p:grpSpPr>
          <a:xfrm>
            <a:off x="217842" y="763352"/>
            <a:ext cx="9528586" cy="2339411"/>
            <a:chOff x="539749" y="3240005"/>
            <a:chExt cx="2988000" cy="4511191"/>
          </a:xfrm>
        </p:grpSpPr>
        <p:sp>
          <p:nvSpPr>
            <p:cNvPr id="17" name="Rectangle 5">
              <a:extLst>
                <a:ext uri="{FF2B5EF4-FFF2-40B4-BE49-F238E27FC236}">
                  <a16:creationId xmlns:a16="http://schemas.microsoft.com/office/drawing/2014/main" id="{7818091A-9640-4DEC-A9FD-64CD5CA9D4F1}"/>
                </a:ext>
              </a:extLst>
            </p:cNvPr>
            <p:cNvSpPr>
              <a:spLocks noChangeArrowheads="1"/>
            </p:cNvSpPr>
            <p:nvPr/>
          </p:nvSpPr>
          <p:spPr bwMode="gray">
            <a:xfrm>
              <a:off x="539749" y="3785815"/>
              <a:ext cx="2988000" cy="3965381"/>
            </a:xfrm>
            <a:prstGeom prst="rect">
              <a:avLst/>
            </a:prstGeom>
            <a:solidFill>
              <a:srgbClr val="FFFFFF"/>
            </a:solidFill>
            <a:ln w="12700" cap="flat" cmpd="sng" algn="ctr">
              <a:solidFill>
                <a:srgbClr val="3C82F5"/>
              </a:solidFill>
              <a:prstDash val="solid"/>
              <a:miter lim="800000"/>
              <a:headEnd type="none" w="med" len="med"/>
              <a:tailEnd type="none" w="med" len="med"/>
            </a:ln>
            <a:effectLst/>
          </p:spPr>
          <p:txBody>
            <a:bodyPr lIns="36000" tIns="36000" rIns="36000" bIns="36000" anchor="t" anchorCtr="0">
              <a:noAutofit/>
            </a:bodyPr>
            <a:lstStyle/>
            <a:p>
              <a:pPr marL="252000" indent="-252000" fontAlgn="base">
                <a:buClr>
                  <a:schemeClr val="accent2"/>
                </a:buClr>
                <a:buSzPct val="70000"/>
                <a:buFont typeface="Wingdings" panose="05000000000000000000" pitchFamily="2" charset="2"/>
                <a:buChar char="l"/>
              </a:pPr>
              <a:r>
                <a:rPr lang="ja-JP" altLang="en-US" spc="130" dirty="0">
                  <a:latin typeface="+mn-ea"/>
                </a:rPr>
                <a:t>提案する端末システムの必然性</a:t>
              </a: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r>
                <a:rPr lang="ja-JP" altLang="en-US" spc="130" dirty="0">
                  <a:latin typeface="+mn-ea"/>
                </a:rPr>
                <a:t>実装・横展開の可能性</a:t>
              </a: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r>
                <a:rPr lang="ja-JP" altLang="en-US" spc="130" dirty="0">
                  <a:latin typeface="+mn-ea"/>
                </a:rPr>
                <a:t>提案内容の新規性・妥当性</a:t>
              </a: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p:txBody>
        </p:sp>
        <p:sp>
          <p:nvSpPr>
            <p:cNvPr id="18" name="Text Box 6">
              <a:extLst>
                <a:ext uri="{FF2B5EF4-FFF2-40B4-BE49-F238E27FC236}">
                  <a16:creationId xmlns:a16="http://schemas.microsoft.com/office/drawing/2014/main" id="{7C74B5B6-EE2B-4F2B-9367-623300692BD7}"/>
                </a:ext>
              </a:extLst>
            </p:cNvPr>
            <p:cNvSpPr txBox="1">
              <a:spLocks noChangeArrowheads="1"/>
            </p:cNvSpPr>
            <p:nvPr/>
          </p:nvSpPr>
          <p:spPr bwMode="gray">
            <a:xfrm>
              <a:off x="539749" y="3240005"/>
              <a:ext cx="2988000" cy="545810"/>
            </a:xfrm>
            <a:prstGeom prst="rect">
              <a:avLst/>
            </a:prstGeom>
            <a:solidFill>
              <a:srgbClr val="0070C0"/>
            </a:solidFill>
            <a:ln w="12700" cap="flat" cmpd="sng" algn="ctr">
              <a:solidFill>
                <a:srgbClr val="0070C0"/>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実証の目的・狙い</a:t>
              </a:r>
              <a:endParaRPr lang="en-US" altLang="ja-JP" sz="1600" b="1" dirty="0">
                <a:solidFill>
                  <a:schemeClr val="bg1"/>
                </a:solidFill>
                <a:latin typeface="+mn-ea"/>
                <a:ea typeface="+mn-ea"/>
              </a:endParaRPr>
            </a:p>
          </p:txBody>
        </p:sp>
      </p:grpSp>
      <p:grpSp>
        <p:nvGrpSpPr>
          <p:cNvPr id="19" name="グループ化 18">
            <a:extLst>
              <a:ext uri="{FF2B5EF4-FFF2-40B4-BE49-F238E27FC236}">
                <a16:creationId xmlns:a16="http://schemas.microsoft.com/office/drawing/2014/main" id="{30131550-35C9-4198-BFA3-6327F4E5A83A}"/>
              </a:ext>
            </a:extLst>
          </p:cNvPr>
          <p:cNvGrpSpPr/>
          <p:nvPr/>
        </p:nvGrpSpPr>
        <p:grpSpPr>
          <a:xfrm>
            <a:off x="217842" y="3151173"/>
            <a:ext cx="9528586" cy="3515633"/>
            <a:chOff x="539749" y="3240001"/>
            <a:chExt cx="2988000" cy="7723735"/>
          </a:xfrm>
        </p:grpSpPr>
        <p:sp>
          <p:nvSpPr>
            <p:cNvPr id="20" name="Rectangle 5">
              <a:extLst>
                <a:ext uri="{FF2B5EF4-FFF2-40B4-BE49-F238E27FC236}">
                  <a16:creationId xmlns:a16="http://schemas.microsoft.com/office/drawing/2014/main" id="{3785B219-70BF-495F-A65D-02DAB51B0976}"/>
                </a:ext>
              </a:extLst>
            </p:cNvPr>
            <p:cNvSpPr>
              <a:spLocks noChangeArrowheads="1"/>
            </p:cNvSpPr>
            <p:nvPr/>
          </p:nvSpPr>
          <p:spPr bwMode="gray">
            <a:xfrm>
              <a:off x="539749" y="3881340"/>
              <a:ext cx="2988000" cy="7082396"/>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36000" tIns="36000" rIns="36000" bIns="36000" anchor="t" anchorCtr="0">
              <a:noAutofit/>
            </a:bodyPr>
            <a:lstStyle/>
            <a:p>
              <a:pPr marL="252000" indent="-252000" fontAlgn="base">
                <a:buClr>
                  <a:schemeClr val="accent2"/>
                </a:buClr>
                <a:buSzPct val="70000"/>
                <a:buFont typeface="Wingdings" panose="05000000000000000000" pitchFamily="2" charset="2"/>
                <a:buChar char="l"/>
              </a:pPr>
              <a:r>
                <a:rPr lang="ja-JP" altLang="en-US" dirty="0"/>
                <a:t>端末システムの試作及び検証</a:t>
              </a: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r>
                <a:rPr lang="ja-JP" altLang="en-US" dirty="0"/>
                <a:t>端末システムの実装性に関する検証</a:t>
              </a: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r>
                <a:rPr lang="ja-JP" altLang="en-US" dirty="0"/>
                <a:t>端末システムの実装に係る課題の抽出および解決策の検討</a:t>
              </a:r>
              <a:endParaRPr lang="en-US" altLang="ja-JP" dirty="0"/>
            </a:p>
            <a:p>
              <a:pPr marL="252000" indent="-252000" fontAlgn="base">
                <a:buClr>
                  <a:schemeClr val="accent2"/>
                </a:buClr>
                <a:buSzPct val="70000"/>
                <a:buFont typeface="Wingdings" panose="05000000000000000000" pitchFamily="2" charset="2"/>
                <a:buChar char="l"/>
              </a:pPr>
              <a:endParaRPr lang="en-US" altLang="ja-JP" dirty="0">
                <a:solidFill>
                  <a:schemeClr val="tx1"/>
                </a:solidFill>
              </a:endParaRPr>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solidFill>
                  <a:schemeClr val="tx1"/>
                </a:solidFill>
              </a:endParaRPr>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solidFill>
                  <a:schemeClr val="tx1"/>
                </a:solidFill>
              </a:endParaRPr>
            </a:p>
            <a:p>
              <a:pPr marL="252000" indent="-252000" fontAlgn="base">
                <a:buClr>
                  <a:schemeClr val="accent2"/>
                </a:buClr>
                <a:buSzPct val="70000"/>
                <a:buFont typeface="Wingdings" panose="05000000000000000000" pitchFamily="2" charset="2"/>
                <a:buChar char="l"/>
              </a:pPr>
              <a:endParaRPr lang="en-US" altLang="ja-JP" dirty="0">
                <a:solidFill>
                  <a:schemeClr val="tx1"/>
                </a:solidFill>
              </a:endParaRPr>
            </a:p>
          </p:txBody>
        </p:sp>
        <p:sp>
          <p:nvSpPr>
            <p:cNvPr id="21" name="Text Box 6">
              <a:extLst>
                <a:ext uri="{FF2B5EF4-FFF2-40B4-BE49-F238E27FC236}">
                  <a16:creationId xmlns:a16="http://schemas.microsoft.com/office/drawing/2014/main" id="{52C29E10-1518-469F-8251-D5FD3A9463BC}"/>
                </a:ext>
              </a:extLst>
            </p:cNvPr>
            <p:cNvSpPr txBox="1">
              <a:spLocks noChangeArrowheads="1"/>
            </p:cNvSpPr>
            <p:nvPr/>
          </p:nvSpPr>
          <p:spPr bwMode="gray">
            <a:xfrm>
              <a:off x="539749" y="3240001"/>
              <a:ext cx="2988000" cy="641339"/>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実施事項</a:t>
              </a:r>
              <a:endParaRPr lang="en-US" altLang="ja-JP" sz="1600" b="1" dirty="0">
                <a:solidFill>
                  <a:schemeClr val="bg1"/>
                </a:solidFill>
                <a:latin typeface="+mn-ea"/>
                <a:ea typeface="+mn-ea"/>
              </a:endParaRPr>
            </a:p>
          </p:txBody>
        </p:sp>
      </p:grpSp>
      <p:sp>
        <p:nvSpPr>
          <p:cNvPr id="23" name="正方形/長方形 22">
            <a:extLst>
              <a:ext uri="{FF2B5EF4-FFF2-40B4-BE49-F238E27FC236}">
                <a16:creationId xmlns:a16="http://schemas.microsoft.com/office/drawing/2014/main" id="{0881854C-B1CE-45D5-9C73-D0E0A5AE8D38}"/>
              </a:ext>
            </a:extLst>
          </p:cNvPr>
          <p:cNvSpPr/>
          <p:nvPr/>
        </p:nvSpPr>
        <p:spPr>
          <a:xfrm>
            <a:off x="6813625" y="842002"/>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25" name="正方形/長方形 24">
            <a:extLst>
              <a:ext uri="{FF2B5EF4-FFF2-40B4-BE49-F238E27FC236}">
                <a16:creationId xmlns:a16="http://schemas.microsoft.com/office/drawing/2014/main" id="{5F5E12C1-661C-4241-9D4A-8C6BD1CA9138}"/>
              </a:ext>
            </a:extLst>
          </p:cNvPr>
          <p:cNvSpPr/>
          <p:nvPr/>
        </p:nvSpPr>
        <p:spPr>
          <a:xfrm>
            <a:off x="6813625" y="3209818"/>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27" name="正方形/長方形 26">
            <a:extLst>
              <a:ext uri="{FF2B5EF4-FFF2-40B4-BE49-F238E27FC236}">
                <a16:creationId xmlns:a16="http://schemas.microsoft.com/office/drawing/2014/main" id="{A135CD96-6DF1-4CBE-BAA1-3FA654620B24}"/>
              </a:ext>
            </a:extLst>
          </p:cNvPr>
          <p:cNvSpPr/>
          <p:nvPr/>
        </p:nvSpPr>
        <p:spPr>
          <a:xfrm>
            <a:off x="5545565" y="3611563"/>
            <a:ext cx="4142591" cy="1443386"/>
          </a:xfrm>
          <a:prstGeom prst="rect">
            <a:avLst/>
          </a:prstGeom>
          <a:solidFill>
            <a:schemeClr val="bg1"/>
          </a:solid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r>
              <a:rPr lang="ja-JP" altLang="en-US" dirty="0">
                <a:solidFill>
                  <a:schemeClr val="tx1"/>
                </a:solidFill>
              </a:rPr>
              <a:t>ユースケース〇（配置例）</a:t>
            </a:r>
            <a:endParaRPr lang="en-US" altLang="ja-JP" dirty="0">
              <a:solidFill>
                <a:schemeClr val="tx1"/>
              </a:solidFill>
            </a:endParaRPr>
          </a:p>
        </p:txBody>
      </p:sp>
      <p:sp>
        <p:nvSpPr>
          <p:cNvPr id="29" name="正方形/長方形 28">
            <a:extLst>
              <a:ext uri="{FF2B5EF4-FFF2-40B4-BE49-F238E27FC236}">
                <a16:creationId xmlns:a16="http://schemas.microsoft.com/office/drawing/2014/main" id="{0593774D-2D71-4F6C-8B62-9522C2A376A7}"/>
              </a:ext>
            </a:extLst>
          </p:cNvPr>
          <p:cNvSpPr/>
          <p:nvPr/>
        </p:nvSpPr>
        <p:spPr>
          <a:xfrm>
            <a:off x="5545566" y="5123620"/>
            <a:ext cx="4142591" cy="1443386"/>
          </a:xfrm>
          <a:prstGeom prst="rect">
            <a:avLst/>
          </a:prstGeom>
          <a:solidFill>
            <a:schemeClr val="bg1"/>
          </a:solid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r>
              <a:rPr lang="ja-JP" altLang="en-US" dirty="0">
                <a:solidFill>
                  <a:schemeClr val="tx1"/>
                </a:solidFill>
              </a:rPr>
              <a:t>ユースケース〇（配置例）</a:t>
            </a:r>
            <a:endParaRPr lang="en-US" altLang="ja-JP" dirty="0">
              <a:solidFill>
                <a:schemeClr val="tx1"/>
              </a:solidFill>
            </a:endParaRPr>
          </a:p>
        </p:txBody>
      </p:sp>
      <p:sp>
        <p:nvSpPr>
          <p:cNvPr id="30" name="吹き出し: 角を丸めた四角形 29">
            <a:extLst>
              <a:ext uri="{FF2B5EF4-FFF2-40B4-BE49-F238E27FC236}">
                <a16:creationId xmlns:a16="http://schemas.microsoft.com/office/drawing/2014/main" id="{F73BB504-F33B-4E35-8239-53165645EBE7}"/>
              </a:ext>
            </a:extLst>
          </p:cNvPr>
          <p:cNvSpPr/>
          <p:nvPr/>
        </p:nvSpPr>
        <p:spPr>
          <a:xfrm>
            <a:off x="5698674" y="2220739"/>
            <a:ext cx="2681534" cy="914727"/>
          </a:xfrm>
          <a:prstGeom prst="wedgeRoundRectCallout">
            <a:avLst>
              <a:gd name="adj1" fmla="val -42503"/>
              <a:gd name="adj2" fmla="val 97899"/>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必要に応じ、ユースケース別の検証内容を示しながら説明。</a:t>
            </a:r>
            <a:r>
              <a:rPr kumimoji="1" lang="ja-JP" altLang="en-US" sz="1200" dirty="0">
                <a:solidFill>
                  <a:schemeClr val="tx1"/>
                </a:solidFill>
              </a:rPr>
              <a:t>複数のユースケースを実施する等でスペースが不足する場合は、</a:t>
            </a:r>
            <a:r>
              <a:rPr kumimoji="1" lang="en-US" altLang="ja-JP" sz="1200" dirty="0">
                <a:solidFill>
                  <a:schemeClr val="tx1"/>
                </a:solidFill>
              </a:rPr>
              <a:t>2</a:t>
            </a:r>
            <a:r>
              <a:rPr kumimoji="1" lang="ja-JP" altLang="en-US" sz="1200" dirty="0">
                <a:solidFill>
                  <a:schemeClr val="tx1"/>
                </a:solidFill>
              </a:rPr>
              <a:t>頁で作成可。</a:t>
            </a:r>
          </a:p>
        </p:txBody>
      </p:sp>
      <p:sp>
        <p:nvSpPr>
          <p:cNvPr id="14" name="吹き出し: 角を丸めた四角形 13">
            <a:extLst>
              <a:ext uri="{FF2B5EF4-FFF2-40B4-BE49-F238E27FC236}">
                <a16:creationId xmlns:a16="http://schemas.microsoft.com/office/drawing/2014/main" id="{C9B02D6A-3127-43DF-9354-B06159462A6D}"/>
              </a:ext>
            </a:extLst>
          </p:cNvPr>
          <p:cNvSpPr/>
          <p:nvPr/>
        </p:nvSpPr>
        <p:spPr>
          <a:xfrm>
            <a:off x="3329492" y="3521791"/>
            <a:ext cx="2157801" cy="808162"/>
          </a:xfrm>
          <a:prstGeom prst="wedgeRoundRectCallout">
            <a:avLst>
              <a:gd name="adj1" fmla="val -69408"/>
              <a:gd name="adj2" fmla="val -40729"/>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端末システムの実装（製品化等）を見据えた必要な評価・検証を行うための、設計・試作・検証の各プロセスを記載。</a:t>
            </a:r>
            <a:endParaRPr kumimoji="1" lang="ja-JP" altLang="en-US" sz="1200" dirty="0">
              <a:solidFill>
                <a:schemeClr val="tx1"/>
              </a:solidFill>
            </a:endParaRPr>
          </a:p>
        </p:txBody>
      </p:sp>
    </p:spTree>
    <p:extLst>
      <p:ext uri="{BB962C8B-B14F-4D97-AF65-F5344CB8AC3E}">
        <p14:creationId xmlns:p14="http://schemas.microsoft.com/office/powerpoint/2010/main" val="5527328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RELEASENO" val="2011.08"/>
</p:tagLst>
</file>

<file path=ppt/theme/theme1.xml><?xml version="1.0" encoding="utf-8"?>
<a:theme xmlns:a="http://schemas.openxmlformats.org/drawingml/2006/main" name="P03_プレゼン_A4横_日本語版">
  <a:themeElements>
    <a:clrScheme name="newMRI">
      <a:dk1>
        <a:srgbClr val="000000"/>
      </a:dk1>
      <a:lt1>
        <a:srgbClr val="FFFFFF"/>
      </a:lt1>
      <a:dk2>
        <a:srgbClr val="3E5E84"/>
      </a:dk2>
      <a:lt2>
        <a:srgbClr val="E9EDF3"/>
      </a:lt2>
      <a:accent1>
        <a:srgbClr val="96A8C0"/>
      </a:accent1>
      <a:accent2>
        <a:srgbClr val="8AB6C1"/>
      </a:accent2>
      <a:accent3>
        <a:srgbClr val="89B8AA"/>
      </a:accent3>
      <a:accent4>
        <a:srgbClr val="A89FBC"/>
      </a:accent4>
      <a:accent5>
        <a:srgbClr val="C89E28"/>
      </a:accent5>
      <a:accent6>
        <a:srgbClr val="A92C1D"/>
      </a:accent6>
      <a:hlink>
        <a:srgbClr val="3E5E84"/>
      </a:hlink>
      <a:folHlink>
        <a:srgbClr val="D2E8BD"/>
      </a:folHlink>
    </a:clrScheme>
    <a:fontScheme name="MRI_Fo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lumMod val="40000"/>
            <a:lumOff val="60000"/>
          </a:schemeClr>
        </a:solidFill>
        <a:ln w="9525">
          <a:solidFill>
            <a:schemeClr val="tx1"/>
          </a:solid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kumimoji="1" sz="140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ln>
          <a:noFill/>
        </a:ln>
      </a:spPr>
      <a:bodyPr wrap="square" lIns="0" tIns="0" rIns="0" bIns="0" rtlCol="0">
        <a:spAutoFit/>
      </a:bodyPr>
      <a:lstStyle>
        <a:defPPr>
          <a:defRPr kumimoji="1" sz="1400" smtClean="0"/>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P03_プレゼン_A4横_日本語版</Template>
  <TotalTime>0</TotalTime>
  <Words>1607</Words>
  <Application>Microsoft Office PowerPoint</Application>
  <PresentationFormat>A4 210 x 297 mm</PresentationFormat>
  <Paragraphs>343</Paragraphs>
  <Slides>16</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16</vt:i4>
      </vt:variant>
    </vt:vector>
  </HeadingPairs>
  <TitlesOfParts>
    <vt:vector size="23" baseType="lpstr">
      <vt:lpstr>BIZ UDPゴシック</vt:lpstr>
      <vt:lpstr>Meiryo UI</vt:lpstr>
      <vt:lpstr>ＭＳ Ｐゴシック</vt:lpstr>
      <vt:lpstr>Arial</vt:lpstr>
      <vt:lpstr>Calibri</vt:lpstr>
      <vt:lpstr>Wingdings</vt:lpstr>
      <vt:lpstr>P03_プレゼン_A4横_日本語版</vt:lpstr>
      <vt:lpstr>PowerPoint プレゼンテーション</vt:lpstr>
      <vt:lpstr>提案書概要の記載について</vt:lpstr>
      <vt:lpstr>様式</vt:lpstr>
      <vt:lpstr>提案概要</vt:lpstr>
      <vt:lpstr>提案概要</vt:lpstr>
      <vt:lpstr>実証環境の構築</vt:lpstr>
      <vt:lpstr>実施体制・役割</vt:lpstr>
      <vt:lpstr>ローカル５Ｇ活用モデルに即した端末システムを用いたローカル５Gの電波伝搬特性等に関する技術的検討（技術実証）</vt:lpstr>
      <vt:lpstr>ローカル５G活用モデルに即した端末システムの検討（課題実証）</vt:lpstr>
      <vt:lpstr>端末システムの実装計画</vt:lpstr>
      <vt:lpstr>審査項目への対応 ①本事業が遂行可能なメンバで構成されていること</vt:lpstr>
      <vt:lpstr>審査項目への対応 ②端末システムの安全性が確保されていること</vt:lpstr>
      <vt:lpstr>審査項目への対応 ③試作する端末システムが具体的かつ妥当であること</vt:lpstr>
      <vt:lpstr>審査項目への対応 ④実証内容の具体性</vt:lpstr>
      <vt:lpstr>審査項目への対応 ⑤早期の実装・横展開の見込みがあること</vt:lpstr>
      <vt:lpstr>審査項目への対応 ⑥実装性を高めるための工夫</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2021-06-15T01:09:10Z</dcterms:created>
  <dcterms:modified xsi:type="dcterms:W3CDTF">2022-05-31T05:46:01Z</dcterms:modified>
</cp:coreProperties>
</file>