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74" r:id="rId1"/>
  </p:sldMasterIdLst>
  <p:notesMasterIdLst>
    <p:notesMasterId r:id="rId4"/>
  </p:notesMasterIdLst>
  <p:sldIdLst>
    <p:sldId id="323" r:id="rId2"/>
    <p:sldId id="324" r:id="rId3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52" userDrawn="1">
          <p15:clr>
            <a:srgbClr val="A4A3A4"/>
          </p15:clr>
        </p15:guide>
        <p15:guide id="2" pos="30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003B83"/>
    <a:srgbClr val="C7DDFF"/>
    <a:srgbClr val="E46C0A"/>
    <a:srgbClr val="ED7D31"/>
    <a:srgbClr val="AE5A21"/>
    <a:srgbClr val="788EA9"/>
    <a:srgbClr val="FFE1E1"/>
    <a:srgbClr val="FFA7A7"/>
    <a:srgbClr val="E46D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85" autoAdjust="0"/>
    <p:restoredTop sz="96513" autoAdjust="0"/>
  </p:normalViewPr>
  <p:slideViewPr>
    <p:cSldViewPr snapToGrid="0" showGuides="1">
      <p:cViewPr varScale="1">
        <p:scale>
          <a:sx n="81" d="100"/>
          <a:sy n="81" d="100"/>
        </p:scale>
        <p:origin x="67" y="437"/>
      </p:cViewPr>
      <p:guideLst>
        <p:guide orient="horz" pos="3952"/>
        <p:guide pos="309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830FBF-6DD2-46AC-8E2B-561665E39189}" type="datetimeFigureOut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0FDB8-BBED-40E3-8921-6F64D7CE12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9325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CB43C-46BF-4416-8F82-3F8CD6EBF9EC}" type="datetime1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4925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98D708-0C33-4625-A7A4-5AC7E7370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C2CFD98-BC90-4B9C-80D0-DD3EACF5F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30D59-849C-44FC-A232-2F0921079289}" type="datetime1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68A80A5-280D-4D13-9D2E-A08E2C246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1752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4EF86-25B8-44ED-BE89-575E3D8ADD73}" type="datetime1">
              <a:rPr kumimoji="1" lang="ja-JP" altLang="en-US" smtClean="0"/>
              <a:t>2022/5/31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1732F5E0-9568-4965-8409-8E4A7ECFAF02}"/>
              </a:ext>
            </a:extLst>
          </p:cNvPr>
          <p:cNvSpPr txBox="1">
            <a:spLocks/>
          </p:cNvSpPr>
          <p:nvPr userDrawn="1"/>
        </p:nvSpPr>
        <p:spPr>
          <a:xfrm>
            <a:off x="7677150" y="0"/>
            <a:ext cx="222885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</a:rPr>
              <a:t>事業区分：端末システム試作</a:t>
            </a:r>
          </a:p>
        </p:txBody>
      </p:sp>
    </p:spTree>
    <p:extLst>
      <p:ext uri="{BB962C8B-B14F-4D97-AF65-F5344CB8AC3E}">
        <p14:creationId xmlns:p14="http://schemas.microsoft.com/office/powerpoint/2010/main" val="1911541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oumu.go.jp/main_content/000813620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520C916-0397-4069-8CCB-C9EC30E2E48A}"/>
              </a:ext>
            </a:extLst>
          </p:cNvPr>
          <p:cNvSpPr/>
          <p:nvPr/>
        </p:nvSpPr>
        <p:spPr>
          <a:xfrm>
            <a:off x="0" y="-2818"/>
            <a:ext cx="990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177">
              <a:defRPr/>
            </a:pPr>
            <a:r>
              <a:rPr lang="ja-JP" altLang="en-US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実証件名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A610EB2-D0B9-4E25-BA6F-59341CBDD5D7}"/>
              </a:ext>
            </a:extLst>
          </p:cNvPr>
          <p:cNvSpPr/>
          <p:nvPr/>
        </p:nvSpPr>
        <p:spPr>
          <a:xfrm>
            <a:off x="75000" y="81790"/>
            <a:ext cx="502258" cy="3255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B9249DA-CFCE-41C4-B959-41D0B74406D4}"/>
              </a:ext>
            </a:extLst>
          </p:cNvPr>
          <p:cNvSpPr/>
          <p:nvPr/>
        </p:nvSpPr>
        <p:spPr>
          <a:xfrm>
            <a:off x="186813" y="3206753"/>
            <a:ext cx="9644187" cy="33345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2B4B203-2A32-4601-A840-689F0A199A22}"/>
              </a:ext>
            </a:extLst>
          </p:cNvPr>
          <p:cNvSpPr txBox="1"/>
          <p:nvPr/>
        </p:nvSpPr>
        <p:spPr>
          <a:xfrm>
            <a:off x="35670" y="2898976"/>
            <a:ext cx="35383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＜提案する端末システムの概要＞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268CB0E-121D-49CA-B457-D9EE0C6AEAC5}"/>
              </a:ext>
            </a:extLst>
          </p:cNvPr>
          <p:cNvSpPr txBox="1"/>
          <p:nvPr/>
        </p:nvSpPr>
        <p:spPr>
          <a:xfrm>
            <a:off x="275303" y="3231331"/>
            <a:ext cx="94782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イメージ図（適宜、補足コメント等を追記）</a:t>
            </a:r>
          </a:p>
        </p:txBody>
      </p:sp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D42F2FB1-46B6-448B-911D-0BB448A4E9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4731698"/>
              </p:ext>
            </p:extLst>
          </p:nvPr>
        </p:nvGraphicFramePr>
        <p:xfrm>
          <a:off x="75000" y="491570"/>
          <a:ext cx="9756000" cy="209661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919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117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859">
                  <a:extLst>
                    <a:ext uri="{9D8B030D-6E8A-4147-A177-3AD203B41FA5}">
                      <a16:colId xmlns:a16="http://schemas.microsoft.com/office/drawing/2014/main" val="2723707140"/>
                    </a:ext>
                  </a:extLst>
                </a:gridCol>
                <a:gridCol w="2163462">
                  <a:extLst>
                    <a:ext uri="{9D8B030D-6E8A-4147-A177-3AD203B41FA5}">
                      <a16:colId xmlns:a16="http://schemas.microsoft.com/office/drawing/2014/main" val="2252376850"/>
                    </a:ext>
                  </a:extLst>
                </a:gridCol>
              </a:tblGrid>
              <a:tr h="18923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実施体制</a:t>
                      </a:r>
                      <a:endParaRPr kumimoji="1" lang="en-US" altLang="ja-JP" sz="14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（下線：代表機関）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㈱</a:t>
                      </a:r>
                      <a:r>
                        <a:rPr kumimoji="1" lang="en-US" altLang="ja-JP" sz="1100" b="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</a:t>
                      </a:r>
                      <a:r>
                        <a:rPr kumimoji="1" lang="ja-JP" altLang="en-US" sz="1100" b="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社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B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社㈱、㈱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社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端末システムの選択要件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ja-JP" altLang="en-US" sz="11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〇〇〇〇、〇〇〇〇、〇〇〇〇</a:t>
                      </a:r>
                      <a:endParaRPr kumimoji="0" lang="en-US" altLang="ja-JP" sz="1100" b="0" i="0" u="none" strike="noStrike" kern="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3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実証概要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ysClr val="windowText" lastClr="000000"/>
                        </a:buClr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〇〇分野においては、〇〇〇〇という課題が存在。　　</a:t>
                      </a:r>
                      <a:r>
                        <a:rPr kumimoji="0" lang="en-US" altLang="ja-JP" sz="11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0" lang="ja-JP" altLang="en-US" sz="11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背景・課題（社会課題、ユーザにおける課題）を記載</a:t>
                      </a:r>
                      <a:endParaRPr kumimoji="0" lang="en-US" altLang="ja-JP" sz="1100" b="0" i="1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ysClr val="windowText" lastClr="000000"/>
                        </a:buClr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端末システムを活用し、〇〇〇〇を実施。　　　　　　　　</a:t>
                      </a:r>
                      <a:r>
                        <a:rPr kumimoji="0" lang="en-US" altLang="ja-JP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提案する端末システムの概要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ysClr val="windowText" lastClr="000000"/>
                        </a:buClr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〇〇〇〇を実現。　　　　　　　　　　　　　　　　　　　　　</a:t>
                      </a:r>
                      <a:r>
                        <a:rPr kumimoji="0" lang="en-US" altLang="ja-JP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実現したい将来像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676745"/>
                  </a:ext>
                </a:extLst>
              </a:tr>
              <a:tr h="59144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端末概要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ysClr val="windowText" lastClr="000000"/>
                        </a:buClr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kumimoji="0" lang="ja-JP" altLang="en-US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8629331"/>
                  </a:ext>
                </a:extLst>
              </a:tr>
              <a:tr h="4993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新規技術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indent="0" algn="l">
                        <a:buClr>
                          <a:schemeClr val="tx1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100" dirty="0">
                          <a:highlight>
                            <a:srgbClr val="FFFF00"/>
                          </a:highligh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9726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8F67C09-1E52-4A0B-A7A5-8993D9909D44}"/>
              </a:ext>
            </a:extLst>
          </p:cNvPr>
          <p:cNvSpPr txBox="1"/>
          <p:nvPr/>
        </p:nvSpPr>
        <p:spPr>
          <a:xfrm>
            <a:off x="433251" y="433454"/>
            <a:ext cx="9039497" cy="625472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400" u="sng" dirty="0"/>
              <a:t>実施体制</a:t>
            </a:r>
            <a:endParaRPr kumimoji="1" lang="en-US" altLang="ja-JP" sz="1400" u="sng" dirty="0"/>
          </a:p>
          <a:p>
            <a:pPr indent="447675"/>
            <a:r>
              <a:rPr kumimoji="1" lang="ja-JP" altLang="en-US" sz="1400" dirty="0"/>
              <a:t>コンソーシアムの場合、参加する企業・団体名を列記。なお、代表機関には「</a:t>
            </a:r>
            <a:r>
              <a:rPr kumimoji="1" lang="ja-JP" altLang="en-US" sz="1400" u="sng" dirty="0"/>
              <a:t>下線</a:t>
            </a:r>
            <a:r>
              <a:rPr kumimoji="1" lang="ja-JP" altLang="en-US" sz="1400" dirty="0"/>
              <a:t>」を付すこと。</a:t>
            </a:r>
            <a:endParaRPr kumimoji="1" lang="en-US" altLang="ja-JP" sz="1400" dirty="0"/>
          </a:p>
          <a:p>
            <a:pPr indent="447675"/>
            <a:r>
              <a:rPr kumimoji="1" lang="ja-JP" altLang="en-US" sz="1400" dirty="0"/>
              <a:t>（例：</a:t>
            </a:r>
            <a:r>
              <a:rPr kumimoji="1" lang="ja-JP" altLang="en-US" sz="1400" u="sng" dirty="0"/>
              <a:t>㈱三菱総合研究所</a:t>
            </a:r>
            <a:r>
              <a:rPr kumimoji="1" lang="ja-JP" altLang="en-US" sz="1400" dirty="0"/>
              <a:t>）</a:t>
            </a:r>
            <a:endParaRPr kumimoji="1" lang="en-US" altLang="ja-JP" sz="1400" dirty="0"/>
          </a:p>
          <a:p>
            <a:pPr indent="447675"/>
            <a:endParaRPr kumimoji="1" lang="en-US" altLang="ja-JP" sz="1400" dirty="0"/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400" u="sng" dirty="0"/>
              <a:t>端末システムの選択要件</a:t>
            </a:r>
            <a:endParaRPr kumimoji="1" lang="en-US" altLang="ja-JP" sz="1400" u="sng" dirty="0"/>
          </a:p>
          <a:p>
            <a:pPr lvl="1"/>
            <a:r>
              <a:rPr lang="ja-JP" altLang="en-US" sz="1400" b="0" i="0" dirty="0">
                <a:effectLst/>
                <a:latin typeface="-apple-system"/>
              </a:rPr>
              <a:t>次のうち該当する要件（複数）を記載。</a:t>
            </a:r>
            <a:endParaRPr lang="en-US" altLang="ja-JP" sz="1400" b="0" i="0" dirty="0">
              <a:effectLst/>
              <a:latin typeface="-apple-system"/>
            </a:endParaRPr>
          </a:p>
          <a:p>
            <a:pPr lvl="1"/>
            <a:r>
              <a:rPr lang="ja-JP" altLang="en-US" sz="1400" dirty="0">
                <a:latin typeface="-apple-system"/>
              </a:rPr>
              <a:t>「屋外利用」「</a:t>
            </a:r>
            <a:r>
              <a:rPr lang="ja-JP" altLang="ja-JP" sz="1400" dirty="0">
                <a:latin typeface="-apple-system"/>
              </a:rPr>
              <a:t>防爆対応</a:t>
            </a:r>
            <a:r>
              <a:rPr lang="ja-JP" altLang="en-US" sz="1400" dirty="0">
                <a:latin typeface="-apple-system"/>
              </a:rPr>
              <a:t>」「</a:t>
            </a:r>
            <a:r>
              <a:rPr lang="ja-JP" altLang="ja-JP" sz="1400" dirty="0">
                <a:latin typeface="-apple-system"/>
              </a:rPr>
              <a:t>小型化及び軽量化</a:t>
            </a:r>
            <a:r>
              <a:rPr lang="ja-JP" altLang="en-US" sz="1400" dirty="0">
                <a:latin typeface="-apple-system"/>
              </a:rPr>
              <a:t>」「</a:t>
            </a:r>
            <a:r>
              <a:rPr lang="ja-JP" altLang="ja-JP" sz="1400" dirty="0">
                <a:latin typeface="-apple-system"/>
              </a:rPr>
              <a:t>産業用組み込み</a:t>
            </a:r>
            <a:r>
              <a:rPr lang="ja-JP" altLang="en-US" sz="1400" dirty="0">
                <a:latin typeface="-apple-system"/>
              </a:rPr>
              <a:t>」「</a:t>
            </a:r>
            <a:r>
              <a:rPr lang="ja-JP" altLang="ja-JP" sz="1400" dirty="0">
                <a:latin typeface="-apple-system"/>
              </a:rPr>
              <a:t>全国</a:t>
            </a:r>
            <a:r>
              <a:rPr lang="en-US" altLang="ja-JP" sz="1400" dirty="0">
                <a:latin typeface="-apple-system"/>
              </a:rPr>
              <a:t>5G</a:t>
            </a:r>
            <a:r>
              <a:rPr lang="ja-JP" altLang="ja-JP" sz="1400" dirty="0">
                <a:latin typeface="-apple-system"/>
              </a:rPr>
              <a:t>とのシームレスな接続</a:t>
            </a:r>
            <a:r>
              <a:rPr lang="ja-JP" altLang="en-US" sz="1400" dirty="0">
                <a:latin typeface="-apple-system"/>
              </a:rPr>
              <a:t>」「</a:t>
            </a:r>
            <a:r>
              <a:rPr lang="ja-JP" altLang="ja-JP" sz="1400" dirty="0">
                <a:latin typeface="-apple-system"/>
              </a:rPr>
              <a:t>その他機能</a:t>
            </a:r>
            <a:r>
              <a:rPr lang="ja-JP" altLang="en-US" sz="1400" dirty="0">
                <a:latin typeface="-apple-system"/>
              </a:rPr>
              <a:t>（〇〇〇）</a:t>
            </a:r>
            <a:r>
              <a:rPr lang="en-US" altLang="ja-JP" sz="1400" dirty="0">
                <a:latin typeface="-apple-system"/>
              </a:rPr>
              <a:t>※</a:t>
            </a:r>
            <a:r>
              <a:rPr lang="ja-JP" altLang="en-US" sz="1400" dirty="0">
                <a:latin typeface="-apple-system"/>
              </a:rPr>
              <a:t>その他の場合は補足を記載）」</a:t>
            </a:r>
            <a:r>
              <a:rPr lang="ja-JP" altLang="ja-JP" sz="1400" dirty="0">
                <a:latin typeface="-apple-system"/>
              </a:rPr>
              <a:t> </a:t>
            </a:r>
            <a:endParaRPr lang="en-US" altLang="ja-JP" sz="1400" dirty="0">
              <a:latin typeface="-apple-system"/>
            </a:endParaRPr>
          </a:p>
          <a:p>
            <a:endParaRPr kumimoji="1" lang="en-US" altLang="ja-JP" sz="1400" u="sng" dirty="0"/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400" u="sng" dirty="0"/>
              <a:t>実証概要</a:t>
            </a:r>
            <a:endParaRPr kumimoji="1" lang="en-US" altLang="ja-JP" sz="1400" u="sng" dirty="0"/>
          </a:p>
          <a:p>
            <a:pPr marL="447675"/>
            <a:r>
              <a:rPr kumimoji="1" lang="ja-JP" altLang="en-US" sz="1400" dirty="0"/>
              <a:t>背景・課題（社会課題、ユーザにおける課題）、提案する端末システムの概要、実現したい将来像について記載（</a:t>
            </a:r>
            <a:r>
              <a:rPr kumimoji="1" lang="en-US" altLang="ja-JP" sz="1400" dirty="0"/>
              <a:t>150</a:t>
            </a:r>
            <a:r>
              <a:rPr kumimoji="1" lang="ja-JP" altLang="en-US" sz="1400" dirty="0"/>
              <a:t>字程度）。</a:t>
            </a:r>
            <a:r>
              <a:rPr kumimoji="1" lang="ja-JP" altLang="en-US" sz="1400" u="sng" dirty="0"/>
              <a:t>原則としてフォーマットに記載されている文章を用い、〇〇〇〇の箇所に提案内容を記載すること。</a:t>
            </a:r>
            <a:endParaRPr kumimoji="1" lang="ja-JP" altLang="en-US" sz="1400" dirty="0"/>
          </a:p>
          <a:p>
            <a:pPr indent="447675"/>
            <a:endParaRPr kumimoji="1" lang="en-US" altLang="ja-JP" sz="1400" dirty="0"/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400" u="sng" dirty="0"/>
              <a:t>端末概要</a:t>
            </a:r>
            <a:endParaRPr kumimoji="1" lang="en-US" altLang="ja-JP" sz="1400" u="sng" dirty="0"/>
          </a:p>
          <a:p>
            <a:pPr indent="447675"/>
            <a:r>
              <a:rPr kumimoji="1" lang="ja-JP" altLang="en-US" sz="1400" dirty="0"/>
              <a:t>提案する端末の概要（周波数帯含む）、技術目標及び実装目標、主な検証内容等を記載（</a:t>
            </a:r>
            <a:r>
              <a:rPr kumimoji="1" lang="en-US" altLang="ja-JP" sz="1400" dirty="0"/>
              <a:t>100</a:t>
            </a:r>
            <a:r>
              <a:rPr kumimoji="1" lang="ja-JP" altLang="en-US" sz="1400" dirty="0"/>
              <a:t>字程度）。</a:t>
            </a:r>
            <a:endParaRPr kumimoji="1" lang="en-US" altLang="ja-JP" sz="1400" dirty="0"/>
          </a:p>
          <a:p>
            <a:pPr marL="285750" indent="-285750">
              <a:buFont typeface="Wingdings" panose="05000000000000000000" pitchFamily="2" charset="2"/>
              <a:buChar char="l"/>
            </a:pPr>
            <a:endParaRPr kumimoji="1" lang="en-US" altLang="ja-JP" sz="1400" dirty="0"/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400" u="sng" dirty="0"/>
              <a:t>新規技術</a:t>
            </a:r>
            <a:endParaRPr kumimoji="1" lang="en-US" altLang="ja-JP" sz="1400" u="sng" dirty="0"/>
          </a:p>
          <a:p>
            <a:pPr marL="0" lvl="1" indent="447675"/>
            <a:r>
              <a:rPr kumimoji="1" lang="ja-JP" altLang="en-US" sz="1400" dirty="0"/>
              <a:t>ユーザニーズや想定する利用シーンにおいて、提案</a:t>
            </a:r>
            <a:r>
              <a:rPr kumimoji="1" lang="ja-JP" altLang="ja-JP" sz="1400" dirty="0"/>
              <a:t>する端末システム</a:t>
            </a:r>
            <a:r>
              <a:rPr kumimoji="1" lang="ja-JP" altLang="en-US" sz="1400" dirty="0"/>
              <a:t>について、</a:t>
            </a:r>
            <a:r>
              <a:rPr kumimoji="1" lang="ja-JP" altLang="ja-JP" sz="1400" dirty="0"/>
              <a:t>現存しない特長</a:t>
            </a:r>
            <a:r>
              <a:rPr kumimoji="1" lang="ja-JP" altLang="en-US" sz="1400" dirty="0"/>
              <a:t>など、</a:t>
            </a:r>
            <a:r>
              <a:rPr kumimoji="1" lang="ja-JP" altLang="ja-JP" sz="1400"/>
              <a:t>技術的新規性</a:t>
            </a:r>
            <a:r>
              <a:rPr kumimoji="1" lang="ja-JP" altLang="en-US" sz="1400"/>
              <a:t>を記載</a:t>
            </a:r>
            <a:r>
              <a:rPr kumimoji="1" lang="ja-JP" altLang="en-US" sz="1400" dirty="0"/>
              <a:t>（</a:t>
            </a:r>
            <a:r>
              <a:rPr kumimoji="1" lang="en-US" altLang="ja-JP" sz="1400" dirty="0"/>
              <a:t>100</a:t>
            </a:r>
            <a:r>
              <a:rPr kumimoji="1" lang="ja-JP" altLang="en-US" sz="1400" dirty="0"/>
              <a:t>字程度）。</a:t>
            </a:r>
            <a:endParaRPr kumimoji="1" lang="en-US" altLang="ja-JP" sz="1400" dirty="0"/>
          </a:p>
          <a:p>
            <a:pPr marL="1165225" indent="-717550"/>
            <a:endParaRPr kumimoji="1" lang="en-US" altLang="ja-JP" sz="1400" dirty="0"/>
          </a:p>
          <a:p>
            <a:pPr marL="1165225" indent="-717550"/>
            <a:endParaRPr kumimoji="1" lang="en-US" altLang="ja-JP" sz="1400" dirty="0"/>
          </a:p>
          <a:p>
            <a:r>
              <a:rPr kumimoji="1" lang="en-US" altLang="ja-JP" sz="1400" dirty="0"/>
              <a:t>※</a:t>
            </a:r>
            <a:r>
              <a:rPr kumimoji="1" lang="ja-JP" altLang="en-US" sz="1400" dirty="0"/>
              <a:t>参考：令和</a:t>
            </a:r>
            <a:r>
              <a:rPr kumimoji="1" lang="en-US" altLang="ja-JP" sz="1400" dirty="0"/>
              <a:t>3</a:t>
            </a:r>
            <a:r>
              <a:rPr kumimoji="1" lang="ja-JP" altLang="en-US" sz="1400" dirty="0"/>
              <a:t>年度ローカル</a:t>
            </a:r>
            <a:r>
              <a:rPr kumimoji="1" lang="en-US" altLang="ja-JP" sz="1400" dirty="0"/>
              <a:t>5G</a:t>
            </a:r>
            <a:r>
              <a:rPr kumimoji="1" lang="ja-JP" altLang="en-US" sz="1400" dirty="0"/>
              <a:t>開発実証成果概要　</a:t>
            </a:r>
            <a:r>
              <a:rPr kumimoji="1" lang="en-US" altLang="ja-JP" sz="1400" dirty="0">
                <a:hlinkClick r:id="rId2"/>
              </a:rPr>
              <a:t>https://www.soumu.go.jp/main_content/000813620.pdf</a:t>
            </a:r>
            <a:endParaRPr kumimoji="1" lang="en-US" altLang="ja-JP" sz="14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6651A48-113D-4BCC-AED3-E99F9511AE0B}"/>
              </a:ext>
            </a:extLst>
          </p:cNvPr>
          <p:cNvSpPr txBox="1"/>
          <p:nvPr/>
        </p:nvSpPr>
        <p:spPr>
          <a:xfrm>
            <a:off x="344129" y="108154"/>
            <a:ext cx="5159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/>
              <a:t>＜記載要領＞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本スライドは提出前に削除すること</a:t>
            </a:r>
            <a:endParaRPr lang="ja-JP" alt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406963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361</Words>
  <Application>Microsoft Office PowerPoint</Application>
  <PresentationFormat>A4 210 x 297 mm</PresentationFormat>
  <Paragraphs>36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-apple-system</vt:lpstr>
      <vt:lpstr>Meiryo UI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2022-05-31T00:27:32Z</dcterms:created>
  <dcterms:modified xsi:type="dcterms:W3CDTF">2022-05-31T00:27:40Z</dcterms:modified>
</cp:coreProperties>
</file>