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2" r:id="rId1"/>
  </p:sldMasterIdLst>
  <p:notesMasterIdLst>
    <p:notesMasterId r:id="rId22"/>
  </p:notesMasterIdLst>
  <p:sldIdLst>
    <p:sldId id="1303" r:id="rId2"/>
    <p:sldId id="1302" r:id="rId3"/>
    <p:sldId id="1328" r:id="rId4"/>
    <p:sldId id="1324" r:id="rId5"/>
    <p:sldId id="1330" r:id="rId6"/>
    <p:sldId id="1305" r:id="rId7"/>
    <p:sldId id="1306" r:id="rId8"/>
    <p:sldId id="1321" r:id="rId9"/>
    <p:sldId id="1322" r:id="rId10"/>
    <p:sldId id="1329" r:id="rId11"/>
    <p:sldId id="1311" r:id="rId12"/>
    <p:sldId id="1312" r:id="rId13"/>
    <p:sldId id="1313" r:id="rId14"/>
    <p:sldId id="1315" r:id="rId15"/>
    <p:sldId id="1316" r:id="rId16"/>
    <p:sldId id="1317" r:id="rId17"/>
    <p:sldId id="1318" r:id="rId18"/>
    <p:sldId id="1320" r:id="rId19"/>
    <p:sldId id="1326" r:id="rId20"/>
    <p:sldId id="1325" r:id="rId21"/>
  </p:sldIdLst>
  <p:sldSz cx="9906000" cy="6858000" type="A4"/>
  <p:notesSz cx="6735763" cy="9866313"/>
  <p:custDataLst>
    <p:tags r:id="rId23"/>
  </p:custDataLst>
  <p:defaultTextStyle>
    <a:defPPr>
      <a:defRPr lang="ja-JP"/>
    </a:defPPr>
    <a:lvl1pPr marL="0" algn="l" defTabSz="913880" rtl="0" eaLnBrk="1" latinLnBrk="0" hangingPunct="1">
      <a:defRPr kumimoji="1" lang="ja-JP" altLang="en-US" sz="14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guide id="3" pos="943"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167"/>
    <a:srgbClr val="E1E4ED"/>
    <a:srgbClr val="FDEADA"/>
    <a:srgbClr val="E6D7D6"/>
    <a:srgbClr val="0070C0"/>
    <a:srgbClr val="FFC000"/>
    <a:srgbClr val="FCEDEC"/>
    <a:srgbClr val="F29F67"/>
    <a:srgbClr val="E46D5F"/>
    <a:srgbClr val="8CA9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4" autoAdjust="0"/>
    <p:restoredTop sz="91744" autoAdjust="0"/>
  </p:normalViewPr>
  <p:slideViewPr>
    <p:cSldViewPr snapToGrid="0">
      <p:cViewPr varScale="1">
        <p:scale>
          <a:sx n="101" d="100"/>
          <a:sy n="101" d="100"/>
        </p:scale>
        <p:origin x="2034" y="90"/>
      </p:cViewPr>
      <p:guideLst>
        <p:guide orient="horz" pos="2160"/>
        <p:guide pos="3120"/>
        <p:guide pos="943"/>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0644" tIns="45322" rIns="90644" bIns="45322" rtlCol="0"/>
          <a:lstStyle>
            <a:lvl1pPr algn="r">
              <a:defRPr sz="1200"/>
            </a:lvl1pPr>
          </a:lstStyle>
          <a:p>
            <a:fld id="{BBCB79B4-05FB-4B0B-8453-BAA7C54A2588}" type="datetimeFigureOut">
              <a:rPr kumimoji="1" lang="ja-JP" altLang="en-US" smtClean="0"/>
              <a:pPr/>
              <a:t>2022/5/31</a:t>
            </a:fld>
            <a:endParaRPr kumimoji="1" lang="ja-JP" altLang="en-US"/>
          </a:p>
        </p:txBody>
      </p:sp>
      <p:sp>
        <p:nvSpPr>
          <p:cNvPr id="4" name="スライド イメージ プレースホルダー 3"/>
          <p:cNvSpPr>
            <a:spLocks noGrp="1" noRot="1" noChangeAspect="1"/>
          </p:cNvSpPr>
          <p:nvPr>
            <p:ph type="sldImg" idx="2"/>
          </p:nvPr>
        </p:nvSpPr>
        <p:spPr>
          <a:xfrm>
            <a:off x="698500" y="741363"/>
            <a:ext cx="53387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0644" tIns="45322" rIns="90644" bIns="45322" rtlCol="0" anchor="b"/>
          <a:lstStyle>
            <a:lvl1pPr algn="r">
              <a:defRPr sz="1200"/>
            </a:lvl1pPr>
          </a:lstStyle>
          <a:p>
            <a:fld id="{06C884F1-D850-4AA6-8CF2-7534F1A7E3C4}" type="slidenum">
              <a:rPr kumimoji="1" lang="ja-JP" altLang="en-US" smtClean="0"/>
              <a:pPr/>
              <a:t>‹#›</a:t>
            </a:fld>
            <a:endParaRPr kumimoji="1" lang="ja-JP" altLang="en-US"/>
          </a:p>
        </p:txBody>
      </p:sp>
    </p:spTree>
    <p:extLst>
      <p:ext uri="{BB962C8B-B14F-4D97-AF65-F5344CB8AC3E}">
        <p14:creationId xmlns:p14="http://schemas.microsoft.com/office/powerpoint/2010/main" val="2729444618"/>
      </p:ext>
    </p:extLst>
  </p:cSld>
  <p:clrMap bg1="lt1" tx1="dk1" bg2="lt2" tx2="dk2" accent1="accent1" accent2="accent2" accent3="accent3" accent4="accent4" accent5="accent5" accent6="accent6" hlink="hlink" folHlink="folHlink"/>
  <p:notesStyle>
    <a:lvl1pPr marL="0" algn="l" defTabSz="913880" rtl="0" eaLnBrk="1" latinLnBrk="0" hangingPunct="1">
      <a:defRPr kumimoji="1" sz="1200" kern="1200">
        <a:solidFill>
          <a:schemeClr val="tx1"/>
        </a:solidFill>
        <a:latin typeface="+mn-lt"/>
        <a:ea typeface="+mn-ea"/>
        <a:cs typeface="+mn-cs"/>
      </a:defRPr>
    </a:lvl1pPr>
    <a:lvl2pPr marL="456941" algn="l" defTabSz="913880" rtl="0" eaLnBrk="1" latinLnBrk="0" hangingPunct="1">
      <a:defRPr kumimoji="1" sz="1200" kern="1200">
        <a:solidFill>
          <a:schemeClr val="tx1"/>
        </a:solidFill>
        <a:latin typeface="+mn-lt"/>
        <a:ea typeface="+mn-ea"/>
        <a:cs typeface="+mn-cs"/>
      </a:defRPr>
    </a:lvl2pPr>
    <a:lvl3pPr marL="913880" algn="l" defTabSz="913880" rtl="0" eaLnBrk="1" latinLnBrk="0" hangingPunct="1">
      <a:defRPr kumimoji="1" sz="1200" kern="1200">
        <a:solidFill>
          <a:schemeClr val="tx1"/>
        </a:solidFill>
        <a:latin typeface="+mn-lt"/>
        <a:ea typeface="+mn-ea"/>
        <a:cs typeface="+mn-cs"/>
      </a:defRPr>
    </a:lvl3pPr>
    <a:lvl4pPr marL="1370820" algn="l" defTabSz="913880" rtl="0" eaLnBrk="1" latinLnBrk="0" hangingPunct="1">
      <a:defRPr kumimoji="1" sz="1200" kern="1200">
        <a:solidFill>
          <a:schemeClr val="tx1"/>
        </a:solidFill>
        <a:latin typeface="+mn-lt"/>
        <a:ea typeface="+mn-ea"/>
        <a:cs typeface="+mn-cs"/>
      </a:defRPr>
    </a:lvl4pPr>
    <a:lvl5pPr marL="1827761" algn="l" defTabSz="913880" rtl="0" eaLnBrk="1" latinLnBrk="0" hangingPunct="1">
      <a:defRPr kumimoji="1" sz="1200" kern="1200">
        <a:solidFill>
          <a:schemeClr val="tx1"/>
        </a:solidFill>
        <a:latin typeface="+mn-lt"/>
        <a:ea typeface="+mn-ea"/>
        <a:cs typeface="+mn-cs"/>
      </a:defRPr>
    </a:lvl5pPr>
    <a:lvl6pPr marL="2284700" algn="l" defTabSz="913880" rtl="0" eaLnBrk="1" latinLnBrk="0" hangingPunct="1">
      <a:defRPr kumimoji="1" sz="1200" kern="1200">
        <a:solidFill>
          <a:schemeClr val="tx1"/>
        </a:solidFill>
        <a:latin typeface="+mn-lt"/>
        <a:ea typeface="+mn-ea"/>
        <a:cs typeface="+mn-cs"/>
      </a:defRPr>
    </a:lvl6pPr>
    <a:lvl7pPr marL="2741640" algn="l" defTabSz="913880" rtl="0" eaLnBrk="1" latinLnBrk="0" hangingPunct="1">
      <a:defRPr kumimoji="1" sz="1200" kern="1200">
        <a:solidFill>
          <a:schemeClr val="tx1"/>
        </a:solidFill>
        <a:latin typeface="+mn-lt"/>
        <a:ea typeface="+mn-ea"/>
        <a:cs typeface="+mn-cs"/>
      </a:defRPr>
    </a:lvl7pPr>
    <a:lvl8pPr marL="3198580" algn="l" defTabSz="913880" rtl="0" eaLnBrk="1" latinLnBrk="0" hangingPunct="1">
      <a:defRPr kumimoji="1" sz="1200" kern="1200">
        <a:solidFill>
          <a:schemeClr val="tx1"/>
        </a:solidFill>
        <a:latin typeface="+mn-lt"/>
        <a:ea typeface="+mn-ea"/>
        <a:cs typeface="+mn-cs"/>
      </a:defRPr>
    </a:lvl8pPr>
    <a:lvl9pPr marL="3655521" algn="l" defTabSz="9138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884F1-D850-4AA6-8CF2-7534F1A7E3C4}" type="slidenum">
              <a:rPr kumimoji="1" lang="ja-JP" altLang="en-US" smtClean="0"/>
              <a:pPr/>
              <a:t>9</a:t>
            </a:fld>
            <a:endParaRPr kumimoji="1" lang="ja-JP" altLang="en-US"/>
          </a:p>
        </p:txBody>
      </p:sp>
    </p:spTree>
    <p:extLst>
      <p:ext uri="{BB962C8B-B14F-4D97-AF65-F5344CB8AC3E}">
        <p14:creationId xmlns:p14="http://schemas.microsoft.com/office/powerpoint/2010/main" val="1094668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410400" y="2781303"/>
            <a:ext cx="9086400" cy="647700"/>
          </a:xfrm>
          <a:prstGeom prst="rect">
            <a:avLst/>
          </a:prstGeom>
          <a:noFill/>
          <a:effectLst/>
        </p:spPr>
        <p:txBody>
          <a:bodyPr lIns="91387" tIns="45694" rIns="91387" bIns="45694" anchor="ctr">
            <a:normAutofit/>
          </a:bodyPr>
          <a:lstStyle>
            <a:lvl1pPr>
              <a:defRPr sz="3200"/>
            </a:lvl1pPr>
          </a:lstStyle>
          <a:p>
            <a:r>
              <a:rPr kumimoji="1" lang="ja-JP" altLang="en-US"/>
              <a:t>マスター タイトルの書式設定</a:t>
            </a:r>
          </a:p>
        </p:txBody>
      </p:sp>
      <p:sp>
        <p:nvSpPr>
          <p:cNvPr id="3" name="サブタイトル 2"/>
          <p:cNvSpPr>
            <a:spLocks noGrp="1"/>
          </p:cNvSpPr>
          <p:nvPr>
            <p:ph type="subTitle" idx="1" hasCustomPrompt="1"/>
          </p:nvPr>
        </p:nvSpPr>
        <p:spPr>
          <a:xfrm>
            <a:off x="410400" y="3571203"/>
            <a:ext cx="9086400" cy="307777"/>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a:t>マスタ－ サブタイトルの書式設定</a:t>
            </a:r>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135743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324419" y="1779357"/>
            <a:ext cx="5257155" cy="647700"/>
          </a:xfrm>
          <a:prstGeom prst="rect">
            <a:avLst/>
          </a:prstGeom>
          <a:noFill/>
          <a:effectLst/>
        </p:spPr>
        <p:txBody>
          <a:bodyPr lIns="91387" tIns="45694" rIns="91387" bIns="45694" anchor="ctr">
            <a:normAutofit/>
          </a:bodyPr>
          <a:lstStyle>
            <a:lvl1pPr algn="ctr">
              <a:defRPr sz="3200">
                <a:solidFill>
                  <a:srgbClr val="092167"/>
                </a:solidFill>
              </a:defRPr>
            </a:lvl1pPr>
          </a:lstStyle>
          <a:p>
            <a:r>
              <a:rPr kumimoji="1" lang="ja-JP" altLang="en-US" dirty="0"/>
              <a:t>実証件名</a:t>
            </a:r>
          </a:p>
        </p:txBody>
      </p:sp>
      <p:sp>
        <p:nvSpPr>
          <p:cNvPr id="3" name="サブタイトル 2"/>
          <p:cNvSpPr>
            <a:spLocks noGrp="1"/>
          </p:cNvSpPr>
          <p:nvPr>
            <p:ph type="subTitle" idx="1" hasCustomPrompt="1"/>
          </p:nvPr>
        </p:nvSpPr>
        <p:spPr>
          <a:xfrm>
            <a:off x="410400" y="5081076"/>
            <a:ext cx="6947932" cy="430886"/>
          </a:xfrm>
          <a:prstGeom prst="rect">
            <a:avLst/>
          </a:prstGeom>
        </p:spPr>
        <p:txBody>
          <a:bodyPr lIns="91387" tIns="45694" rIns="91387" bIns="45694"/>
          <a:lstStyle>
            <a:lvl1pPr marL="0" indent="0" algn="l">
              <a:buNone/>
              <a:defRPr sz="2000" b="0">
                <a:solidFill>
                  <a:schemeClr val="tx1"/>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代表機関名</a:t>
            </a:r>
            <a:endParaRPr kumimoji="1" lang="en-US" altLang="ja-JP" dirty="0"/>
          </a:p>
        </p:txBody>
      </p:sp>
      <p:sp>
        <p:nvSpPr>
          <p:cNvPr id="4" name="Line 4"/>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tx1">
                    <a:lumMod val="85000"/>
                    <a:lumOff val="15000"/>
                  </a:schemeClr>
                </a:solidFill>
              </a:rPr>
              <a:t>令和</a:t>
            </a:r>
            <a:r>
              <a:rPr lang="en-US" altLang="ja-JP" sz="2200" b="1" dirty="0">
                <a:solidFill>
                  <a:schemeClr val="tx1">
                    <a:lumMod val="85000"/>
                    <a:lumOff val="15000"/>
                  </a:schemeClr>
                </a:solidFill>
              </a:rPr>
              <a:t>4</a:t>
            </a:r>
            <a:r>
              <a:rPr lang="ja-JP" altLang="en-US" sz="2200" b="1" dirty="0">
                <a:solidFill>
                  <a:schemeClr val="tx1">
                    <a:lumMod val="85000"/>
                    <a:lumOff val="15000"/>
                  </a:schemeClr>
                </a:solidFill>
              </a:rPr>
              <a:t>年度　課題解決型ローカル５Ｇ等の実現に向けた開発実証</a:t>
            </a:r>
            <a:endParaRPr lang="ja-JP" altLang="en-US" sz="22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a:p>
            <a:pPr algn="ctr"/>
            <a:endParaRPr lang="ja-JP" altLang="en-US" sz="2800" dirty="0">
              <a:solidFill>
                <a:schemeClr val="tx1">
                  <a:lumMod val="85000"/>
                  <a:lumOff val="15000"/>
                </a:schemeClr>
              </a:solidFill>
              <a:latin typeface="+mj-ea"/>
              <a:ea typeface="+mj-ea"/>
            </a:endParaRPr>
          </a:p>
        </p:txBody>
      </p:sp>
      <p:sp>
        <p:nvSpPr>
          <p:cNvPr id="8" name="Line 4">
            <a:extLst>
              <a:ext uri="{FF2B5EF4-FFF2-40B4-BE49-F238E27FC236}">
                <a16:creationId xmlns:a16="http://schemas.microsoft.com/office/drawing/2014/main" id="{18530634-3AF4-4C22-B554-54DADE6AF4F7}"/>
              </a:ext>
            </a:extLst>
          </p:cNvPr>
          <p:cNvSpPr>
            <a:spLocks noChangeShapeType="1"/>
          </p:cNvSpPr>
          <p:nvPr userDrawn="1"/>
        </p:nvSpPr>
        <p:spPr bwMode="gray">
          <a:xfrm>
            <a:off x="410400" y="3443288"/>
            <a:ext cx="9086400" cy="0"/>
          </a:xfrm>
          <a:prstGeom prst="line">
            <a:avLst/>
          </a:prstGeom>
          <a:noFill/>
          <a:ln w="381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055317" y="3587232"/>
            <a:ext cx="1795363"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dirty="0">
                <a:latin typeface="+mj-ea"/>
                <a:ea typeface="+mj-ea"/>
              </a:rPr>
              <a:t>提案書概要</a:t>
            </a:r>
            <a:endParaRPr lang="ja-JP" altLang="ja-JP" sz="2800" dirty="0">
              <a:solidFill>
                <a:srgbClr val="333333"/>
              </a:solidFill>
              <a:latin typeface="+mj-ea"/>
              <a:ea typeface="+mj-ea"/>
            </a:endParaRPr>
          </a:p>
        </p:txBody>
      </p:sp>
      <p:sp>
        <p:nvSpPr>
          <p:cNvPr id="15" name="テキスト プレースホルダー 14">
            <a:extLst>
              <a:ext uri="{FF2B5EF4-FFF2-40B4-BE49-F238E27FC236}">
                <a16:creationId xmlns:a16="http://schemas.microsoft.com/office/drawing/2014/main" id="{A725FE80-F157-4AE8-9B58-8372A19CA23A}"/>
              </a:ext>
            </a:extLst>
          </p:cNvPr>
          <p:cNvSpPr>
            <a:spLocks noGrp="1"/>
          </p:cNvSpPr>
          <p:nvPr>
            <p:ph type="body" sz="quarter" idx="10" hasCustomPrompt="1"/>
          </p:nvPr>
        </p:nvSpPr>
        <p:spPr>
          <a:xfrm>
            <a:off x="410400" y="5653454"/>
            <a:ext cx="6946900" cy="454025"/>
          </a:xfrm>
          <a:prstGeom prst="rect">
            <a:avLst/>
          </a:prstGeom>
        </p:spPr>
        <p:txBody>
          <a:bodyPr/>
          <a:lstStyle>
            <a:lvl5pPr marL="888493" indent="0">
              <a:buNone/>
              <a:defRPr/>
            </a:lvl5pPr>
          </a:lstStyle>
          <a:p>
            <a:r>
              <a:rPr kumimoji="1" lang="ja-JP" altLang="en-US" dirty="0"/>
              <a:t>実証コンソーシアム名（ある場合のみ）</a:t>
            </a:r>
            <a:endParaRPr kumimoji="1" lang="en-US" altLang="ja-JP" dirty="0"/>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244975"/>
            <a:ext cx="3560627" cy="398463"/>
          </a:xfrm>
          <a:prstGeom prst="rect">
            <a:avLst/>
          </a:prstGeom>
        </p:spPr>
        <p:txBody>
          <a:bodyPr/>
          <a:lstStyle/>
          <a:p>
            <a:r>
              <a:rPr lang="ja-JP" altLang="en-US" dirty="0"/>
              <a:t>提出日（例：令和</a:t>
            </a:r>
            <a:r>
              <a:rPr lang="en-US" altLang="ja-JP" dirty="0"/>
              <a:t>4</a:t>
            </a:r>
            <a:r>
              <a:rPr lang="ja-JP" altLang="en-US" dirty="0"/>
              <a:t>年</a:t>
            </a:r>
            <a:r>
              <a:rPr lang="en-US" altLang="ja-JP" dirty="0"/>
              <a:t>6</a:t>
            </a:r>
            <a:r>
              <a:rPr lang="ja-JP" altLang="en-US" dirty="0"/>
              <a:t>月</a:t>
            </a:r>
            <a:r>
              <a:rPr lang="en-US" altLang="ja-JP" dirty="0"/>
              <a:t>30</a:t>
            </a:r>
            <a:r>
              <a:rPr lang="ja-JP" altLang="en-US" dirty="0"/>
              <a:t>日）</a:t>
            </a:r>
          </a:p>
          <a:p>
            <a:pPr lvl="4"/>
            <a:endParaRPr kumimoji="1" lang="ja-JP" altLang="en-US" dirty="0"/>
          </a:p>
        </p:txBody>
      </p:sp>
      <p:sp>
        <p:nvSpPr>
          <p:cNvPr id="10" name="Slide Number Placeholder 3">
            <a:extLst>
              <a:ext uri="{FF2B5EF4-FFF2-40B4-BE49-F238E27FC236}">
                <a16:creationId xmlns:a16="http://schemas.microsoft.com/office/drawing/2014/main" id="{4412B686-10D2-4D34-A4AC-427D4AA5855D}"/>
              </a:ext>
            </a:extLst>
          </p:cNvPr>
          <p:cNvSpPr txBox="1">
            <a:spLocks/>
          </p:cNvSpPr>
          <p:nvPr userDrawn="1"/>
        </p:nvSpPr>
        <p:spPr>
          <a:xfrm>
            <a:off x="7413523" y="0"/>
            <a:ext cx="2492477" cy="365125"/>
          </a:xfrm>
          <a:prstGeom prst="rect">
            <a:avLst/>
          </a:prstGeom>
        </p:spPr>
        <p:txBody>
          <a:bodyPr anchor="ctr"/>
          <a:lstStyle>
            <a:defPPr>
              <a:defRPr lang="en-US"/>
            </a:defPPr>
            <a:lvl1pPr marL="0" algn="l" defTabSz="457200" rtl="0" eaLnBrk="1" latinLnBrk="0" hangingPunct="1">
              <a:defRPr sz="18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kumimoji="1" lang="ja-JP" altLang="en-US" sz="1200" dirty="0">
                <a:solidFill>
                  <a:schemeClr val="bg1">
                    <a:lumMod val="50000"/>
                  </a:schemeClr>
                </a:solidFill>
              </a:rPr>
              <a:t>事業区分：特殊な環境における実証</a:t>
            </a:r>
          </a:p>
        </p:txBody>
      </p:sp>
    </p:spTree>
    <p:extLst>
      <p:ext uri="{BB962C8B-B14F-4D97-AF65-F5344CB8AC3E}">
        <p14:creationId xmlns:p14="http://schemas.microsoft.com/office/powerpoint/2010/main" val="1660337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7"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
        <p:nvSpPr>
          <p:cNvPr id="5" name="タイトル 1">
            <a:extLst>
              <a:ext uri="{FF2B5EF4-FFF2-40B4-BE49-F238E27FC236}">
                <a16:creationId xmlns:a16="http://schemas.microsoft.com/office/drawing/2014/main" id="{FE55E29E-8C8C-4968-9F81-8F9990EAA8AB}"/>
              </a:ext>
            </a:extLst>
          </p:cNvPr>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8" name="title_line">
            <a:extLst>
              <a:ext uri="{FF2B5EF4-FFF2-40B4-BE49-F238E27FC236}">
                <a16:creationId xmlns:a16="http://schemas.microsoft.com/office/drawing/2014/main" id="{0D1F7C21-EC8C-4EFB-8A8F-31078B3C0763}"/>
              </a:ext>
            </a:extLst>
          </p:cNvPr>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Tree>
    <p:extLst>
      <p:ext uri="{BB962C8B-B14F-4D97-AF65-F5344CB8AC3E}">
        <p14:creationId xmlns:p14="http://schemas.microsoft.com/office/powerpoint/2010/main" val="205246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とテキスト">
    <p:spTree>
      <p:nvGrpSpPr>
        <p:cNvPr id="1" name=""/>
        <p:cNvGrpSpPr/>
        <p:nvPr/>
      </p:nvGrpSpPr>
      <p:grpSpPr>
        <a:xfrm>
          <a:off x="0" y="0"/>
          <a:ext cx="0" cy="0"/>
          <a:chOff x="0" y="0"/>
          <a:chExt cx="0" cy="0"/>
        </a:xfrm>
      </p:grpSpPr>
      <p:sp>
        <p:nvSpPr>
          <p:cNvPr id="8"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algn="ctr" fontAlgn="base">
              <a:spcBef>
                <a:spcPct val="0"/>
              </a:spcBef>
              <a:spcAft>
                <a:spcPct val="0"/>
              </a:spcAft>
              <a:buFontTx/>
              <a:buNone/>
              <a:defRPr sz="1200">
                <a:latin typeface="Arial" charset="0"/>
                <a:ea typeface="ＭＳ Ｐゴシック" charset="-128"/>
              </a:defRPr>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lgn="ctr"/>
            <a:fld id="{AB47E478-DBB3-43BC-A738-41880CA68C90}" type="slidenum">
              <a:rPr lang="ja-JP" altLang="en-US" sz="1200" baseline="0" smtClean="0">
                <a:latin typeface="+mn-lt"/>
                <a:ea typeface="+mn-ea"/>
                <a:sym typeface="Arial"/>
              </a:rPr>
              <a:pPr lvl="0" algn="ctr"/>
              <a:t>‹#›</a:t>
            </a:fld>
            <a:endParaRPr lang="ja-JP" altLang="en-US" sz="1200" baseline="0">
              <a:latin typeface="+mn-lt"/>
              <a:ea typeface="+mn-ea"/>
              <a:sym typeface="Arial"/>
            </a:endParaRPr>
          </a:p>
        </p:txBody>
      </p:sp>
      <p:sp>
        <p:nvSpPr>
          <p:cNvPr id="5" name="テキスト プレースホルダー 4"/>
          <p:cNvSpPr>
            <a:spLocks noGrp="1"/>
          </p:cNvSpPr>
          <p:nvPr>
            <p:ph type="body" sz="quarter" idx="10"/>
          </p:nvPr>
        </p:nvSpPr>
        <p:spPr>
          <a:xfrm>
            <a:off x="215659" y="870663"/>
            <a:ext cx="9454551" cy="1515800"/>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lang="ja-JP" altLang="en-US" dirty="0" smtClean="0"/>
            </a:lvl1pPr>
            <a:lvl2pPr>
              <a:defRPr lang="ja-JP" altLang="en-US" dirty="0" smtClean="0"/>
            </a:lvl2pPr>
            <a:lvl3pPr>
              <a:defRPr lang="ja-JP" altLang="en-US" dirty="0" smtClean="0"/>
            </a:lvl3pPr>
            <a:lvl4pPr>
              <a:defRPr lang="ja-JP" altLang="en-US" dirty="0" smtClean="0"/>
            </a:lvl4pPr>
            <a:lvl5pPr>
              <a:defRPr lang="ja-JP" altLang="en-US" dirty="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タイトル 1"/>
          <p:cNvSpPr>
            <a:spLocks noGrp="1"/>
          </p:cNvSpPr>
          <p:nvPr>
            <p:ph type="title"/>
          </p:nvPr>
        </p:nvSpPr>
        <p:spPr>
          <a:xfrm>
            <a:off x="0" y="74714"/>
            <a:ext cx="9906000" cy="606425"/>
          </a:xfrm>
          <a:prstGeom prst="rect">
            <a:avLst/>
          </a:prstGeom>
        </p:spPr>
        <p:txBody>
          <a:bodyPr lIns="0" tIns="45694" rIns="91387" bIns="45694" anchor="ctr">
            <a:normAutofit/>
          </a:bodyPr>
          <a:lstStyle>
            <a:lvl1pPr marL="185632" indent="0">
              <a:defRPr sz="2300" b="1"/>
            </a:lvl1pPr>
          </a:lstStyle>
          <a:p>
            <a:r>
              <a:rPr kumimoji="1" lang="ja-JP" altLang="en-US"/>
              <a:t>マスター タイトルの書式設定</a:t>
            </a:r>
          </a:p>
        </p:txBody>
      </p:sp>
      <p:sp>
        <p:nvSpPr>
          <p:cNvPr id="11" name="title_line"/>
          <p:cNvSpPr>
            <a:spLocks noChangeShapeType="1"/>
          </p:cNvSpPr>
          <p:nvPr userDrawn="1"/>
        </p:nvSpPr>
        <p:spPr bwMode="gray">
          <a:xfrm>
            <a:off x="-15552" y="707013"/>
            <a:ext cx="9932400" cy="1588"/>
          </a:xfrm>
          <a:prstGeom prst="line">
            <a:avLst/>
          </a:prstGeom>
          <a:noFill/>
          <a:ln w="38100" cmpd="thinThick">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lgn="ctr" fontAlgn="b">
              <a:spcBef>
                <a:spcPct val="0"/>
              </a:spcBef>
              <a:spcAft>
                <a:spcPct val="0"/>
              </a:spcAft>
              <a:buFont typeface="Wingdings" pitchFamily="2" charset="2"/>
            </a:pPr>
            <a:endParaRPr lang="ja-JP" altLang="en-US" sz="1400">
              <a:latin typeface="ＭＳ Ｐゴシック" charset="-128"/>
              <a:ea typeface="ＭＳ Ｐゴシック" charset="-128"/>
            </a:endParaRPr>
          </a:p>
        </p:txBody>
      </p:sp>
      <p:sp>
        <p:nvSpPr>
          <p:cNvPr id="6" name="Line_futta">
            <a:extLst>
              <a:ext uri="{FF2B5EF4-FFF2-40B4-BE49-F238E27FC236}">
                <a16:creationId xmlns:a16="http://schemas.microsoft.com/office/drawing/2014/main" id="{48B2B403-F8EF-440B-AE92-0F6A4DDA0062}"/>
              </a:ext>
            </a:extLst>
          </p:cNvPr>
          <p:cNvSpPr>
            <a:spLocks noChangeShapeType="1"/>
          </p:cNvSpPr>
          <p:nvPr userDrawn="1"/>
        </p:nvSpPr>
        <p:spPr bwMode="gray">
          <a:xfrm>
            <a:off x="0" y="6591300"/>
            <a:ext cx="9906000" cy="0"/>
          </a:xfrm>
          <a:prstGeom prst="line">
            <a:avLst/>
          </a:prstGeom>
          <a:ln>
            <a:solidFill>
              <a:srgbClr val="ACACAC"/>
            </a:solidFill>
          </a:ln>
          <a:extLst>
            <a:ext uri="{909E8E84-426E-40DD-AFC4-6F175D3DCCD1}">
              <a14:hiddenFill xmlns:a14="http://schemas.microsoft.com/office/drawing/2010/main">
                <a:noFill/>
              </a14:hiddenFill>
            </a:ext>
          </a:extLst>
        </p:spPr>
        <p:txBody>
          <a:bodyPr wrap="none" lIns="91387" tIns="45694" rIns="91387" bIns="45694" anchor="ctr"/>
          <a:lstStyle/>
          <a:p>
            <a:pPr lvl="0"/>
            <a:endParaRPr lang="ja-JP" altLang="en-US"/>
          </a:p>
        </p:txBody>
      </p:sp>
    </p:spTree>
    <p:extLst>
      <p:ext uri="{BB962C8B-B14F-4D97-AF65-F5344CB8AC3E}">
        <p14:creationId xmlns:p14="http://schemas.microsoft.com/office/powerpoint/2010/main" val="313576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9" name="Page_num"/>
          <p:cNvSpPr txBox="1"/>
          <p:nvPr/>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428857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Page_num"/>
          <p:cNvSpPr txBox="1"/>
          <p:nvPr userDrawn="1"/>
        </p:nvSpPr>
        <p:spPr>
          <a:xfrm>
            <a:off x="4706879" y="6596125"/>
            <a:ext cx="468376" cy="25882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7" tIns="45694" rIns="91387" bIns="45694" numCol="1" anchor="ctr" anchorCtr="0" compatLnSpc="1">
            <a:prstTxWarp prst="textNoShape">
              <a:avLst/>
            </a:prstTxWarp>
          </a:bodyPr>
          <a:lstStyle>
            <a:defPPr>
              <a:defRPr lang="ja-JP"/>
            </a:defPPr>
            <a:lvl1pPr lvl="0" algn="ctr" fontAlgn="base">
              <a:spcBef>
                <a:spcPct val="0"/>
              </a:spcBef>
              <a:spcAft>
                <a:spcPct val="0"/>
              </a:spcAft>
              <a:buFontTx/>
              <a:buNone/>
              <a:defRPr sz="1200" baseline="0"/>
            </a:lvl1pPr>
            <a:lvl2pPr algn="ctr" fontAlgn="b">
              <a:spcBef>
                <a:spcPct val="0"/>
              </a:spcBef>
              <a:spcAft>
                <a:spcPct val="0"/>
              </a:spcAft>
              <a:buFont typeface="Wingdings" pitchFamily="2" charset="2"/>
              <a:defRPr sz="1400">
                <a:latin typeface="ＭＳ Ｐゴシック" charset="-128"/>
                <a:ea typeface="ＭＳ Ｐゴシック" charset="-128"/>
              </a:defRPr>
            </a:lvl2pPr>
            <a:lvl3pPr algn="ctr" fontAlgn="b">
              <a:spcBef>
                <a:spcPct val="0"/>
              </a:spcBef>
              <a:spcAft>
                <a:spcPct val="0"/>
              </a:spcAft>
              <a:buFont typeface="Wingdings" pitchFamily="2" charset="2"/>
              <a:defRPr sz="1400">
                <a:latin typeface="ＭＳ Ｐゴシック" charset="-128"/>
                <a:ea typeface="ＭＳ Ｐゴシック" charset="-128"/>
              </a:defRPr>
            </a:lvl3pPr>
            <a:lvl4pPr algn="ctr" fontAlgn="b">
              <a:spcBef>
                <a:spcPct val="0"/>
              </a:spcBef>
              <a:spcAft>
                <a:spcPct val="0"/>
              </a:spcAft>
              <a:buFont typeface="Wingdings" pitchFamily="2" charset="2"/>
              <a:defRPr sz="1400">
                <a:latin typeface="ＭＳ Ｐゴシック" charset="-128"/>
                <a:ea typeface="ＭＳ Ｐゴシック" charset="-128"/>
              </a:defRPr>
            </a:lvl4pPr>
            <a:lvl5pPr algn="ctr" fontAlgn="b">
              <a:spcBef>
                <a:spcPct val="0"/>
              </a:spcBef>
              <a:spcAft>
                <a:spcPct val="0"/>
              </a:spcAft>
              <a:buFont typeface="Wingdings" pitchFamily="2" charset="2"/>
              <a:defRPr sz="1400">
                <a:latin typeface="ＭＳ Ｐゴシック" charset="-128"/>
                <a:ea typeface="ＭＳ Ｐゴシック" charset="-128"/>
              </a:defRPr>
            </a:lvl5pPr>
            <a:lvl6pPr>
              <a:defRPr sz="1400">
                <a:latin typeface="ＭＳ Ｐゴシック" charset="-128"/>
                <a:ea typeface="ＭＳ Ｐゴシック" charset="-128"/>
              </a:defRPr>
            </a:lvl6pPr>
            <a:lvl7pPr>
              <a:defRPr sz="1400">
                <a:latin typeface="ＭＳ Ｐゴシック" charset="-128"/>
                <a:ea typeface="ＭＳ Ｐゴシック" charset="-128"/>
              </a:defRPr>
            </a:lvl7pPr>
            <a:lvl8pPr>
              <a:defRPr sz="1400">
                <a:latin typeface="ＭＳ Ｐゴシック" charset="-128"/>
                <a:ea typeface="ＭＳ Ｐゴシック" charset="-128"/>
              </a:defRPr>
            </a:lvl8pPr>
            <a:lvl9pPr>
              <a:defRPr sz="1400">
                <a:latin typeface="ＭＳ Ｐゴシック" charset="-128"/>
                <a:ea typeface="ＭＳ Ｐゴシック" charset="-128"/>
              </a:defRPr>
            </a:lvl9pPr>
          </a:lstStyle>
          <a:p>
            <a:pPr lvl="0"/>
            <a:fld id="{AB47E478-DBB3-43BC-A738-41880CA68C90}" type="slidenum">
              <a:rPr lang="ja-JP" altLang="en-US" smtClean="0">
                <a:sym typeface="Arial"/>
              </a:rPr>
              <a:pPr lvl="0"/>
              <a:t>‹#›</a:t>
            </a:fld>
            <a:endParaRPr lang="ja-JP" altLang="en-US">
              <a:sym typeface="Arial"/>
            </a:endParaRPr>
          </a:p>
        </p:txBody>
      </p:sp>
    </p:spTree>
    <p:extLst>
      <p:ext uri="{BB962C8B-B14F-4D97-AF65-F5344CB8AC3E}">
        <p14:creationId xmlns:p14="http://schemas.microsoft.com/office/powerpoint/2010/main" val="1803231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073166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66" r:id="rId3"/>
    <p:sldLayoutId id="2147483664" r:id="rId4"/>
    <p:sldLayoutId id="2147483665" r:id="rId5"/>
    <p:sldLayoutId id="2147483667" r:id="rId6"/>
  </p:sldLayoutIdLst>
  <p:hf hdr="0" ftr="0" dt="0"/>
  <p:txStyles>
    <p:titleStyle>
      <a:lvl1pPr algn="l" defTabSz="913880" rtl="0" eaLnBrk="1" latinLnBrk="0" hangingPunct="1">
        <a:spcBef>
          <a:spcPct val="0"/>
        </a:spcBef>
        <a:buNone/>
        <a:defRPr kumimoji="1" sz="2300" b="1" kern="1200">
          <a:solidFill>
            <a:schemeClr val="tx1"/>
          </a:solidFill>
          <a:latin typeface="+mj-lt"/>
          <a:ea typeface="+mj-ea"/>
          <a:cs typeface="+mj-cs"/>
        </a:defRPr>
      </a:lvl1pPr>
    </p:titleStyle>
    <p:body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3880" rtl="0" eaLnBrk="1" latinLnBrk="0" hangingPunct="1">
        <a:defRPr kumimoji="1" sz="1800" kern="1200">
          <a:solidFill>
            <a:schemeClr val="tx1"/>
          </a:solidFill>
          <a:latin typeface="+mn-lt"/>
          <a:ea typeface="+mn-ea"/>
          <a:cs typeface="+mn-cs"/>
        </a:defRPr>
      </a:lvl1pPr>
      <a:lvl2pPr marL="456941" algn="l" defTabSz="913880" rtl="0" eaLnBrk="1" latinLnBrk="0" hangingPunct="1">
        <a:defRPr kumimoji="1" sz="1800" kern="1200">
          <a:solidFill>
            <a:schemeClr val="tx1"/>
          </a:solidFill>
          <a:latin typeface="+mn-lt"/>
          <a:ea typeface="+mn-ea"/>
          <a:cs typeface="+mn-cs"/>
        </a:defRPr>
      </a:lvl2pPr>
      <a:lvl3pPr marL="913880" algn="l" defTabSz="913880" rtl="0" eaLnBrk="1" latinLnBrk="0" hangingPunct="1">
        <a:defRPr kumimoji="1" sz="1800" kern="1200">
          <a:solidFill>
            <a:schemeClr val="tx1"/>
          </a:solidFill>
          <a:latin typeface="+mn-lt"/>
          <a:ea typeface="+mn-ea"/>
          <a:cs typeface="+mn-cs"/>
        </a:defRPr>
      </a:lvl3pPr>
      <a:lvl4pPr marL="1370820" algn="l" defTabSz="913880" rtl="0" eaLnBrk="1" latinLnBrk="0" hangingPunct="1">
        <a:defRPr kumimoji="1" sz="1800" kern="1200">
          <a:solidFill>
            <a:schemeClr val="tx1"/>
          </a:solidFill>
          <a:latin typeface="+mn-lt"/>
          <a:ea typeface="+mn-ea"/>
          <a:cs typeface="+mn-cs"/>
        </a:defRPr>
      </a:lvl4pPr>
      <a:lvl5pPr marL="1827761" algn="l" defTabSz="913880" rtl="0" eaLnBrk="1" latinLnBrk="0" hangingPunct="1">
        <a:defRPr kumimoji="1" sz="1800" kern="1200">
          <a:solidFill>
            <a:schemeClr val="tx1"/>
          </a:solidFill>
          <a:latin typeface="+mn-lt"/>
          <a:ea typeface="+mn-ea"/>
          <a:cs typeface="+mn-cs"/>
        </a:defRPr>
      </a:lvl5pPr>
      <a:lvl6pPr marL="2284700" algn="l" defTabSz="913880" rtl="0" eaLnBrk="1" latinLnBrk="0" hangingPunct="1">
        <a:defRPr kumimoji="1" sz="1800" kern="1200">
          <a:solidFill>
            <a:schemeClr val="tx1"/>
          </a:solidFill>
          <a:latin typeface="+mn-lt"/>
          <a:ea typeface="+mn-ea"/>
          <a:cs typeface="+mn-cs"/>
        </a:defRPr>
      </a:lvl6pPr>
      <a:lvl7pPr marL="2741640" algn="l" defTabSz="913880" rtl="0" eaLnBrk="1" latinLnBrk="0" hangingPunct="1">
        <a:defRPr kumimoji="1" sz="1800" kern="1200">
          <a:solidFill>
            <a:schemeClr val="tx1"/>
          </a:solidFill>
          <a:latin typeface="+mn-lt"/>
          <a:ea typeface="+mn-ea"/>
          <a:cs typeface="+mn-cs"/>
        </a:defRPr>
      </a:lvl7pPr>
      <a:lvl8pPr marL="3198580" algn="l" defTabSz="913880" rtl="0" eaLnBrk="1" latinLnBrk="0" hangingPunct="1">
        <a:defRPr kumimoji="1" sz="1800" kern="1200">
          <a:solidFill>
            <a:schemeClr val="tx1"/>
          </a:solidFill>
          <a:latin typeface="+mn-lt"/>
          <a:ea typeface="+mn-ea"/>
          <a:cs typeface="+mn-cs"/>
        </a:defRPr>
      </a:lvl8pPr>
      <a:lvl9pPr marL="3655521" algn="l" defTabSz="91388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p:txBody>
          <a:bodyPr/>
          <a:lstStyle/>
          <a:p>
            <a:endParaRPr lang="ja-JP" altLang="en-US"/>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833C712A-608F-4822-98A4-C404175353FA}"/>
              </a:ext>
            </a:extLst>
          </p:cNvPr>
          <p:cNvSpPr>
            <a:spLocks noGrp="1"/>
          </p:cNvSpPr>
          <p:nvPr>
            <p:ph type="body" sz="quarter" idx="10"/>
          </p:nvPr>
        </p:nvSpPr>
        <p:spPr/>
        <p:txBody>
          <a:bodyPr/>
          <a:lstStyle/>
          <a:p>
            <a:endParaRPr lang="ja-JP" altLang="en-US"/>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ローカル５</a:t>
            </a:r>
            <a:r>
              <a:rPr kumimoji="1" lang="en-US" altLang="ja-JP" dirty="0"/>
              <a:t>G</a:t>
            </a:r>
            <a:r>
              <a:rPr kumimoji="1" lang="ja-JP" altLang="en-US" dirty="0"/>
              <a:t>活用モデルの実装計画</a:t>
            </a:r>
          </a:p>
        </p:txBody>
      </p:sp>
      <p:graphicFrame>
        <p:nvGraphicFramePr>
          <p:cNvPr id="4" name="表 4">
            <a:extLst>
              <a:ext uri="{FF2B5EF4-FFF2-40B4-BE49-F238E27FC236}">
                <a16:creationId xmlns:a16="http://schemas.microsoft.com/office/drawing/2014/main" id="{7DB2C61E-19AF-43AE-A75E-DB9940FAFAF6}"/>
              </a:ext>
            </a:extLst>
          </p:cNvPr>
          <p:cNvGraphicFramePr>
            <a:graphicFrameLocks noGrp="1"/>
          </p:cNvGraphicFramePr>
          <p:nvPr/>
        </p:nvGraphicFramePr>
        <p:xfrm>
          <a:off x="285746" y="763792"/>
          <a:ext cx="9334507" cy="3431690"/>
        </p:xfrm>
        <a:graphic>
          <a:graphicData uri="http://schemas.openxmlformats.org/drawingml/2006/table">
            <a:tbl>
              <a:tblPr>
                <a:tableStyleId>{5C22544A-7EE6-4342-B048-85BDC9FD1C3A}</a:tableStyleId>
              </a:tblPr>
              <a:tblGrid>
                <a:gridCol w="1853317">
                  <a:extLst>
                    <a:ext uri="{9D8B030D-6E8A-4147-A177-3AD203B41FA5}">
                      <a16:colId xmlns:a16="http://schemas.microsoft.com/office/drawing/2014/main" val="294678086"/>
                    </a:ext>
                  </a:extLst>
                </a:gridCol>
                <a:gridCol w="1246865">
                  <a:extLst>
                    <a:ext uri="{9D8B030D-6E8A-4147-A177-3AD203B41FA5}">
                      <a16:colId xmlns:a16="http://schemas.microsoft.com/office/drawing/2014/main" val="1377582754"/>
                    </a:ext>
                  </a:extLst>
                </a:gridCol>
                <a:gridCol w="1246865">
                  <a:extLst>
                    <a:ext uri="{9D8B030D-6E8A-4147-A177-3AD203B41FA5}">
                      <a16:colId xmlns:a16="http://schemas.microsoft.com/office/drawing/2014/main" val="3813083812"/>
                    </a:ext>
                  </a:extLst>
                </a:gridCol>
                <a:gridCol w="1246865">
                  <a:extLst>
                    <a:ext uri="{9D8B030D-6E8A-4147-A177-3AD203B41FA5}">
                      <a16:colId xmlns:a16="http://schemas.microsoft.com/office/drawing/2014/main" val="589172101"/>
                    </a:ext>
                  </a:extLst>
                </a:gridCol>
                <a:gridCol w="1246865">
                  <a:extLst>
                    <a:ext uri="{9D8B030D-6E8A-4147-A177-3AD203B41FA5}">
                      <a16:colId xmlns:a16="http://schemas.microsoft.com/office/drawing/2014/main" val="1130489851"/>
                    </a:ext>
                  </a:extLst>
                </a:gridCol>
                <a:gridCol w="1246865">
                  <a:extLst>
                    <a:ext uri="{9D8B030D-6E8A-4147-A177-3AD203B41FA5}">
                      <a16:colId xmlns:a16="http://schemas.microsoft.com/office/drawing/2014/main" val="1667844135"/>
                    </a:ext>
                  </a:extLst>
                </a:gridCol>
                <a:gridCol w="1246865">
                  <a:extLst>
                    <a:ext uri="{9D8B030D-6E8A-4147-A177-3AD203B41FA5}">
                      <a16:colId xmlns:a16="http://schemas.microsoft.com/office/drawing/2014/main" val="480139833"/>
                    </a:ext>
                  </a:extLst>
                </a:gridCol>
              </a:tblGrid>
              <a:tr h="541574">
                <a:tc>
                  <a:txBody>
                    <a:bodyPr/>
                    <a:lstStyle/>
                    <a:p>
                      <a:endParaRPr kumimoji="1" lang="ja-JP" altLang="en-US" sz="1400" dirty="0"/>
                    </a:p>
                  </a:txBody>
                  <a:tcPr anchor="ctr">
                    <a:lnL w="12700" cap="flat" cmpd="sng" algn="ctr">
                      <a:noFill/>
                      <a:prstDash val="solid"/>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（本年度）</a:t>
                      </a:r>
                      <a:endParaRPr kumimoji="1" lang="en-US" altLang="ja-JP" sz="1400" b="1" dirty="0"/>
                    </a:p>
                    <a:p>
                      <a:pPr algn="ctr"/>
                      <a:r>
                        <a:rPr kumimoji="1" lang="ja-JP" altLang="en-US" sz="1400" b="1" dirty="0"/>
                        <a:t>令和</a:t>
                      </a:r>
                      <a:r>
                        <a:rPr kumimoji="1" lang="en-US" altLang="ja-JP" sz="1400" b="1" dirty="0"/>
                        <a:t>4</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5</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3880" rtl="0" eaLnBrk="1" fontAlgn="auto" latinLnBrk="0" hangingPunct="1">
                        <a:lnSpc>
                          <a:spcPct val="100000"/>
                        </a:lnSpc>
                        <a:spcBef>
                          <a:spcPts val="0"/>
                        </a:spcBef>
                        <a:spcAft>
                          <a:spcPts val="0"/>
                        </a:spcAft>
                        <a:buClrTx/>
                        <a:buSzTx/>
                        <a:buFontTx/>
                        <a:buNone/>
                        <a:tabLst/>
                        <a:defRPr/>
                      </a:pPr>
                      <a:r>
                        <a:rPr kumimoji="1" lang="ja-JP" altLang="en-US" sz="1400" b="1" dirty="0"/>
                        <a:t>令和</a:t>
                      </a:r>
                      <a:r>
                        <a:rPr kumimoji="1" lang="en-US" altLang="ja-JP" sz="1400" b="1" dirty="0"/>
                        <a:t>6</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7</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8</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dot"/>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400" b="1" dirty="0"/>
                        <a:t>令和</a:t>
                      </a:r>
                      <a:r>
                        <a:rPr kumimoji="1" lang="en-US" altLang="ja-JP" sz="1400" b="1" dirty="0"/>
                        <a:t>9</a:t>
                      </a:r>
                      <a:r>
                        <a:rPr kumimoji="1" lang="ja-JP" altLang="en-US" sz="1400" b="1" dirty="0"/>
                        <a:t>年度</a:t>
                      </a:r>
                    </a:p>
                  </a:txBody>
                  <a:tcPr anchor="b">
                    <a:lnL w="12700" cap="flat" cmpd="sng" algn="ctr">
                      <a:noFill/>
                      <a:prstDash val="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656015"/>
                  </a:ext>
                </a:extLst>
              </a:tr>
              <a:tr h="937603">
                <a:tc>
                  <a:txBody>
                    <a:bodyPr/>
                    <a:lstStyle/>
                    <a:p>
                      <a:r>
                        <a:rPr kumimoji="1" lang="ja-JP" altLang="en-US" sz="1400" b="1" dirty="0"/>
                        <a:t>（例）ソリューション</a:t>
                      </a:r>
                      <a:r>
                        <a:rPr kumimoji="1" lang="en-US" altLang="ja-JP" sz="1400" b="1" dirty="0"/>
                        <a:t>A</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610302">
                <a:tc>
                  <a:txBody>
                    <a:bodyPr/>
                    <a:lstStyle/>
                    <a:p>
                      <a:r>
                        <a:rPr kumimoji="1" lang="ja-JP" altLang="en-US" sz="1400" b="1" dirty="0"/>
                        <a:t>（例）ソリューション</a:t>
                      </a:r>
                      <a:r>
                        <a:rPr kumimoji="1" lang="en-US" altLang="ja-JP" sz="1400" b="1" dirty="0"/>
                        <a:t>B</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1499912"/>
                  </a:ext>
                </a:extLst>
              </a:tr>
              <a:tr h="997967">
                <a:tc>
                  <a:txBody>
                    <a:bodyPr/>
                    <a:lstStyle/>
                    <a:p>
                      <a:r>
                        <a:rPr kumimoji="1" lang="ja-JP" altLang="en-US" sz="1400" b="1" dirty="0"/>
                        <a:t>（例）ローカル</a:t>
                      </a:r>
                      <a:r>
                        <a:rPr kumimoji="1" lang="en-US" altLang="ja-JP" sz="1400" b="1" dirty="0"/>
                        <a:t>5G</a:t>
                      </a:r>
                      <a:r>
                        <a:rPr kumimoji="1" lang="ja-JP" altLang="en-US" sz="1400" b="1" dirty="0"/>
                        <a:t>環境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344244">
                <a:tc>
                  <a:txBody>
                    <a:bodyPr/>
                    <a:lstStyle/>
                    <a:p>
                      <a:r>
                        <a:rPr kumimoji="1" lang="ja-JP" altLang="en-US" sz="14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4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bl>
          </a:graphicData>
        </a:graphic>
      </p:graphicFrame>
      <p:sp>
        <p:nvSpPr>
          <p:cNvPr id="9" name="矢印: 五方向 8">
            <a:extLst>
              <a:ext uri="{FF2B5EF4-FFF2-40B4-BE49-F238E27FC236}">
                <a16:creationId xmlns:a16="http://schemas.microsoft.com/office/drawing/2014/main" id="{665CF17E-EC9E-4304-8D0D-48B97819F54B}"/>
              </a:ext>
            </a:extLst>
          </p:cNvPr>
          <p:cNvSpPr/>
          <p:nvPr/>
        </p:nvSpPr>
        <p:spPr>
          <a:xfrm>
            <a:off x="2152648" y="1360842"/>
            <a:ext cx="1247775" cy="458652"/>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10" name="矢印: 五方向 9">
            <a:extLst>
              <a:ext uri="{FF2B5EF4-FFF2-40B4-BE49-F238E27FC236}">
                <a16:creationId xmlns:a16="http://schemas.microsoft.com/office/drawing/2014/main" id="{A645C176-9D86-4D51-AAA1-F7009B6636DA}"/>
              </a:ext>
            </a:extLst>
          </p:cNvPr>
          <p:cNvSpPr/>
          <p:nvPr/>
        </p:nvSpPr>
        <p:spPr>
          <a:xfrm>
            <a:off x="3400423" y="1360842"/>
            <a:ext cx="1247775" cy="45865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a:t>
            </a:r>
            <a:endParaRPr kumimoji="1" lang="en-US" altLang="ja-JP" sz="1400" b="1" dirty="0">
              <a:solidFill>
                <a:schemeClr val="tx1"/>
              </a:solidFill>
            </a:endParaRPr>
          </a:p>
          <a:p>
            <a:pPr algn="ctr"/>
            <a:r>
              <a:rPr kumimoji="1" lang="ja-JP" altLang="en-US" sz="1400" b="1" dirty="0">
                <a:solidFill>
                  <a:schemeClr val="tx1"/>
                </a:solidFill>
              </a:rPr>
              <a:t>よる実証</a:t>
            </a:r>
          </a:p>
        </p:txBody>
      </p:sp>
      <p:sp>
        <p:nvSpPr>
          <p:cNvPr id="11" name="矢印: 五方向 10">
            <a:extLst>
              <a:ext uri="{FF2B5EF4-FFF2-40B4-BE49-F238E27FC236}">
                <a16:creationId xmlns:a16="http://schemas.microsoft.com/office/drawing/2014/main" id="{6D992765-218C-4CBE-B6CC-5FCB13333D25}"/>
              </a:ext>
            </a:extLst>
          </p:cNvPr>
          <p:cNvSpPr/>
          <p:nvPr/>
        </p:nvSpPr>
        <p:spPr>
          <a:xfrm>
            <a:off x="4648198" y="1360841"/>
            <a:ext cx="2502695"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12" name="矢印: 五方向 11">
            <a:extLst>
              <a:ext uri="{FF2B5EF4-FFF2-40B4-BE49-F238E27FC236}">
                <a16:creationId xmlns:a16="http://schemas.microsoft.com/office/drawing/2014/main" id="{5E4172F4-CB7D-42F4-9DB4-98CBC754C130}"/>
              </a:ext>
            </a:extLst>
          </p:cNvPr>
          <p:cNvSpPr/>
          <p:nvPr/>
        </p:nvSpPr>
        <p:spPr>
          <a:xfrm>
            <a:off x="7150893" y="1357705"/>
            <a:ext cx="2469360"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他地域・他分野への横展開</a:t>
            </a:r>
            <a:endParaRPr kumimoji="1" lang="ja-JP" altLang="en-US" sz="1400" b="1" dirty="0">
              <a:solidFill>
                <a:schemeClr val="tx1"/>
              </a:solidFill>
            </a:endParaRPr>
          </a:p>
        </p:txBody>
      </p:sp>
      <p:sp>
        <p:nvSpPr>
          <p:cNvPr id="14" name="矢印: 五方向 13">
            <a:extLst>
              <a:ext uri="{FF2B5EF4-FFF2-40B4-BE49-F238E27FC236}">
                <a16:creationId xmlns:a16="http://schemas.microsoft.com/office/drawing/2014/main" id="{47278AD2-24EA-4B27-BCED-3F4209B7578C}"/>
              </a:ext>
            </a:extLst>
          </p:cNvPr>
          <p:cNvSpPr/>
          <p:nvPr/>
        </p:nvSpPr>
        <p:spPr>
          <a:xfrm>
            <a:off x="2152648" y="2316330"/>
            <a:ext cx="3695701" cy="466896"/>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a:t>
            </a:r>
            <a:endParaRPr kumimoji="1" lang="en-US" altLang="ja-JP" sz="1400" b="1" dirty="0">
              <a:solidFill>
                <a:schemeClr val="tx1"/>
              </a:solidFill>
            </a:endParaRPr>
          </a:p>
          <a:p>
            <a:pPr algn="ctr"/>
            <a:r>
              <a:rPr kumimoji="1" lang="ja-JP" altLang="en-US" sz="1400" b="1" dirty="0">
                <a:solidFill>
                  <a:schemeClr val="tx1"/>
                </a:solidFill>
              </a:rPr>
              <a:t>による実証</a:t>
            </a:r>
          </a:p>
        </p:txBody>
      </p:sp>
      <p:sp>
        <p:nvSpPr>
          <p:cNvPr id="18" name="矢印: 五方向 17">
            <a:extLst>
              <a:ext uri="{FF2B5EF4-FFF2-40B4-BE49-F238E27FC236}">
                <a16:creationId xmlns:a16="http://schemas.microsoft.com/office/drawing/2014/main" id="{DB941080-A45A-4442-9CCF-9CE05A7C2F33}"/>
              </a:ext>
            </a:extLst>
          </p:cNvPr>
          <p:cNvSpPr/>
          <p:nvPr/>
        </p:nvSpPr>
        <p:spPr>
          <a:xfrm>
            <a:off x="2152648" y="2920299"/>
            <a:ext cx="1247775" cy="504825"/>
          </a:xfrm>
          <a:prstGeom prst="homePlate">
            <a:avLst/>
          </a:prstGeom>
          <a:solidFill>
            <a:srgbClr val="57D3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開発実証</a:t>
            </a:r>
          </a:p>
        </p:txBody>
      </p:sp>
      <p:sp>
        <p:nvSpPr>
          <p:cNvPr id="20" name="矢印: 五方向 19">
            <a:extLst>
              <a:ext uri="{FF2B5EF4-FFF2-40B4-BE49-F238E27FC236}">
                <a16:creationId xmlns:a16="http://schemas.microsoft.com/office/drawing/2014/main" id="{A83D9C33-7F44-4DB0-8CBC-B397904F732E}"/>
              </a:ext>
            </a:extLst>
          </p:cNvPr>
          <p:cNvSpPr/>
          <p:nvPr/>
        </p:nvSpPr>
        <p:spPr>
          <a:xfrm>
            <a:off x="3400423" y="2920299"/>
            <a:ext cx="2447926" cy="504825"/>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民間投資により拡張</a:t>
            </a:r>
            <a:endParaRPr kumimoji="1" lang="en-US" altLang="ja-JP" sz="1400" b="1" dirty="0">
              <a:solidFill>
                <a:schemeClr val="tx1"/>
              </a:solidFill>
            </a:endParaRPr>
          </a:p>
        </p:txBody>
      </p:sp>
      <p:sp>
        <p:nvSpPr>
          <p:cNvPr id="17" name="正方形/長方形 16">
            <a:extLst>
              <a:ext uri="{FF2B5EF4-FFF2-40B4-BE49-F238E27FC236}">
                <a16:creationId xmlns:a16="http://schemas.microsoft.com/office/drawing/2014/main" id="{38A57C84-8172-4E98-90DD-8C228720E3A2}"/>
              </a:ext>
            </a:extLst>
          </p:cNvPr>
          <p:cNvSpPr/>
          <p:nvPr/>
        </p:nvSpPr>
        <p:spPr>
          <a:xfrm>
            <a:off x="6761371" y="319464"/>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69EFD3CD-97C8-4496-860A-971EB42CDD0B}"/>
              </a:ext>
            </a:extLst>
          </p:cNvPr>
          <p:cNvSpPr/>
          <p:nvPr/>
        </p:nvSpPr>
        <p:spPr>
          <a:xfrm>
            <a:off x="7250546" y="2978913"/>
            <a:ext cx="2576946" cy="955778"/>
          </a:xfrm>
          <a:prstGeom prst="wedgeRoundRectCallout">
            <a:avLst>
              <a:gd name="adj1" fmla="val -41089"/>
              <a:gd name="adj2" fmla="val 7502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j-ea"/>
                <a:ea typeface="+mj-ea"/>
              </a:rPr>
              <a:t>様式は、例として活用。詳細は、各提案に合わせて検討・記載すること。</a:t>
            </a:r>
            <a:endParaRPr kumimoji="1" lang="en-US" altLang="ja-JP" sz="1200" dirty="0">
              <a:solidFill>
                <a:schemeClr val="tx1"/>
              </a:solidFill>
              <a:latin typeface="+mj-ea"/>
              <a:ea typeface="+mj-ea"/>
            </a:endParaRPr>
          </a:p>
          <a:p>
            <a:pPr algn="ctr"/>
            <a:r>
              <a:rPr kumimoji="1" lang="ja-JP" altLang="en-US" sz="1200" dirty="0">
                <a:solidFill>
                  <a:schemeClr val="tx1"/>
                </a:solidFill>
                <a:latin typeface="+mj-ea"/>
                <a:ea typeface="+mj-ea"/>
              </a:rPr>
              <a:t>収支計画は可能な範囲で記載。</a:t>
            </a:r>
          </a:p>
        </p:txBody>
      </p:sp>
      <p:sp>
        <p:nvSpPr>
          <p:cNvPr id="21" name="矢印: 五方向 20">
            <a:extLst>
              <a:ext uri="{FF2B5EF4-FFF2-40B4-BE49-F238E27FC236}">
                <a16:creationId xmlns:a16="http://schemas.microsoft.com/office/drawing/2014/main" id="{B951BFF5-D0E2-495D-A8D9-6A5AAC7F63C7}"/>
              </a:ext>
            </a:extLst>
          </p:cNvPr>
          <p:cNvSpPr/>
          <p:nvPr/>
        </p:nvSpPr>
        <p:spPr>
          <a:xfrm>
            <a:off x="5900081" y="2316330"/>
            <a:ext cx="2502695" cy="47003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コンソ内実装</a:t>
            </a:r>
            <a:endParaRPr kumimoji="1" lang="ja-JP" altLang="en-US" sz="1400" b="1" dirty="0">
              <a:solidFill>
                <a:schemeClr val="tx1"/>
              </a:solidFill>
            </a:endParaRPr>
          </a:p>
        </p:txBody>
      </p:sp>
      <p:sp>
        <p:nvSpPr>
          <p:cNvPr id="22" name="矢印: 五方向 21">
            <a:extLst>
              <a:ext uri="{FF2B5EF4-FFF2-40B4-BE49-F238E27FC236}">
                <a16:creationId xmlns:a16="http://schemas.microsoft.com/office/drawing/2014/main" id="{80CEBE45-11D8-40B3-97A3-D32EAF4C36CC}"/>
              </a:ext>
            </a:extLst>
          </p:cNvPr>
          <p:cNvSpPr/>
          <p:nvPr/>
        </p:nvSpPr>
        <p:spPr>
          <a:xfrm>
            <a:off x="8402776" y="2324574"/>
            <a:ext cx="1223963" cy="458652"/>
          </a:xfrm>
          <a:prstGeom prst="homePlat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b="1" dirty="0">
                <a:solidFill>
                  <a:schemeClr val="tx1"/>
                </a:solidFill>
              </a:rPr>
              <a:t>横展開</a:t>
            </a:r>
          </a:p>
        </p:txBody>
      </p:sp>
      <p:sp>
        <p:nvSpPr>
          <p:cNvPr id="23" name="矢印: 五方向 22">
            <a:extLst>
              <a:ext uri="{FF2B5EF4-FFF2-40B4-BE49-F238E27FC236}">
                <a16:creationId xmlns:a16="http://schemas.microsoft.com/office/drawing/2014/main" id="{D9BBD696-C8F7-4B71-AD12-26041CAE16B1}"/>
              </a:ext>
            </a:extLst>
          </p:cNvPr>
          <p:cNvSpPr/>
          <p:nvPr/>
        </p:nvSpPr>
        <p:spPr>
          <a:xfrm>
            <a:off x="3230094" y="1886220"/>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sp>
        <p:nvSpPr>
          <p:cNvPr id="24" name="矢印: 五方向 23">
            <a:extLst>
              <a:ext uri="{FF2B5EF4-FFF2-40B4-BE49-F238E27FC236}">
                <a16:creationId xmlns:a16="http://schemas.microsoft.com/office/drawing/2014/main" id="{EBFB3F2A-5765-4EC1-BC42-DC0054AD561B}"/>
              </a:ext>
            </a:extLst>
          </p:cNvPr>
          <p:cNvSpPr/>
          <p:nvPr/>
        </p:nvSpPr>
        <p:spPr>
          <a:xfrm>
            <a:off x="3291054" y="3491850"/>
            <a:ext cx="1247775" cy="295792"/>
          </a:xfrm>
          <a:prstGeom prst="homePlate">
            <a:avLst/>
          </a:prstGeom>
          <a:solidFill>
            <a:srgbClr val="BCE29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b="1" dirty="0">
                <a:solidFill>
                  <a:schemeClr val="tx1"/>
                </a:solidFill>
              </a:rPr>
              <a:t>課題への対応</a:t>
            </a:r>
            <a:endParaRPr kumimoji="1" lang="ja-JP" altLang="en-US" sz="1400" b="1" dirty="0">
              <a:solidFill>
                <a:schemeClr val="tx1"/>
              </a:solidFill>
            </a:endParaRPr>
          </a:p>
        </p:txBody>
      </p:sp>
      <p:graphicFrame>
        <p:nvGraphicFramePr>
          <p:cNvPr id="26" name="表 4">
            <a:extLst>
              <a:ext uri="{FF2B5EF4-FFF2-40B4-BE49-F238E27FC236}">
                <a16:creationId xmlns:a16="http://schemas.microsoft.com/office/drawing/2014/main" id="{8B036F7D-6DB5-494C-A31F-D62D960A274D}"/>
              </a:ext>
            </a:extLst>
          </p:cNvPr>
          <p:cNvGraphicFramePr>
            <a:graphicFrameLocks noGrp="1"/>
          </p:cNvGraphicFramePr>
          <p:nvPr/>
        </p:nvGraphicFramePr>
        <p:xfrm>
          <a:off x="285746" y="4235839"/>
          <a:ext cx="9331590" cy="2571953"/>
        </p:xfrm>
        <a:graphic>
          <a:graphicData uri="http://schemas.openxmlformats.org/drawingml/2006/table">
            <a:tbl>
              <a:tblPr>
                <a:tableStyleId>{5C22544A-7EE6-4342-B048-85BDC9FD1C3A}</a:tableStyleId>
              </a:tblPr>
              <a:tblGrid>
                <a:gridCol w="244565">
                  <a:extLst>
                    <a:ext uri="{9D8B030D-6E8A-4147-A177-3AD203B41FA5}">
                      <a16:colId xmlns:a16="http://schemas.microsoft.com/office/drawing/2014/main" val="3689520522"/>
                    </a:ext>
                  </a:extLst>
                </a:gridCol>
                <a:gridCol w="1599703">
                  <a:extLst>
                    <a:ext uri="{9D8B030D-6E8A-4147-A177-3AD203B41FA5}">
                      <a16:colId xmlns:a16="http://schemas.microsoft.com/office/drawing/2014/main" val="294678086"/>
                    </a:ext>
                  </a:extLst>
                </a:gridCol>
                <a:gridCol w="1258645">
                  <a:extLst>
                    <a:ext uri="{9D8B030D-6E8A-4147-A177-3AD203B41FA5}">
                      <a16:colId xmlns:a16="http://schemas.microsoft.com/office/drawing/2014/main" val="1377582754"/>
                    </a:ext>
                  </a:extLst>
                </a:gridCol>
                <a:gridCol w="1253266">
                  <a:extLst>
                    <a:ext uri="{9D8B030D-6E8A-4147-A177-3AD203B41FA5}">
                      <a16:colId xmlns:a16="http://schemas.microsoft.com/office/drawing/2014/main" val="3813083812"/>
                    </a:ext>
                  </a:extLst>
                </a:gridCol>
                <a:gridCol w="1231750">
                  <a:extLst>
                    <a:ext uri="{9D8B030D-6E8A-4147-A177-3AD203B41FA5}">
                      <a16:colId xmlns:a16="http://schemas.microsoft.com/office/drawing/2014/main" val="589172101"/>
                    </a:ext>
                  </a:extLst>
                </a:gridCol>
                <a:gridCol w="1253266">
                  <a:extLst>
                    <a:ext uri="{9D8B030D-6E8A-4147-A177-3AD203B41FA5}">
                      <a16:colId xmlns:a16="http://schemas.microsoft.com/office/drawing/2014/main" val="1130489851"/>
                    </a:ext>
                  </a:extLst>
                </a:gridCol>
                <a:gridCol w="1247887">
                  <a:extLst>
                    <a:ext uri="{9D8B030D-6E8A-4147-A177-3AD203B41FA5}">
                      <a16:colId xmlns:a16="http://schemas.microsoft.com/office/drawing/2014/main" val="1667844135"/>
                    </a:ext>
                  </a:extLst>
                </a:gridCol>
                <a:gridCol w="1242508">
                  <a:extLst>
                    <a:ext uri="{9D8B030D-6E8A-4147-A177-3AD203B41FA5}">
                      <a16:colId xmlns:a16="http://schemas.microsoft.com/office/drawing/2014/main" val="480139833"/>
                    </a:ext>
                  </a:extLst>
                </a:gridCol>
              </a:tblGrid>
              <a:tr h="281449">
                <a:tc gridSpan="2">
                  <a:txBody>
                    <a:bodyPr/>
                    <a:lstStyle/>
                    <a:p>
                      <a:r>
                        <a:rPr kumimoji="1" lang="ja-JP" altLang="en-US" sz="1400" b="1" dirty="0"/>
                        <a:t>売上計画（百万円）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0781972"/>
                  </a:ext>
                </a:extLst>
              </a:tr>
              <a:tr h="236625">
                <a:tc rowSpan="3">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1499912"/>
                  </a:ext>
                </a:extLst>
              </a:tr>
              <a:tr h="28595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ソリューション</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8748499"/>
                  </a:ext>
                </a:extLst>
              </a:tr>
              <a:tr h="207063">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5215519"/>
                  </a:ext>
                </a:extLst>
              </a:tr>
              <a:tr h="232164">
                <a:tc gridSpan="2">
                  <a:txBody>
                    <a:bodyPr/>
                    <a:lstStyle/>
                    <a:p>
                      <a:r>
                        <a:rPr kumimoji="1" lang="ja-JP" altLang="en-US" sz="1400" b="1" dirty="0"/>
                        <a:t>コスト計画（百万円）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r>
                        <a:rPr kumimoji="1" lang="ja-JP" altLang="en-US" sz="1400" b="1" dirty="0"/>
                        <a:t>売上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5517221"/>
                  </a:ext>
                </a:extLst>
              </a:tr>
              <a:tr h="259059">
                <a:tc rowSpan="3">
                  <a:txBody>
                    <a:bodyPr/>
                    <a:lstStyle/>
                    <a:p>
                      <a:endParaRPr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A</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42596143"/>
                  </a:ext>
                </a:extLst>
              </a:tr>
              <a:tr h="242922">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t>コスト要因</a:t>
                      </a:r>
                      <a:r>
                        <a:rPr kumimoji="1" lang="en-US" altLang="ja-JP" sz="1200" b="0" dirty="0"/>
                        <a:t>B</a:t>
                      </a:r>
                      <a:endParaRPr kumimoji="1" lang="ja-JP" altLang="en-US"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200" b="0"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8730465"/>
                  </a:ext>
                </a:extLst>
              </a:tr>
              <a:tr h="0">
                <a:tc vMerge="1">
                  <a:txBody>
                    <a:bodyPr/>
                    <a:lstStyle/>
                    <a:p>
                      <a:endParaRPr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endParaRPr kumimoji="1" lang="ja-JP" altLang="en-US" sz="1200" dirty="0"/>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35790501"/>
                  </a:ext>
                </a:extLst>
              </a:tr>
              <a:tr h="241129">
                <a:tc gridSpan="2">
                  <a:txBody>
                    <a:bodyPr/>
                    <a:lstStyle/>
                    <a:p>
                      <a:pPr marL="0" algn="l" defTabSz="913880" rtl="0" eaLnBrk="1" latinLnBrk="0" hangingPunct="1"/>
                      <a:r>
                        <a:rPr kumimoji="1" lang="ja-JP" altLang="en-US" sz="1400" b="1" kern="1200" dirty="0">
                          <a:solidFill>
                            <a:schemeClr val="dk1"/>
                          </a:solidFill>
                          <a:latin typeface="+mn-lt"/>
                          <a:ea typeface="+mn-ea"/>
                          <a:cs typeface="+mn-cs"/>
                        </a:rPr>
                        <a:t>収支計画（百万円）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r>
                        <a:rPr kumimoji="1" lang="ja-JP" altLang="en-US" sz="1400" b="1" dirty="0"/>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r" defTabSz="913880" rtl="0" eaLnBrk="1" fontAlgn="auto" latinLnBrk="0" hangingPunct="1">
                        <a:lnSpc>
                          <a:spcPct val="100000"/>
                        </a:lnSpc>
                        <a:spcBef>
                          <a:spcPts val="0"/>
                        </a:spcBef>
                        <a:spcAft>
                          <a:spcPts val="0"/>
                        </a:spcAft>
                        <a:buClrTx/>
                        <a:buSzTx/>
                        <a:buFontTx/>
                        <a:buNone/>
                        <a:tabLst/>
                        <a:defRPr/>
                      </a:pPr>
                      <a:r>
                        <a:rPr kumimoji="1" lang="ja-JP" altLang="en-US" sz="1400" b="1" dirty="0"/>
                        <a:t>〇〇</a:t>
                      </a:r>
                    </a:p>
                  </a:txBody>
                  <a:tcPr anchor="ctr">
                    <a:lnL w="1270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76823722"/>
                  </a:ext>
                </a:extLst>
              </a:tr>
            </a:tbl>
          </a:graphicData>
        </a:graphic>
      </p:graphicFrame>
    </p:spTree>
    <p:extLst>
      <p:ext uri="{BB962C8B-B14F-4D97-AF65-F5344CB8AC3E}">
        <p14:creationId xmlns:p14="http://schemas.microsoft.com/office/powerpoint/2010/main" val="3713540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a:t>
            </a:r>
            <a:r>
              <a:rPr kumimoji="1" lang="ja-JP" altLang="en-US" sz="1600" dirty="0"/>
              <a:t>項目への対応</a:t>
            </a:r>
            <a:br>
              <a:rPr kumimoji="1" lang="en-US" altLang="ja-JP" dirty="0"/>
            </a:br>
            <a:r>
              <a:rPr kumimoji="1" lang="ja-JP" altLang="en-US" dirty="0"/>
              <a:t>①ローカル５Ｇの電波伝搬特性等に関する技術的検討の具体化</a:t>
            </a:r>
          </a:p>
        </p:txBody>
      </p:sp>
      <p:grpSp>
        <p:nvGrpSpPr>
          <p:cNvPr id="11" name="グループ化 10">
            <a:extLst>
              <a:ext uri="{FF2B5EF4-FFF2-40B4-BE49-F238E27FC236}">
                <a16:creationId xmlns:a16="http://schemas.microsoft.com/office/drawing/2014/main" id="{02674C17-FE02-4F1B-825E-9CDBCB8FFA75}"/>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331EC1F3-9A66-4216-969C-0C9701FEF21D}"/>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B60DC019-6393-4600-BC51-FE99F78A816C}"/>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0" name="正方形/長方形 9">
            <a:extLst>
              <a:ext uri="{FF2B5EF4-FFF2-40B4-BE49-F238E27FC236}">
                <a16:creationId xmlns:a16="http://schemas.microsoft.com/office/drawing/2014/main" id="{3E0CEF68-0B75-49FB-AA7A-B7ECC9AB7AEF}"/>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4" name="吹き出し: 角を丸めた四角形 13">
            <a:extLst>
              <a:ext uri="{FF2B5EF4-FFF2-40B4-BE49-F238E27FC236}">
                <a16:creationId xmlns:a16="http://schemas.microsoft.com/office/drawing/2014/main" id="{269DB48A-144E-4111-88D9-C82E162B1F00}"/>
              </a:ext>
            </a:extLst>
          </p:cNvPr>
          <p:cNvSpPr/>
          <p:nvPr/>
        </p:nvSpPr>
        <p:spPr>
          <a:xfrm>
            <a:off x="6824750" y="1392673"/>
            <a:ext cx="2681534" cy="1618382"/>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特殊な環境における</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利活用場面にあわせた電波伝搬等に関する技術的検討が具体的に設定されていること。</a:t>
            </a:r>
            <a:endParaRPr kumimoji="1" lang="ja-JP" altLang="en-US" sz="1200" dirty="0">
              <a:solidFill>
                <a:schemeClr val="tx1"/>
              </a:solidFill>
            </a:endParaRPr>
          </a:p>
        </p:txBody>
      </p:sp>
    </p:spTree>
    <p:extLst>
      <p:ext uri="{BB962C8B-B14F-4D97-AF65-F5344CB8AC3E}">
        <p14:creationId xmlns:p14="http://schemas.microsoft.com/office/powerpoint/2010/main" val="3217264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a:t>
            </a:r>
            <a:r>
              <a:rPr kumimoji="1" lang="ja-JP" altLang="en-US" sz="1600" dirty="0"/>
              <a:t>項目への対応</a:t>
            </a:r>
            <a:br>
              <a:rPr kumimoji="1" lang="en-US" altLang="ja-JP" dirty="0"/>
            </a:br>
            <a:r>
              <a:rPr kumimoji="1" lang="ja-JP" altLang="en-US" dirty="0"/>
              <a:t>②本事業を遂行可能なメンバで構成されていること</a:t>
            </a:r>
          </a:p>
        </p:txBody>
      </p:sp>
      <p:grpSp>
        <p:nvGrpSpPr>
          <p:cNvPr id="11" name="グループ化 10">
            <a:extLst>
              <a:ext uri="{FF2B5EF4-FFF2-40B4-BE49-F238E27FC236}">
                <a16:creationId xmlns:a16="http://schemas.microsoft.com/office/drawing/2014/main" id="{19A322FC-1116-4438-B4BE-A4B0E0387B76}"/>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A5A15FF-005B-417E-8306-5ACBCF92498D}"/>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A40A8B34-81D4-48D2-A5D4-E4EE9E454B2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E84E0434-A0B3-4E61-9CFA-3F541CEC3FE8}"/>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63FC271A-EBE5-42A8-BEC3-9D537E298BFD}"/>
              </a:ext>
            </a:extLst>
          </p:cNvPr>
          <p:cNvSpPr/>
          <p:nvPr/>
        </p:nvSpPr>
        <p:spPr>
          <a:xfrm>
            <a:off x="6824750" y="1392673"/>
            <a:ext cx="2681534" cy="1462015"/>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ローカル５Ｇの電波伝搬特性等に関する技術的検討を実施できる者等で構成されていること。</a:t>
            </a:r>
          </a:p>
        </p:txBody>
      </p:sp>
    </p:spTree>
    <p:extLst>
      <p:ext uri="{BB962C8B-B14F-4D97-AF65-F5344CB8AC3E}">
        <p14:creationId xmlns:p14="http://schemas.microsoft.com/office/powerpoint/2010/main" val="1567696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③実証システムの安全性が確保されていること</a:t>
            </a:r>
            <a:endParaRPr kumimoji="1" lang="ja-JP" altLang="en-US" dirty="0"/>
          </a:p>
        </p:txBody>
      </p:sp>
      <p:grpSp>
        <p:nvGrpSpPr>
          <p:cNvPr id="9" name="グループ化 8">
            <a:extLst>
              <a:ext uri="{FF2B5EF4-FFF2-40B4-BE49-F238E27FC236}">
                <a16:creationId xmlns:a16="http://schemas.microsoft.com/office/drawing/2014/main" id="{D4C2EDB0-217A-417E-89BC-C05F4117183B}"/>
              </a:ext>
            </a:extLst>
          </p:cNvPr>
          <p:cNvGrpSpPr/>
          <p:nvPr/>
        </p:nvGrpSpPr>
        <p:grpSpPr>
          <a:xfrm>
            <a:off x="138728" y="852819"/>
            <a:ext cx="9609330" cy="5742595"/>
            <a:chOff x="539749" y="3240001"/>
            <a:chExt cx="2988000" cy="3358544"/>
          </a:xfrm>
        </p:grpSpPr>
        <p:sp>
          <p:nvSpPr>
            <p:cNvPr id="16" name="Rectangle 5">
              <a:extLst>
                <a:ext uri="{FF2B5EF4-FFF2-40B4-BE49-F238E27FC236}">
                  <a16:creationId xmlns:a16="http://schemas.microsoft.com/office/drawing/2014/main" id="{B1304CEB-F73E-484C-967C-ECF4261F9ED3}"/>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7" name="Text Box 6">
              <a:extLst>
                <a:ext uri="{FF2B5EF4-FFF2-40B4-BE49-F238E27FC236}">
                  <a16:creationId xmlns:a16="http://schemas.microsoft.com/office/drawing/2014/main" id="{52015B30-4139-490F-9FA2-BEEECBFAA21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8" name="正方形/長方形 17">
            <a:extLst>
              <a:ext uri="{FF2B5EF4-FFF2-40B4-BE49-F238E27FC236}">
                <a16:creationId xmlns:a16="http://schemas.microsoft.com/office/drawing/2014/main" id="{789EEBFE-FB34-457A-9327-24E891E54E3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0C6E8867-E161-4360-B070-DBFA773F8AB6}"/>
              </a:ext>
            </a:extLst>
          </p:cNvPr>
          <p:cNvSpPr/>
          <p:nvPr/>
        </p:nvSpPr>
        <p:spPr>
          <a:xfrm>
            <a:off x="6824750" y="1392673"/>
            <a:ext cx="2681534" cy="3489669"/>
          </a:xfrm>
          <a:prstGeom prst="wedgeRoundRectCallout">
            <a:avLst>
              <a:gd name="adj1" fmla="val -41883"/>
              <a:gd name="adj2" fmla="val 59744"/>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基地局、コア設備等については、特定高度情報通信技術活用システムの開発供給及び導入の促進に関する法律（令和</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2</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年法律第</a:t>
            </a:r>
            <a:r>
              <a:rPr lang="en-US" altLang="ja-JP" sz="1200" kern="100" dirty="0">
                <a:solidFill>
                  <a:schemeClr val="tx1"/>
                </a:solidFill>
                <a:effectLst/>
                <a:latin typeface="BIZ UDPゴシック" panose="020B0400000000000000" pitchFamily="50" charset="-128"/>
                <a:ea typeface="BIZ UDPゴシック" panose="020B0400000000000000" pitchFamily="50" charset="-128"/>
              </a:rPr>
              <a:t>37</a:t>
            </a: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号）に基づく開発供給計画認定を受けた実績を有する事業者が開発供給した機器であること。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pPr marL="0" marR="0" indent="0" algn="l">
              <a:spcBef>
                <a:spcPts val="0"/>
              </a:spcBef>
              <a:spcAft>
                <a:spcPts val="0"/>
              </a:spcAft>
              <a:buFontTx/>
              <a:buNone/>
            </a:pPr>
            <a:r>
              <a:rPr lang="ja-JP" altLang="ja-JP" sz="1200" kern="100" dirty="0">
                <a:solidFill>
                  <a:schemeClr val="tx1"/>
                </a:solidFill>
                <a:effectLst/>
                <a:latin typeface="BIZ UDPゴシック" panose="020B0400000000000000" pitchFamily="50" charset="-128"/>
                <a:ea typeface="BIZ UDPゴシック" panose="020B0400000000000000" pitchFamily="50" charset="-128"/>
              </a:rPr>
              <a:t>同認定を受けた実績のない事業者が開発供給した機器にあっては、ローカル５Ｇ導入ガイドラインに記載の「サプライチェーンリスク対応を含む十分なサイバーセキュリティ対策」を講じていると認められること。</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92208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④ソリューション（課題解決）の具体性・妥当性</a:t>
            </a:r>
            <a:endParaRPr kumimoji="1" lang="ja-JP" altLang="en-US" dirty="0"/>
          </a:p>
        </p:txBody>
      </p:sp>
      <p:grpSp>
        <p:nvGrpSpPr>
          <p:cNvPr id="11" name="グループ化 10">
            <a:extLst>
              <a:ext uri="{FF2B5EF4-FFF2-40B4-BE49-F238E27FC236}">
                <a16:creationId xmlns:a16="http://schemas.microsoft.com/office/drawing/2014/main" id="{286B440A-0574-43CD-82C6-ABA1EFC079E4}"/>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BB3CF494-B98B-4B0A-A20D-0DB2C85B8F5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B450EEA7-CE1F-426B-9BAD-A72B86909781}"/>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08429C20-1D0D-4816-BCF1-377B81496166}"/>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525DA864-834F-46F6-8251-436B37FAE89C}"/>
              </a:ext>
            </a:extLst>
          </p:cNvPr>
          <p:cNvSpPr/>
          <p:nvPr/>
        </p:nvSpPr>
        <p:spPr>
          <a:xfrm>
            <a:off x="6824750" y="1392673"/>
            <a:ext cx="2681534" cy="1627618"/>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kumimoji="1"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課題が明確に特定されており、ローカル５Ｇを活用したソリューション（課題解決）が具体的であり、妥当性があること。</a:t>
            </a:r>
          </a:p>
        </p:txBody>
      </p:sp>
    </p:spTree>
    <p:extLst>
      <p:ext uri="{BB962C8B-B14F-4D97-AF65-F5344CB8AC3E}">
        <p14:creationId xmlns:p14="http://schemas.microsoft.com/office/powerpoint/2010/main" val="2854567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⑤実証内容の具体性</a:t>
            </a:r>
            <a:endParaRPr kumimoji="1" lang="ja-JP" altLang="en-US" dirty="0"/>
          </a:p>
        </p:txBody>
      </p:sp>
      <p:grpSp>
        <p:nvGrpSpPr>
          <p:cNvPr id="11" name="グループ化 10">
            <a:extLst>
              <a:ext uri="{FF2B5EF4-FFF2-40B4-BE49-F238E27FC236}">
                <a16:creationId xmlns:a16="http://schemas.microsoft.com/office/drawing/2014/main" id="{B3399D46-CE3D-426C-B67F-BE01FFC8E133}"/>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5AD222B3-B4ED-4761-B0C8-004F642A5B96}"/>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13A5B301-B0BD-4625-9387-BE9696339E5B}"/>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D7992DB2-6770-430D-8B7E-1FD0CC5C1C6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0D326B9D-EC20-4989-8FBE-C891D6C25477}"/>
              </a:ext>
            </a:extLst>
          </p:cNvPr>
          <p:cNvSpPr/>
          <p:nvPr/>
        </p:nvSpPr>
        <p:spPr>
          <a:xfrm>
            <a:off x="6824750" y="1392673"/>
            <a:ext cx="2681534" cy="1378236"/>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ja-JP" sz="1200" kern="100" dirty="0">
                <a:solidFill>
                  <a:schemeClr val="tx1"/>
                </a:solidFill>
                <a:latin typeface="BIZ UDPゴシック" panose="020B0400000000000000" pitchFamily="50" charset="-128"/>
                <a:ea typeface="BIZ UDPゴシック" panose="020B0400000000000000" pitchFamily="50" charset="-128"/>
              </a:rPr>
              <a:t>実証目標設定及び各実施項目の内容が具体的であること。</a:t>
            </a:r>
          </a:p>
        </p:txBody>
      </p:sp>
    </p:spTree>
    <p:extLst>
      <p:ext uri="{BB962C8B-B14F-4D97-AF65-F5344CB8AC3E}">
        <p14:creationId xmlns:p14="http://schemas.microsoft.com/office/powerpoint/2010/main" val="1654125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⑥実装性を高めるための工夫</a:t>
            </a:r>
            <a:endParaRPr kumimoji="1" lang="ja-JP" altLang="en-US" dirty="0"/>
          </a:p>
        </p:txBody>
      </p:sp>
      <p:grpSp>
        <p:nvGrpSpPr>
          <p:cNvPr id="11" name="グループ化 10">
            <a:extLst>
              <a:ext uri="{FF2B5EF4-FFF2-40B4-BE49-F238E27FC236}">
                <a16:creationId xmlns:a16="http://schemas.microsoft.com/office/drawing/2014/main" id="{EEF0FC8B-F1C3-4A38-AE0D-4954CA8F2B8E}"/>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DF887799-E95D-4655-9765-59120285C9C2}"/>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858F5897-FBDD-4A67-8E8A-9A63C26A8702}"/>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2E16F857-B517-47CA-ABEA-32EC82A5A23C}"/>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1B133D21-4392-4D40-8D62-EDE9EF986EE3}"/>
              </a:ext>
            </a:extLst>
          </p:cNvPr>
          <p:cNvSpPr/>
          <p:nvPr/>
        </p:nvSpPr>
        <p:spPr>
          <a:xfrm>
            <a:off x="6824749" y="1392672"/>
            <a:ext cx="2733419" cy="1599909"/>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ローカル５Ｇ活用モデルを実現するための課題等に着目し、実装性を高めるための工夫が具体的であること。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456056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⑦ローカル</a:t>
            </a:r>
            <a:r>
              <a:rPr lang="en-US" altLang="ja-JP" dirty="0"/>
              <a:t>5G</a:t>
            </a:r>
            <a:r>
              <a:rPr lang="ja-JP" altLang="en-US" dirty="0"/>
              <a:t>の特性を活用していること</a:t>
            </a:r>
            <a:endParaRPr kumimoji="1" lang="ja-JP" altLang="en-US" dirty="0"/>
          </a:p>
        </p:txBody>
      </p:sp>
      <p:grpSp>
        <p:nvGrpSpPr>
          <p:cNvPr id="11" name="グループ化 10">
            <a:extLst>
              <a:ext uri="{FF2B5EF4-FFF2-40B4-BE49-F238E27FC236}">
                <a16:creationId xmlns:a16="http://schemas.microsoft.com/office/drawing/2014/main" id="{216DF85C-6B85-449B-AAAC-90C93B73F603}"/>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49151903-BA57-4801-8E50-94F6CAFAFF64}"/>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66925E66-56AF-457E-8BE2-EE41ECC57A4E}"/>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653AA3CD-B935-4073-9AE1-41C630103D58}"/>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D10C333E-A50E-480C-A7BF-F062C867D323}"/>
              </a:ext>
            </a:extLst>
          </p:cNvPr>
          <p:cNvSpPr/>
          <p:nvPr/>
        </p:nvSpPr>
        <p:spPr>
          <a:xfrm>
            <a:off x="6824749" y="1392672"/>
            <a:ext cx="2733419" cy="1599909"/>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ローカル５Ｇを活用したソリューションについて、ローカル５Ｇの必要性・必然性があること。</a:t>
            </a:r>
          </a:p>
        </p:txBody>
      </p:sp>
    </p:spTree>
    <p:extLst>
      <p:ext uri="{BB962C8B-B14F-4D97-AF65-F5344CB8AC3E}">
        <p14:creationId xmlns:p14="http://schemas.microsoft.com/office/powerpoint/2010/main" val="3292310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⑧ローカル</a:t>
            </a:r>
            <a:r>
              <a:rPr lang="en-US" altLang="ja-JP" dirty="0"/>
              <a:t>5G</a:t>
            </a:r>
            <a:r>
              <a:rPr lang="ja-JP" altLang="en-US" dirty="0"/>
              <a:t>技術基準等の改訂に資する検討の具体性</a:t>
            </a:r>
            <a:endParaRPr kumimoji="1" lang="ja-JP" altLang="en-US" dirty="0"/>
          </a:p>
        </p:txBody>
      </p:sp>
      <p:grpSp>
        <p:nvGrpSpPr>
          <p:cNvPr id="11" name="グループ化 10">
            <a:extLst>
              <a:ext uri="{FF2B5EF4-FFF2-40B4-BE49-F238E27FC236}">
                <a16:creationId xmlns:a16="http://schemas.microsoft.com/office/drawing/2014/main" id="{E4EEB96A-758F-48DA-ADEB-2BFF802D78AF}"/>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6F78BAA0-76E9-47D0-9876-D88CDF8C279A}"/>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0C9C6441-EF1B-4CA7-93C1-090DA08882E6}"/>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2E6C6B3B-C415-41BD-B705-505741EC1A02}"/>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FE74E7B7-737D-4570-BA9B-14AB053836DF}"/>
              </a:ext>
            </a:extLst>
          </p:cNvPr>
          <p:cNvSpPr/>
          <p:nvPr/>
        </p:nvSpPr>
        <p:spPr>
          <a:xfrm>
            <a:off x="6824749" y="1392673"/>
            <a:ext cx="2733419" cy="1417030"/>
          </a:xfrm>
          <a:prstGeom prst="wedgeRoundRectCallout">
            <a:avLst>
              <a:gd name="adj1" fmla="val -42296"/>
              <a:gd name="adj2" fmla="val 79118"/>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特殊な環境におけるローカル５Ｇの技術基準等の改訂にむけた検討に確実に貢献できること。</a:t>
            </a:r>
          </a:p>
        </p:txBody>
      </p:sp>
    </p:spTree>
    <p:extLst>
      <p:ext uri="{BB962C8B-B14F-4D97-AF65-F5344CB8AC3E}">
        <p14:creationId xmlns:p14="http://schemas.microsoft.com/office/powerpoint/2010/main" val="2946458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⑨早期の実装・横展開の見込みがあること</a:t>
            </a:r>
            <a:endParaRPr kumimoji="1" lang="ja-JP" altLang="en-US" dirty="0"/>
          </a:p>
        </p:txBody>
      </p:sp>
      <p:grpSp>
        <p:nvGrpSpPr>
          <p:cNvPr id="11" name="グループ化 10">
            <a:extLst>
              <a:ext uri="{FF2B5EF4-FFF2-40B4-BE49-F238E27FC236}">
                <a16:creationId xmlns:a16="http://schemas.microsoft.com/office/drawing/2014/main" id="{A167F254-C120-41E0-B795-BB374A6AC44F}"/>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06937F35-8FEC-4A3C-B88B-1D5913A69311}"/>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90C8EBCC-D32A-41D2-8123-E85544BE74B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7A121006-0278-493D-975F-2D847879B6E3}"/>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AFBB2A84-86E6-4B73-AC83-02E87E6FC1DB}"/>
              </a:ext>
            </a:extLst>
          </p:cNvPr>
          <p:cNvSpPr/>
          <p:nvPr/>
        </p:nvSpPr>
        <p:spPr>
          <a:xfrm>
            <a:off x="6824749" y="1392673"/>
            <a:ext cx="2733419" cy="2802484"/>
          </a:xfrm>
          <a:prstGeom prst="wedgeRoundRectCallout">
            <a:avLst>
              <a:gd name="adj1" fmla="val -45134"/>
              <a:gd name="adj2" fmla="val 6567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pPr marL="171450" marR="0" indent="-171450" algn="l">
              <a:spcBef>
                <a:spcPts val="0"/>
              </a:spcBef>
              <a:spcAft>
                <a:spcPts val="0"/>
              </a:spcAft>
              <a:buFont typeface="Wingdings" panose="05000000000000000000" pitchFamily="2" charset="2"/>
              <a:buChar char="Ø"/>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ローカル５Ｇ活用モデルの早期の実装見込みの高いユースケースであること。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171450" marR="0" lvl="0" indent="-171450" algn="l" defTabSz="91388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ローカル５Ｇ活用モデルの実装シナリオ・実装計画（事業採算可能性含む）、横展開の可能性について、妥当性・確実性があること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marL="171450" marR="0" lvl="0" indent="-171450" algn="l" defTabSz="91388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他地域や他分野への横展開が見込める内容であること</a:t>
            </a:r>
          </a:p>
        </p:txBody>
      </p:sp>
    </p:spTree>
    <p:extLst>
      <p:ext uri="{BB962C8B-B14F-4D97-AF65-F5344CB8AC3E}">
        <p14:creationId xmlns:p14="http://schemas.microsoft.com/office/powerpoint/2010/main" val="31625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36FF0B79-123D-48D4-9490-C9FC1CFAF2D3}"/>
              </a:ext>
            </a:extLst>
          </p:cNvPr>
          <p:cNvSpPr>
            <a:spLocks noGrp="1"/>
          </p:cNvSpPr>
          <p:nvPr>
            <p:ph type="body" sz="quarter" idx="10"/>
          </p:nvPr>
        </p:nvSpPr>
        <p:spPr>
          <a:xfrm>
            <a:off x="409800" y="832193"/>
            <a:ext cx="9086400" cy="5696431"/>
          </a:xfrm>
        </p:spPr>
        <p:txBody>
          <a:bodyPr/>
          <a:lstStyle/>
          <a:p>
            <a:pPr marL="342900" indent="-342900">
              <a:buFont typeface="Wingdings" panose="05000000000000000000" pitchFamily="2" charset="2"/>
              <a:buChar char="n"/>
            </a:pPr>
            <a:r>
              <a:rPr lang="ja-JP" altLang="en-US" sz="1800" dirty="0"/>
              <a:t>提案書の基本構成に従い、</a:t>
            </a:r>
            <a:r>
              <a:rPr lang="ja-JP" altLang="en-US" sz="1800" b="1" u="sng" dirty="0"/>
              <a:t>必ず</a:t>
            </a:r>
            <a:r>
              <a:rPr lang="ja-JP" altLang="en-US" sz="1800" dirty="0"/>
              <a:t>以下の章立てで作成すること。</a:t>
            </a:r>
            <a:endParaRPr lang="en-US" altLang="ja-JP" sz="1800" dirty="0"/>
          </a:p>
          <a:p>
            <a:pPr marL="596756" lvl="1" indent="-342900"/>
            <a:r>
              <a:rPr lang="ja-JP" altLang="en-US" sz="1600" dirty="0"/>
              <a:t>提案概要</a:t>
            </a:r>
            <a:endParaRPr lang="en-US" altLang="ja-JP" sz="1600" dirty="0"/>
          </a:p>
          <a:p>
            <a:pPr marL="596756" lvl="1" indent="-342900"/>
            <a:r>
              <a:rPr lang="ja-JP" altLang="en-US" sz="1600" dirty="0"/>
              <a:t>実証環境の構築</a:t>
            </a:r>
            <a:endParaRPr lang="en-US" altLang="ja-JP" sz="1600" dirty="0"/>
          </a:p>
          <a:p>
            <a:pPr marL="596756" lvl="1" indent="-342900"/>
            <a:r>
              <a:rPr lang="ja-JP" altLang="en-US" sz="1600" dirty="0"/>
              <a:t>実施体制・役割</a:t>
            </a:r>
            <a:endParaRPr lang="en-US" altLang="ja-JP" sz="1600" dirty="0"/>
          </a:p>
          <a:p>
            <a:pPr marL="596756" lvl="1" indent="-342900"/>
            <a:r>
              <a:rPr lang="ja-JP" altLang="ja-JP" sz="1600" dirty="0"/>
              <a:t>特殊な環境における</a:t>
            </a:r>
            <a:r>
              <a:rPr lang="ja-JP" altLang="en-US" sz="1600" dirty="0"/>
              <a:t>ローカル５Ｇの電波伝搬特性等に関する技術的検討（技術実証）</a:t>
            </a:r>
            <a:endParaRPr lang="en-US" altLang="ja-JP" sz="1600" dirty="0"/>
          </a:p>
          <a:p>
            <a:pPr marL="596756" lvl="1" indent="-342900"/>
            <a:r>
              <a:rPr lang="ja-JP" altLang="en-US" sz="1600" dirty="0"/>
              <a:t>ローカル５Ｇ活用モデルに関する検討（課題実証）</a:t>
            </a:r>
            <a:endParaRPr lang="en-US" altLang="ja-JP" sz="1600" dirty="0"/>
          </a:p>
          <a:p>
            <a:pPr marL="596756" lvl="1" indent="-342900"/>
            <a:r>
              <a:rPr lang="ja-JP" altLang="en-US" sz="1600" dirty="0"/>
              <a:t>ローカル５</a:t>
            </a:r>
            <a:r>
              <a:rPr lang="en-US" altLang="ja-JP" sz="1600" dirty="0"/>
              <a:t>G</a:t>
            </a:r>
            <a:r>
              <a:rPr lang="ja-JP" altLang="en-US" sz="1600" dirty="0"/>
              <a:t>活用モデルの実装計画</a:t>
            </a:r>
            <a:endParaRPr lang="en-US" altLang="ja-JP" sz="1600" dirty="0"/>
          </a:p>
          <a:p>
            <a:pPr marL="596756" lvl="1" indent="-342900"/>
            <a:r>
              <a:rPr lang="ja-JP" altLang="en-US" sz="1600" dirty="0"/>
              <a:t>審査項目への対応</a:t>
            </a:r>
            <a:endParaRPr lang="en-US" altLang="ja-JP" sz="1600" dirty="0"/>
          </a:p>
          <a:p>
            <a:endParaRPr lang="en-US" altLang="ja-JP" sz="1200" dirty="0"/>
          </a:p>
          <a:p>
            <a:pPr marL="342900" indent="-342900">
              <a:buFont typeface="Wingdings" panose="05000000000000000000" pitchFamily="2" charset="2"/>
              <a:buChar char="n"/>
            </a:pPr>
            <a:r>
              <a:rPr lang="ja-JP" altLang="en-US" sz="1800" dirty="0"/>
              <a:t>後掲する「様式」に従い、提案の概要および審査項目への対応を</a:t>
            </a:r>
            <a:r>
              <a:rPr lang="ja-JP" altLang="ja-JP" sz="1800" dirty="0"/>
              <a:t>記載することとし、本書類のみでも提案書の要点・</a:t>
            </a:r>
            <a:r>
              <a:rPr lang="ja-JP" altLang="en-US" sz="1800" dirty="0"/>
              <a:t>審査項目に対する具体的なアピールポイント等が分かる資料として作成すること。</a:t>
            </a:r>
            <a:endParaRPr lang="en-US" altLang="ja-JP" sz="1800" dirty="0"/>
          </a:p>
          <a:p>
            <a:pPr marL="342900" indent="-342900">
              <a:buFont typeface="Wingdings" panose="05000000000000000000" pitchFamily="2" charset="2"/>
              <a:buChar char="n"/>
            </a:pPr>
            <a:endParaRPr lang="en-US" altLang="ja-JP" sz="1200" dirty="0"/>
          </a:p>
          <a:p>
            <a:pPr marL="342900" indent="-342900">
              <a:buFont typeface="Wingdings" panose="05000000000000000000" pitchFamily="2" charset="2"/>
              <a:buChar char="n"/>
            </a:pPr>
            <a:r>
              <a:rPr lang="ja-JP" altLang="en-US" sz="1800" dirty="0"/>
              <a:t>各章、</a:t>
            </a:r>
            <a:r>
              <a:rPr lang="en-US" altLang="ja-JP" sz="1800" dirty="0"/>
              <a:t>1</a:t>
            </a:r>
            <a:r>
              <a:rPr lang="ja-JP" altLang="en-US" sz="1800" dirty="0"/>
              <a:t>頁で作成すること（審査項目への対応は、項目毎に</a:t>
            </a:r>
            <a:r>
              <a:rPr lang="en-US" altLang="ja-JP" sz="1800" dirty="0"/>
              <a:t>1</a:t>
            </a:r>
            <a:r>
              <a:rPr lang="ja-JP" altLang="en-US" sz="1800" dirty="0"/>
              <a:t>頁）。必ず様式に記載の項目で作成することし、該当する提案書本紙の項番・頁数を記載すること。なお、様式のレイアウトを変更することは妨げない。</a:t>
            </a:r>
            <a:r>
              <a:rPr lang="ja-JP" altLang="en-US" sz="1800" b="1" u="sng" dirty="0"/>
              <a:t>提出時は、様式中の事務局コメントは削除すること。</a:t>
            </a:r>
            <a:endParaRPr lang="en-US" altLang="ja-JP" sz="1800" b="1" u="sng" dirty="0"/>
          </a:p>
          <a:p>
            <a:pPr marL="342900" indent="-342900">
              <a:buFont typeface="Wingdings" panose="05000000000000000000" pitchFamily="2" charset="2"/>
              <a:buChar char="n"/>
            </a:pPr>
            <a:endParaRPr lang="en-US" altLang="ja-JP" sz="1800" dirty="0"/>
          </a:p>
          <a:p>
            <a:pPr marL="342900" indent="-342900">
              <a:buFont typeface="Wingdings" panose="05000000000000000000" pitchFamily="2" charset="2"/>
              <a:buChar char="n"/>
            </a:pPr>
            <a:r>
              <a:rPr lang="ja-JP" altLang="en-US" sz="1800" dirty="0"/>
              <a:t>ローカル</a:t>
            </a:r>
            <a:r>
              <a:rPr lang="en-US" altLang="ja-JP" sz="1800" dirty="0"/>
              <a:t>5G</a:t>
            </a:r>
            <a:r>
              <a:rPr lang="ja-JP" altLang="en-US" sz="1800" dirty="0"/>
              <a:t>活用モデルの実装計画は、実証終了後、最低</a:t>
            </a:r>
            <a:r>
              <a:rPr lang="en-US" altLang="ja-JP" sz="1800" dirty="0"/>
              <a:t>5</a:t>
            </a:r>
            <a:r>
              <a:rPr lang="ja-JP" altLang="en-US" sz="1800" dirty="0"/>
              <a:t>年間の</a:t>
            </a:r>
            <a:r>
              <a:rPr lang="ja-JP" altLang="en-US" sz="1800" dirty="0">
                <a:solidFill>
                  <a:schemeClr val="tx1"/>
                </a:solidFill>
              </a:rPr>
              <a:t>実装計画を</a:t>
            </a:r>
            <a:r>
              <a:rPr lang="ja-JP" altLang="en-US" sz="1800" dirty="0"/>
              <a:t>作成すること。実装に向け検討を具体化するために、現時点の想定収支計画についても、記載すること。</a:t>
            </a:r>
            <a:endParaRPr lang="en-US" altLang="ja-JP" sz="1800" dirty="0"/>
          </a:p>
        </p:txBody>
      </p:sp>
      <p:sp>
        <p:nvSpPr>
          <p:cNvPr id="3" name="タイトル 2">
            <a:extLst>
              <a:ext uri="{FF2B5EF4-FFF2-40B4-BE49-F238E27FC236}">
                <a16:creationId xmlns:a16="http://schemas.microsoft.com/office/drawing/2014/main" id="{B1570958-6118-4012-9D3F-6A21F96884C1}"/>
              </a:ext>
            </a:extLst>
          </p:cNvPr>
          <p:cNvSpPr>
            <a:spLocks noGrp="1"/>
          </p:cNvSpPr>
          <p:nvPr>
            <p:ph type="title"/>
          </p:nvPr>
        </p:nvSpPr>
        <p:spPr/>
        <p:txBody>
          <a:bodyPr>
            <a:normAutofit/>
          </a:bodyPr>
          <a:lstStyle/>
          <a:p>
            <a:r>
              <a:rPr kumimoji="1" lang="ja-JP" altLang="en-US" sz="2400" dirty="0"/>
              <a:t>提案書概要の記載について</a:t>
            </a:r>
          </a:p>
        </p:txBody>
      </p:sp>
    </p:spTree>
    <p:extLst>
      <p:ext uri="{BB962C8B-B14F-4D97-AF65-F5344CB8AC3E}">
        <p14:creationId xmlns:p14="http://schemas.microsoft.com/office/powerpoint/2010/main" val="3934963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rmAutofit fontScale="90000"/>
          </a:bodyPr>
          <a:lstStyle/>
          <a:p>
            <a:r>
              <a:rPr lang="ja-JP" altLang="en-US" sz="1600" dirty="0"/>
              <a:t>審査項目への対応</a:t>
            </a:r>
            <a:br>
              <a:rPr lang="en-US" altLang="ja-JP" dirty="0"/>
            </a:br>
            <a:r>
              <a:rPr lang="ja-JP" altLang="en-US" dirty="0"/>
              <a:t>⑩内容の新規性（過年度案件や類似ソリューションとの差異等）</a:t>
            </a:r>
            <a:endParaRPr kumimoji="1" lang="ja-JP" altLang="en-US" dirty="0"/>
          </a:p>
        </p:txBody>
      </p:sp>
      <p:grpSp>
        <p:nvGrpSpPr>
          <p:cNvPr id="11" name="グループ化 10">
            <a:extLst>
              <a:ext uri="{FF2B5EF4-FFF2-40B4-BE49-F238E27FC236}">
                <a16:creationId xmlns:a16="http://schemas.microsoft.com/office/drawing/2014/main" id="{47BF6EE1-BAAF-47CE-9774-1E91EEA556F9}"/>
              </a:ext>
            </a:extLst>
          </p:cNvPr>
          <p:cNvGrpSpPr/>
          <p:nvPr/>
        </p:nvGrpSpPr>
        <p:grpSpPr>
          <a:xfrm>
            <a:off x="138728" y="852819"/>
            <a:ext cx="9609330" cy="5742595"/>
            <a:chOff x="539749" y="3240001"/>
            <a:chExt cx="2988000" cy="3358544"/>
          </a:xfrm>
        </p:grpSpPr>
        <p:sp>
          <p:nvSpPr>
            <p:cNvPr id="12" name="Rectangle 5">
              <a:extLst>
                <a:ext uri="{FF2B5EF4-FFF2-40B4-BE49-F238E27FC236}">
                  <a16:creationId xmlns:a16="http://schemas.microsoft.com/office/drawing/2014/main" id="{A862EAA5-5918-45E0-BD91-94D5CEFEA011}"/>
                </a:ext>
              </a:extLst>
            </p:cNvPr>
            <p:cNvSpPr>
              <a:spLocks noChangeArrowheads="1"/>
            </p:cNvSpPr>
            <p:nvPr/>
          </p:nvSpPr>
          <p:spPr bwMode="gray">
            <a:xfrm>
              <a:off x="539749" y="3392411"/>
              <a:ext cx="2988000" cy="3206134"/>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審査項目への対応</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アピールポイント</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3" name="Text Box 6">
              <a:extLst>
                <a:ext uri="{FF2B5EF4-FFF2-40B4-BE49-F238E27FC236}">
                  <a16:creationId xmlns:a16="http://schemas.microsoft.com/office/drawing/2014/main" id="{EC12033A-CE58-4C9D-8EA1-3E017BE3ACF0}"/>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審査項目への対応</a:t>
              </a:r>
              <a:endParaRPr lang="en-US" altLang="ja-JP" sz="1600" b="1" dirty="0">
                <a:solidFill>
                  <a:schemeClr val="bg1"/>
                </a:solidFill>
                <a:latin typeface="+mn-ea"/>
                <a:ea typeface="+mn-ea"/>
              </a:endParaRPr>
            </a:p>
          </p:txBody>
        </p:sp>
      </p:grpSp>
      <p:sp>
        <p:nvSpPr>
          <p:cNvPr id="14" name="正方形/長方形 13">
            <a:extLst>
              <a:ext uri="{FF2B5EF4-FFF2-40B4-BE49-F238E27FC236}">
                <a16:creationId xmlns:a16="http://schemas.microsoft.com/office/drawing/2014/main" id="{0CFA1FFE-36EF-48F9-95D1-941895B05B84}"/>
              </a:ext>
            </a:extLst>
          </p:cNvPr>
          <p:cNvSpPr/>
          <p:nvPr/>
        </p:nvSpPr>
        <p:spPr>
          <a:xfrm>
            <a:off x="6824750" y="6221706"/>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5" name="吹き出し: 角を丸めた四角形 14">
            <a:extLst>
              <a:ext uri="{FF2B5EF4-FFF2-40B4-BE49-F238E27FC236}">
                <a16:creationId xmlns:a16="http://schemas.microsoft.com/office/drawing/2014/main" id="{56659045-4C96-4419-B6FA-3260F360CF5E}"/>
              </a:ext>
            </a:extLst>
          </p:cNvPr>
          <p:cNvSpPr/>
          <p:nvPr/>
        </p:nvSpPr>
        <p:spPr>
          <a:xfrm>
            <a:off x="6824749" y="1392673"/>
            <a:ext cx="2733419" cy="1909925"/>
          </a:xfrm>
          <a:prstGeom prst="wedgeRoundRectCallout">
            <a:avLst>
              <a:gd name="adj1" fmla="val -45134"/>
              <a:gd name="adj2" fmla="val 6567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kern="100" dirty="0">
                <a:solidFill>
                  <a:schemeClr val="tx1"/>
                </a:solidFill>
                <a:effectLst/>
                <a:latin typeface="BIZ UDPゴシック" panose="020B0400000000000000" pitchFamily="50" charset="-128"/>
                <a:ea typeface="BIZ UDPゴシック" panose="020B0400000000000000" pitchFamily="50" charset="-128"/>
              </a:rPr>
              <a:t>以下審査の観点を踏まえ、わかりやすく記載すること。</a:t>
            </a:r>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endParaRPr lang="en-US" altLang="ja-JP" sz="1200"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u="sng" kern="100" dirty="0">
                <a:solidFill>
                  <a:schemeClr val="tx1"/>
                </a:solidFill>
                <a:effectLst/>
                <a:latin typeface="BIZ UDPゴシック" panose="020B0400000000000000" pitchFamily="50" charset="-128"/>
                <a:ea typeface="BIZ UDPゴシック" panose="020B0400000000000000" pitchFamily="50" charset="-128"/>
              </a:rPr>
              <a:t>審査の観点（公募要領抜粋）：</a:t>
            </a:r>
            <a:endParaRPr lang="en-US" altLang="ja-JP" sz="1200" u="sng" kern="1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200" kern="100" dirty="0">
                <a:solidFill>
                  <a:schemeClr val="tx1"/>
                </a:solidFill>
                <a:effectLst/>
                <a:latin typeface="BIZ UDPゴシック" panose="020B0400000000000000" pitchFamily="50" charset="-128"/>
                <a:ea typeface="BIZ UDPゴシック" panose="020B0400000000000000" pitchFamily="50" charset="-128"/>
                <a:cs typeface="Arial" panose="020B0604020202020204" pitchFamily="34" charset="0"/>
              </a:rPr>
              <a:t>分野・ユースケース・ソリューション等の内容に新規性があること（令和２年度・３年度開発実証のと類似する場合、差異が明確であること）</a:t>
            </a:r>
          </a:p>
        </p:txBody>
      </p:sp>
    </p:spTree>
    <p:extLst>
      <p:ext uri="{BB962C8B-B14F-4D97-AF65-F5344CB8AC3E}">
        <p14:creationId xmlns:p14="http://schemas.microsoft.com/office/powerpoint/2010/main" val="2831694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CB25834-E9CA-4819-9B76-20DC417CE8E6}"/>
              </a:ext>
            </a:extLst>
          </p:cNvPr>
          <p:cNvSpPr>
            <a:spLocks noGrp="1"/>
          </p:cNvSpPr>
          <p:nvPr>
            <p:ph type="title"/>
          </p:nvPr>
        </p:nvSpPr>
        <p:spPr/>
        <p:txBody>
          <a:bodyPr/>
          <a:lstStyle/>
          <a:p>
            <a:r>
              <a:rPr lang="ja-JP" altLang="en-US" dirty="0"/>
              <a:t>様式</a:t>
            </a:r>
          </a:p>
        </p:txBody>
      </p:sp>
      <p:sp>
        <p:nvSpPr>
          <p:cNvPr id="5" name="テキスト プレースホルダー 4">
            <a:extLst>
              <a:ext uri="{FF2B5EF4-FFF2-40B4-BE49-F238E27FC236}">
                <a16:creationId xmlns:a16="http://schemas.microsoft.com/office/drawing/2014/main" id="{B6CE310B-015C-4924-8662-DADF59BACBF2}"/>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15689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6" name="グループ化 5">
            <a:extLst>
              <a:ext uri="{FF2B5EF4-FFF2-40B4-BE49-F238E27FC236}">
                <a16:creationId xmlns:a16="http://schemas.microsoft.com/office/drawing/2014/main" id="{6A5F9D70-70F6-42A9-A081-5924E3FF8144}"/>
              </a:ext>
            </a:extLst>
          </p:cNvPr>
          <p:cNvGrpSpPr/>
          <p:nvPr/>
        </p:nvGrpSpPr>
        <p:grpSpPr>
          <a:xfrm>
            <a:off x="138728" y="874335"/>
            <a:ext cx="9619354" cy="5681764"/>
            <a:chOff x="539749" y="3240001"/>
            <a:chExt cx="2988000" cy="3322967"/>
          </a:xfrm>
        </p:grpSpPr>
        <p:sp>
          <p:nvSpPr>
            <p:cNvPr id="7" name="Rectangle 5">
              <a:extLst>
                <a:ext uri="{FF2B5EF4-FFF2-40B4-BE49-F238E27FC236}">
                  <a16:creationId xmlns:a16="http://schemas.microsoft.com/office/drawing/2014/main" id="{3067BD49-136F-4E26-906B-24E1F416CE5C}"/>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背景</a:t>
              </a:r>
              <a:endParaRPr lang="en-US" altLang="ja-JP" spc="130" dirty="0">
                <a:latin typeface="+mn-ea"/>
              </a:endParaRPr>
            </a:p>
            <a:p>
              <a:pPr fontAlgn="base">
                <a:spcAft>
                  <a:spcPts val="1200"/>
                </a:spcAft>
                <a:buClr>
                  <a:schemeClr val="accent2"/>
                </a:buClr>
                <a:buSzPct val="70000"/>
              </a:pPr>
              <a:r>
                <a:rPr lang="ja-JP" altLang="en-US" spc="130" dirty="0">
                  <a:latin typeface="+mn-ea"/>
                </a:rPr>
                <a:t>　</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課題（社会課題、ユーザにおける課題）</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実現したい将来像</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提案の概要</a:t>
              </a: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8" name="Text Box 6">
              <a:extLst>
                <a:ext uri="{FF2B5EF4-FFF2-40B4-BE49-F238E27FC236}">
                  <a16:creationId xmlns:a16="http://schemas.microsoft.com/office/drawing/2014/main" id="{683FD6CD-0E2C-482C-AAB9-E1CC3EB67605}"/>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背景・目的、提案の概要</a:t>
              </a:r>
              <a:endParaRPr lang="en-US" altLang="ja-JP" sz="1600" b="1" dirty="0">
                <a:solidFill>
                  <a:schemeClr val="bg1"/>
                </a:solidFill>
                <a:latin typeface="+mn-ea"/>
                <a:ea typeface="+mn-ea"/>
              </a:endParaRPr>
            </a:p>
          </p:txBody>
        </p:sp>
      </p:grpSp>
      <p:sp>
        <p:nvSpPr>
          <p:cNvPr id="16" name="吹き出し: 角を丸めた四角形 15">
            <a:extLst>
              <a:ext uri="{FF2B5EF4-FFF2-40B4-BE49-F238E27FC236}">
                <a16:creationId xmlns:a16="http://schemas.microsoft.com/office/drawing/2014/main" id="{307338B2-CE8B-4BC9-9CE4-CFD06F77CA20}"/>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12" name="正方形/長方形 11">
            <a:extLst>
              <a:ext uri="{FF2B5EF4-FFF2-40B4-BE49-F238E27FC236}">
                <a16:creationId xmlns:a16="http://schemas.microsoft.com/office/drawing/2014/main" id="{C062B0EB-B4CB-41D3-AD0D-53250DBE0E2C}"/>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196173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提案概要</a:t>
            </a:r>
          </a:p>
        </p:txBody>
      </p:sp>
      <p:grpSp>
        <p:nvGrpSpPr>
          <p:cNvPr id="12" name="グループ化 11">
            <a:extLst>
              <a:ext uri="{FF2B5EF4-FFF2-40B4-BE49-F238E27FC236}">
                <a16:creationId xmlns:a16="http://schemas.microsoft.com/office/drawing/2014/main" id="{15993999-592C-43F8-B3D8-286CEACA0988}"/>
              </a:ext>
            </a:extLst>
          </p:cNvPr>
          <p:cNvGrpSpPr/>
          <p:nvPr/>
        </p:nvGrpSpPr>
        <p:grpSpPr>
          <a:xfrm>
            <a:off x="138728" y="874335"/>
            <a:ext cx="9619354" cy="5681764"/>
            <a:chOff x="539749" y="3240001"/>
            <a:chExt cx="2988000" cy="3322967"/>
          </a:xfrm>
        </p:grpSpPr>
        <p:sp>
          <p:nvSpPr>
            <p:cNvPr id="13" name="Rectangle 5">
              <a:extLst>
                <a:ext uri="{FF2B5EF4-FFF2-40B4-BE49-F238E27FC236}">
                  <a16:creationId xmlns:a16="http://schemas.microsoft.com/office/drawing/2014/main" id="{8B1ACAAF-FE7B-4978-8DA5-924141C5D156}"/>
                </a:ext>
              </a:extLst>
            </p:cNvPr>
            <p:cNvSpPr>
              <a:spLocks noChangeArrowheads="1"/>
            </p:cNvSpPr>
            <p:nvPr/>
          </p:nvSpPr>
          <p:spPr bwMode="gray">
            <a:xfrm>
              <a:off x="539749" y="3386119"/>
              <a:ext cx="2988000" cy="3176849"/>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イメージ図</a:t>
              </a:r>
              <a:endParaRPr lang="en-US" altLang="ja-JP" spc="130" dirty="0">
                <a:latin typeface="+mn-ea"/>
              </a:endParaRPr>
            </a:p>
          </p:txBody>
        </p:sp>
        <p:sp>
          <p:nvSpPr>
            <p:cNvPr id="17" name="Text Box 6">
              <a:extLst>
                <a:ext uri="{FF2B5EF4-FFF2-40B4-BE49-F238E27FC236}">
                  <a16:creationId xmlns:a16="http://schemas.microsoft.com/office/drawing/2014/main" id="{DD8516A7-1DB0-427A-B1F7-8CE5FDE218A0}"/>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ソリューションのイメージ図</a:t>
              </a:r>
              <a:endParaRPr lang="en-US" altLang="ja-JP" sz="1600" b="1" dirty="0">
                <a:solidFill>
                  <a:schemeClr val="bg1"/>
                </a:solidFill>
                <a:latin typeface="+mn-ea"/>
                <a:ea typeface="+mn-ea"/>
              </a:endParaRPr>
            </a:p>
          </p:txBody>
        </p:sp>
      </p:grpSp>
      <p:sp>
        <p:nvSpPr>
          <p:cNvPr id="18" name="吹き出し: 角を丸めた四角形 17">
            <a:extLst>
              <a:ext uri="{FF2B5EF4-FFF2-40B4-BE49-F238E27FC236}">
                <a16:creationId xmlns:a16="http://schemas.microsoft.com/office/drawing/2014/main" id="{4DA8A414-53C2-42BE-BBC2-B8F6CFFEE039}"/>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20" name="正方形/長方形 19">
            <a:extLst>
              <a:ext uri="{FF2B5EF4-FFF2-40B4-BE49-F238E27FC236}">
                <a16:creationId xmlns:a16="http://schemas.microsoft.com/office/drawing/2014/main" id="{5AB93783-F189-4481-908C-08380B4488C3}"/>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Tree>
    <p:extLst>
      <p:ext uri="{BB962C8B-B14F-4D97-AF65-F5344CB8AC3E}">
        <p14:creationId xmlns:p14="http://schemas.microsoft.com/office/powerpoint/2010/main" val="3052829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実証環境の構築</a:t>
            </a:r>
            <a:endParaRPr kumimoji="1" lang="ja-JP" altLang="en-US" dirty="0"/>
          </a:p>
        </p:txBody>
      </p:sp>
      <p:grpSp>
        <p:nvGrpSpPr>
          <p:cNvPr id="20" name="グループ化 19">
            <a:extLst>
              <a:ext uri="{FF2B5EF4-FFF2-40B4-BE49-F238E27FC236}">
                <a16:creationId xmlns:a16="http://schemas.microsoft.com/office/drawing/2014/main" id="{D0716D5F-9C9D-4D30-AF8D-07A4CF91E822}"/>
              </a:ext>
            </a:extLst>
          </p:cNvPr>
          <p:cNvGrpSpPr/>
          <p:nvPr/>
        </p:nvGrpSpPr>
        <p:grpSpPr>
          <a:xfrm>
            <a:off x="138728" y="874335"/>
            <a:ext cx="4776396" cy="5681764"/>
            <a:chOff x="539749" y="3240001"/>
            <a:chExt cx="2988000" cy="3322967"/>
          </a:xfrm>
        </p:grpSpPr>
        <p:sp>
          <p:nvSpPr>
            <p:cNvPr id="21" name="Rectangle 5">
              <a:extLst>
                <a:ext uri="{FF2B5EF4-FFF2-40B4-BE49-F238E27FC236}">
                  <a16:creationId xmlns:a16="http://schemas.microsoft.com/office/drawing/2014/main" id="{C7A09567-651E-4FDE-B5B0-4CDD0037756F}"/>
                </a:ext>
              </a:extLst>
            </p:cNvPr>
            <p:cNvSpPr>
              <a:spLocks noChangeArrowheads="1"/>
            </p:cNvSpPr>
            <p:nvPr/>
          </p:nvSpPr>
          <p:spPr bwMode="gray">
            <a:xfrm>
              <a:off x="539749" y="3389265"/>
              <a:ext cx="2988000" cy="317370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対象周波数帯、構成、利用環境</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実証ロケーション概要</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22" name="Text Box 6">
              <a:extLst>
                <a:ext uri="{FF2B5EF4-FFF2-40B4-BE49-F238E27FC236}">
                  <a16:creationId xmlns:a16="http://schemas.microsoft.com/office/drawing/2014/main" id="{7FA2814C-0FEA-45E6-8416-3CE2D712E1B7}"/>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実証環境</a:t>
              </a:r>
              <a:endParaRPr lang="en-US" altLang="ja-JP" sz="1600" b="1" dirty="0">
                <a:solidFill>
                  <a:schemeClr val="bg1"/>
                </a:solidFill>
                <a:latin typeface="+mn-ea"/>
                <a:ea typeface="+mn-ea"/>
              </a:endParaRPr>
            </a:p>
          </p:txBody>
        </p:sp>
      </p:grpSp>
      <p:grpSp>
        <p:nvGrpSpPr>
          <p:cNvPr id="23" name="グループ化 22">
            <a:extLst>
              <a:ext uri="{FF2B5EF4-FFF2-40B4-BE49-F238E27FC236}">
                <a16:creationId xmlns:a16="http://schemas.microsoft.com/office/drawing/2014/main" id="{9E7D27C6-C250-49D6-BBFE-78DAAF0832DB}"/>
              </a:ext>
            </a:extLst>
          </p:cNvPr>
          <p:cNvGrpSpPr/>
          <p:nvPr/>
        </p:nvGrpSpPr>
        <p:grpSpPr>
          <a:xfrm>
            <a:off x="4981686" y="874335"/>
            <a:ext cx="4776396" cy="5681764"/>
            <a:chOff x="539749" y="3240001"/>
            <a:chExt cx="2988000" cy="3322966"/>
          </a:xfrm>
        </p:grpSpPr>
        <p:sp>
          <p:nvSpPr>
            <p:cNvPr id="24" name="Rectangle 5">
              <a:extLst>
                <a:ext uri="{FF2B5EF4-FFF2-40B4-BE49-F238E27FC236}">
                  <a16:creationId xmlns:a16="http://schemas.microsoft.com/office/drawing/2014/main" id="{A8F15BAB-2540-47AF-A8E7-0899126223FE}"/>
                </a:ext>
              </a:extLst>
            </p:cNvPr>
            <p:cNvSpPr>
              <a:spLocks noChangeArrowheads="1"/>
            </p:cNvSpPr>
            <p:nvPr/>
          </p:nvSpPr>
          <p:spPr bwMode="gray">
            <a:xfrm>
              <a:off x="539749" y="3389265"/>
              <a:ext cx="2988000" cy="3173702"/>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ネットワーク・システム構成図</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基地局エリアカバレッジ図</a:t>
              </a:r>
              <a:endParaRPr lang="en-US" altLang="ja-JP" spc="130" dirty="0">
                <a:solidFill>
                  <a:schemeClr val="bg1">
                    <a:lumMod val="50000"/>
                  </a:schemeClr>
                </a:solidFill>
                <a:latin typeface="+mn-ea"/>
              </a:endParaRPr>
            </a:p>
          </p:txBody>
        </p:sp>
        <p:sp>
          <p:nvSpPr>
            <p:cNvPr id="25" name="Text Box 6">
              <a:extLst>
                <a:ext uri="{FF2B5EF4-FFF2-40B4-BE49-F238E27FC236}">
                  <a16:creationId xmlns:a16="http://schemas.microsoft.com/office/drawing/2014/main" id="{6758828F-BFA2-4BE4-9118-FC0049D40BAA}"/>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ネットワーク・システム構成</a:t>
              </a:r>
              <a:endParaRPr lang="en-US" altLang="ja-JP" sz="1600" b="1" dirty="0">
                <a:solidFill>
                  <a:schemeClr val="bg1"/>
                </a:solidFill>
                <a:latin typeface="+mn-ea"/>
                <a:ea typeface="+mn-ea"/>
              </a:endParaRPr>
            </a:p>
          </p:txBody>
        </p:sp>
      </p:grpSp>
      <p:sp>
        <p:nvSpPr>
          <p:cNvPr id="26" name="正方形/長方形 25">
            <a:extLst>
              <a:ext uri="{FF2B5EF4-FFF2-40B4-BE49-F238E27FC236}">
                <a16:creationId xmlns:a16="http://schemas.microsoft.com/office/drawing/2014/main" id="{CBD18834-AD9A-49ED-8333-BA6961FCA2AA}"/>
              </a:ext>
            </a:extLst>
          </p:cNvPr>
          <p:cNvSpPr/>
          <p:nvPr/>
        </p:nvSpPr>
        <p:spPr>
          <a:xfrm>
            <a:off x="1974028" y="6216887"/>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BCC1344-D283-43D9-AA4B-613C59FAA407}"/>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8" name="吹き出し: 角を丸めた四角形 27">
            <a:extLst>
              <a:ext uri="{FF2B5EF4-FFF2-40B4-BE49-F238E27FC236}">
                <a16:creationId xmlns:a16="http://schemas.microsoft.com/office/drawing/2014/main" id="{DD4C9A6D-5E7E-43A1-81D5-928F48DA3F74}"/>
              </a:ext>
            </a:extLst>
          </p:cNvPr>
          <p:cNvSpPr/>
          <p:nvPr/>
        </p:nvSpPr>
        <p:spPr>
          <a:xfrm>
            <a:off x="3153369" y="1731382"/>
            <a:ext cx="2064089" cy="823144"/>
          </a:xfrm>
          <a:prstGeom prst="wedgeRoundRectCallout">
            <a:avLst>
              <a:gd name="adj1" fmla="val -42827"/>
              <a:gd name="adj2" fmla="val -67452"/>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構成は</a:t>
            </a:r>
            <a:r>
              <a:rPr kumimoji="1" lang="en-US" altLang="ja-JP" sz="1200" dirty="0">
                <a:solidFill>
                  <a:schemeClr val="tx1"/>
                </a:solidFill>
              </a:rPr>
              <a:t>SA/NSA</a:t>
            </a:r>
            <a:r>
              <a:rPr kumimoji="1" lang="ja-JP" altLang="en-US" sz="1200" dirty="0">
                <a:solidFill>
                  <a:schemeClr val="tx1"/>
                </a:solidFill>
              </a:rPr>
              <a:t>のいずれか。</a:t>
            </a:r>
            <a:endParaRPr kumimoji="1" lang="en-US" altLang="ja-JP" sz="1200" dirty="0">
              <a:solidFill>
                <a:schemeClr val="tx1"/>
              </a:solidFill>
            </a:endParaRPr>
          </a:p>
          <a:p>
            <a:pPr algn="ctr"/>
            <a:r>
              <a:rPr lang="ja-JP" altLang="en-US" sz="1200" dirty="0">
                <a:solidFill>
                  <a:schemeClr val="tx1"/>
                </a:solidFill>
              </a:rPr>
              <a:t>利用環境は、実施場所（屋内</a:t>
            </a:r>
            <a:r>
              <a:rPr lang="en-US" altLang="ja-JP" sz="1200" dirty="0">
                <a:solidFill>
                  <a:schemeClr val="tx1"/>
                </a:solidFill>
              </a:rPr>
              <a:t>/</a:t>
            </a:r>
            <a:r>
              <a:rPr lang="ja-JP" altLang="en-US" sz="1200" dirty="0">
                <a:solidFill>
                  <a:schemeClr val="tx1"/>
                </a:solidFill>
              </a:rPr>
              <a:t>半屋外</a:t>
            </a:r>
            <a:r>
              <a:rPr lang="en-US" altLang="ja-JP" sz="1200" dirty="0">
                <a:solidFill>
                  <a:schemeClr val="tx1"/>
                </a:solidFill>
              </a:rPr>
              <a:t>/</a:t>
            </a:r>
            <a:r>
              <a:rPr lang="ja-JP" altLang="en-US" sz="1200" dirty="0">
                <a:solidFill>
                  <a:schemeClr val="tx1"/>
                </a:solidFill>
              </a:rPr>
              <a:t>屋外）、地形（平地</a:t>
            </a:r>
            <a:r>
              <a:rPr lang="en-US" altLang="ja-JP" sz="1200" dirty="0">
                <a:solidFill>
                  <a:schemeClr val="tx1"/>
                </a:solidFill>
              </a:rPr>
              <a:t>/</a:t>
            </a:r>
            <a:r>
              <a:rPr lang="ja-JP" altLang="en-US" sz="1200" dirty="0">
                <a:solidFill>
                  <a:schemeClr val="tx1"/>
                </a:solidFill>
              </a:rPr>
              <a:t>斜面</a:t>
            </a:r>
            <a:r>
              <a:rPr lang="en-US" altLang="ja-JP" sz="1200" dirty="0">
                <a:solidFill>
                  <a:schemeClr val="tx1"/>
                </a:solidFill>
              </a:rPr>
              <a:t>/</a:t>
            </a:r>
            <a:r>
              <a:rPr lang="ja-JP" altLang="en-US" sz="1200" dirty="0">
                <a:solidFill>
                  <a:schemeClr val="tx1"/>
                </a:solidFill>
              </a:rPr>
              <a:t>水面）を記載。</a:t>
            </a:r>
            <a:endParaRPr kumimoji="1" lang="ja-JP" altLang="en-US" sz="1200" dirty="0">
              <a:solidFill>
                <a:schemeClr val="tx1"/>
              </a:solidFill>
            </a:endParaRPr>
          </a:p>
        </p:txBody>
      </p:sp>
      <p:sp>
        <p:nvSpPr>
          <p:cNvPr id="29" name="吹き出し: 角を丸めた四角形 28">
            <a:extLst>
              <a:ext uri="{FF2B5EF4-FFF2-40B4-BE49-F238E27FC236}">
                <a16:creationId xmlns:a16="http://schemas.microsoft.com/office/drawing/2014/main" id="{7F84DE52-5927-40FA-9669-3409B5442523}"/>
              </a:ext>
            </a:extLst>
          </p:cNvPr>
          <p:cNvSpPr/>
          <p:nvPr/>
        </p:nvSpPr>
        <p:spPr>
          <a:xfrm>
            <a:off x="1347205" y="3027054"/>
            <a:ext cx="2064089" cy="311972"/>
          </a:xfrm>
          <a:prstGeom prst="wedgeRoundRectCallout">
            <a:avLst>
              <a:gd name="adj1" fmla="val -42306"/>
              <a:gd name="adj2" fmla="val -12434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写真等を交えて説明。</a:t>
            </a:r>
          </a:p>
        </p:txBody>
      </p:sp>
      <p:sp>
        <p:nvSpPr>
          <p:cNvPr id="30" name="吹き出し: 角を丸めた四角形 29">
            <a:extLst>
              <a:ext uri="{FF2B5EF4-FFF2-40B4-BE49-F238E27FC236}">
                <a16:creationId xmlns:a16="http://schemas.microsoft.com/office/drawing/2014/main" id="{A49C3D8B-5F38-4228-9965-66EE9341CE0E}"/>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Tree>
    <p:extLst>
      <p:ext uri="{BB962C8B-B14F-4D97-AF65-F5344CB8AC3E}">
        <p14:creationId xmlns:p14="http://schemas.microsoft.com/office/powerpoint/2010/main" val="418056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kumimoji="1" lang="ja-JP" altLang="en-US" dirty="0"/>
              <a:t>実施体制・役割</a:t>
            </a:r>
          </a:p>
        </p:txBody>
      </p:sp>
      <p:grpSp>
        <p:nvGrpSpPr>
          <p:cNvPr id="13" name="グループ化 12">
            <a:extLst>
              <a:ext uri="{FF2B5EF4-FFF2-40B4-BE49-F238E27FC236}">
                <a16:creationId xmlns:a16="http://schemas.microsoft.com/office/drawing/2014/main" id="{73F60A18-C193-41F1-B873-2305AAB58ADF}"/>
              </a:ext>
            </a:extLst>
          </p:cNvPr>
          <p:cNvGrpSpPr/>
          <p:nvPr/>
        </p:nvGrpSpPr>
        <p:grpSpPr>
          <a:xfrm>
            <a:off x="138728" y="874335"/>
            <a:ext cx="9609330" cy="5681764"/>
            <a:chOff x="539749" y="3240001"/>
            <a:chExt cx="2988000" cy="3322967"/>
          </a:xfrm>
        </p:grpSpPr>
        <p:sp>
          <p:nvSpPr>
            <p:cNvPr id="14" name="Rectangle 5">
              <a:extLst>
                <a:ext uri="{FF2B5EF4-FFF2-40B4-BE49-F238E27FC236}">
                  <a16:creationId xmlns:a16="http://schemas.microsoft.com/office/drawing/2014/main" id="{679EE79D-1E3B-4236-A707-602DD6082E92}"/>
                </a:ext>
              </a:extLst>
            </p:cNvPr>
            <p:cNvSpPr>
              <a:spLocks noChangeArrowheads="1"/>
            </p:cNvSpPr>
            <p:nvPr/>
          </p:nvSpPr>
          <p:spPr bwMode="gray">
            <a:xfrm>
              <a:off x="539749" y="3392411"/>
              <a:ext cx="2988000" cy="3170557"/>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180000" tIns="180000" rIns="180000" bIns="180000" anchor="t" anchorCtr="0">
              <a:noAutofit/>
            </a:bodyPr>
            <a:lstStyle/>
            <a:p>
              <a:pPr marL="252000" indent="-252000" fontAlgn="base">
                <a:spcAft>
                  <a:spcPts val="1200"/>
                </a:spcAft>
                <a:buClr>
                  <a:schemeClr val="accent2"/>
                </a:buClr>
                <a:buSzPct val="70000"/>
                <a:buFont typeface="Wingdings" panose="05000000000000000000" pitchFamily="2" charset="2"/>
                <a:buChar char="l"/>
              </a:pPr>
              <a:r>
                <a:rPr lang="ja-JP" altLang="en-US" spc="130" dirty="0">
                  <a:latin typeface="+mn-ea"/>
                </a:rPr>
                <a:t>コンソーシアム体制の全体像、役割</a:t>
              </a: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marL="252000" indent="-252000" fontAlgn="base">
                <a:spcAft>
                  <a:spcPts val="1200"/>
                </a:spcAft>
                <a:buClr>
                  <a:schemeClr val="accent2"/>
                </a:buClr>
                <a:buSzPct val="70000"/>
                <a:buFont typeface="Wingdings" panose="05000000000000000000" pitchFamily="2" charset="2"/>
                <a:buChar char="l"/>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fontAlgn="base">
                <a:spcAft>
                  <a:spcPts val="1200"/>
                </a:spcAft>
                <a:buClr>
                  <a:schemeClr val="accent2"/>
                </a:buClr>
                <a:buSzPct val="70000"/>
              </a:pPr>
              <a:endParaRPr lang="en-US" altLang="ja-JP" spc="130" dirty="0">
                <a:latin typeface="+mn-ea"/>
              </a:endParaRPr>
            </a:p>
            <a:p>
              <a:pPr marL="252000" indent="-252000" fontAlgn="base">
                <a:lnSpc>
                  <a:spcPct val="130000"/>
                </a:lnSpc>
                <a:spcAft>
                  <a:spcPts val="1200"/>
                </a:spcAft>
                <a:buClr>
                  <a:schemeClr val="accent2"/>
                </a:buClr>
                <a:buSzPct val="70000"/>
                <a:buFont typeface="Wingdings" panose="05000000000000000000" pitchFamily="2" charset="2"/>
                <a:buChar char="l"/>
              </a:pPr>
              <a:endParaRPr lang="en-US" altLang="ja-JP" spc="130" dirty="0">
                <a:latin typeface="+mn-ea"/>
              </a:endParaRPr>
            </a:p>
          </p:txBody>
        </p:sp>
        <p:sp>
          <p:nvSpPr>
            <p:cNvPr id="15" name="Text Box 6">
              <a:extLst>
                <a:ext uri="{FF2B5EF4-FFF2-40B4-BE49-F238E27FC236}">
                  <a16:creationId xmlns:a16="http://schemas.microsoft.com/office/drawing/2014/main" id="{E8EFD270-CAF3-4823-B89E-718D943A0779}"/>
                </a:ext>
              </a:extLst>
            </p:cNvPr>
            <p:cNvSpPr txBox="1">
              <a:spLocks noChangeArrowheads="1"/>
            </p:cNvSpPr>
            <p:nvPr/>
          </p:nvSpPr>
          <p:spPr bwMode="gray">
            <a:xfrm>
              <a:off x="539749" y="3240001"/>
              <a:ext cx="2988000" cy="202742"/>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実施体制・役割</a:t>
              </a:r>
              <a:endParaRPr lang="en-US" altLang="ja-JP" sz="1600" b="1" dirty="0">
                <a:solidFill>
                  <a:schemeClr val="bg1"/>
                </a:solidFill>
                <a:latin typeface="+mn-ea"/>
                <a:ea typeface="+mn-ea"/>
              </a:endParaRPr>
            </a:p>
          </p:txBody>
        </p:sp>
      </p:grpSp>
      <p:sp>
        <p:nvSpPr>
          <p:cNvPr id="17" name="正方形/長方形 16">
            <a:extLst>
              <a:ext uri="{FF2B5EF4-FFF2-40B4-BE49-F238E27FC236}">
                <a16:creationId xmlns:a16="http://schemas.microsoft.com/office/drawing/2014/main" id="{56F7F9C2-21D4-4685-8DA6-E52EC5A76A72}"/>
              </a:ext>
            </a:extLst>
          </p:cNvPr>
          <p:cNvSpPr/>
          <p:nvPr/>
        </p:nvSpPr>
        <p:spPr>
          <a:xfrm>
            <a:off x="6838277" y="6210820"/>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8" name="吹き出し: 角を丸めた四角形 17">
            <a:extLst>
              <a:ext uri="{FF2B5EF4-FFF2-40B4-BE49-F238E27FC236}">
                <a16:creationId xmlns:a16="http://schemas.microsoft.com/office/drawing/2014/main" id="{4850E1E5-11EB-480E-AE41-84ECFBA5A13E}"/>
              </a:ext>
            </a:extLst>
          </p:cNvPr>
          <p:cNvSpPr/>
          <p:nvPr/>
        </p:nvSpPr>
        <p:spPr>
          <a:xfrm>
            <a:off x="8144918" y="138311"/>
            <a:ext cx="1613164" cy="639426"/>
          </a:xfrm>
          <a:prstGeom prst="wedgeRoundRectCallout">
            <a:avLst>
              <a:gd name="adj1" fmla="val -32664"/>
              <a:gd name="adj2" fmla="val 74346"/>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図で示しつつ、適宜、</a:t>
            </a:r>
            <a:endParaRPr kumimoji="1" lang="en-US" altLang="ja-JP" sz="1200" dirty="0">
              <a:solidFill>
                <a:schemeClr val="tx1"/>
              </a:solidFill>
            </a:endParaRPr>
          </a:p>
          <a:p>
            <a:pPr algn="ctr"/>
            <a:r>
              <a:rPr kumimoji="1" lang="ja-JP" altLang="en-US" sz="1200" dirty="0">
                <a:solidFill>
                  <a:schemeClr val="tx1"/>
                </a:solidFill>
              </a:rPr>
              <a:t>補足コメント等を追記</a:t>
            </a:r>
          </a:p>
        </p:txBody>
      </p:sp>
      <p:sp>
        <p:nvSpPr>
          <p:cNvPr id="8" name="吹き出し: 角を丸めた四角形 7">
            <a:extLst>
              <a:ext uri="{FF2B5EF4-FFF2-40B4-BE49-F238E27FC236}">
                <a16:creationId xmlns:a16="http://schemas.microsoft.com/office/drawing/2014/main" id="{49373B92-198C-44C9-BF49-CD0C6DCAAF7D}"/>
              </a:ext>
            </a:extLst>
          </p:cNvPr>
          <p:cNvSpPr/>
          <p:nvPr/>
        </p:nvSpPr>
        <p:spPr>
          <a:xfrm>
            <a:off x="7011442" y="1481591"/>
            <a:ext cx="1637257" cy="909184"/>
          </a:xfrm>
          <a:prstGeom prst="wedgeRoundRectCallout">
            <a:avLst>
              <a:gd name="adj1" fmla="val -44473"/>
              <a:gd name="adj2" fmla="val 76343"/>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実装を主導する主体と各構成員の役割を明確にすること（代表機関に限らない）。</a:t>
            </a:r>
          </a:p>
        </p:txBody>
      </p:sp>
    </p:spTree>
    <p:extLst>
      <p:ext uri="{BB962C8B-B14F-4D97-AF65-F5344CB8AC3E}">
        <p14:creationId xmlns:p14="http://schemas.microsoft.com/office/powerpoint/2010/main" val="72614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noAutofit/>
          </a:bodyPr>
          <a:lstStyle/>
          <a:p>
            <a:r>
              <a:rPr lang="ja-JP" altLang="en-US" sz="2000" dirty="0"/>
              <a:t>特殊な環境におけるローカル５Ｇの電波伝搬特性等に関する技術的検討（技術実証）</a:t>
            </a:r>
            <a:endParaRPr kumimoji="1" lang="ja-JP" altLang="en-US" sz="2000" dirty="0"/>
          </a:p>
        </p:txBody>
      </p:sp>
      <p:grpSp>
        <p:nvGrpSpPr>
          <p:cNvPr id="8" name="グループ化 7">
            <a:extLst>
              <a:ext uri="{FF2B5EF4-FFF2-40B4-BE49-F238E27FC236}">
                <a16:creationId xmlns:a16="http://schemas.microsoft.com/office/drawing/2014/main" id="{E0CDA931-CE99-4A38-BA18-6A46561973EB}"/>
              </a:ext>
            </a:extLst>
          </p:cNvPr>
          <p:cNvGrpSpPr/>
          <p:nvPr/>
        </p:nvGrpSpPr>
        <p:grpSpPr>
          <a:xfrm>
            <a:off x="217842" y="791062"/>
            <a:ext cx="9528586" cy="2339411"/>
            <a:chOff x="539749" y="3240005"/>
            <a:chExt cx="2988000" cy="4511191"/>
          </a:xfrm>
        </p:grpSpPr>
        <p:sp>
          <p:nvSpPr>
            <p:cNvPr id="9" name="Rectangle 5">
              <a:extLst>
                <a:ext uri="{FF2B5EF4-FFF2-40B4-BE49-F238E27FC236}">
                  <a16:creationId xmlns:a16="http://schemas.microsoft.com/office/drawing/2014/main" id="{83171C00-A108-4DB4-9E30-E82409A289C5}"/>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検討によって明らかにすること（実証目標）</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なぜそれを明らかにする必要があるのか（実証目的）</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実証目的の背景にある技術的課題</a:t>
              </a: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0" name="Text Box 6">
              <a:extLst>
                <a:ext uri="{FF2B5EF4-FFF2-40B4-BE49-F238E27FC236}">
                  <a16:creationId xmlns:a16="http://schemas.microsoft.com/office/drawing/2014/main" id="{4D0020FD-893B-4C07-949B-C8BCB90D4F13}"/>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zh-TW" altLang="en-US" sz="1600" b="1" dirty="0">
                  <a:solidFill>
                    <a:schemeClr val="bg1"/>
                  </a:solidFill>
                  <a:latin typeface="+mn-ea"/>
                  <a:ea typeface="+mn-ea"/>
                </a:rPr>
                <a:t>実証</a:t>
              </a:r>
              <a:r>
                <a:rPr lang="ja-JP" altLang="en-US" sz="1600" b="1" dirty="0">
                  <a:solidFill>
                    <a:schemeClr val="bg1"/>
                  </a:solidFill>
                  <a:latin typeface="+mn-ea"/>
                  <a:ea typeface="+mn-ea"/>
                </a:rPr>
                <a:t>の目的・狙い</a:t>
              </a:r>
              <a:endParaRPr lang="en-US" altLang="ja-JP" sz="1600" b="1" dirty="0">
                <a:solidFill>
                  <a:schemeClr val="bg1"/>
                </a:solidFill>
                <a:latin typeface="+mn-ea"/>
                <a:ea typeface="+mn-ea"/>
              </a:endParaRPr>
            </a:p>
          </p:txBody>
        </p:sp>
      </p:grpSp>
      <p:grpSp>
        <p:nvGrpSpPr>
          <p:cNvPr id="11" name="グループ化 10">
            <a:extLst>
              <a:ext uri="{FF2B5EF4-FFF2-40B4-BE49-F238E27FC236}">
                <a16:creationId xmlns:a16="http://schemas.microsoft.com/office/drawing/2014/main" id="{79808084-0BAF-41C2-A807-DC89C1434557}"/>
              </a:ext>
            </a:extLst>
          </p:cNvPr>
          <p:cNvGrpSpPr/>
          <p:nvPr/>
        </p:nvGrpSpPr>
        <p:grpSpPr>
          <a:xfrm>
            <a:off x="217842" y="3178883"/>
            <a:ext cx="9528586" cy="3480101"/>
            <a:chOff x="539749" y="3240001"/>
            <a:chExt cx="2988000" cy="7645672"/>
          </a:xfrm>
        </p:grpSpPr>
        <p:sp>
          <p:nvSpPr>
            <p:cNvPr id="12" name="Rectangle 5">
              <a:extLst>
                <a:ext uri="{FF2B5EF4-FFF2-40B4-BE49-F238E27FC236}">
                  <a16:creationId xmlns:a16="http://schemas.microsoft.com/office/drawing/2014/main" id="{05AA4FBB-5687-4F0B-B8FC-5231C36A7638}"/>
                </a:ext>
              </a:extLst>
            </p:cNvPr>
            <p:cNvSpPr>
              <a:spLocks noChangeArrowheads="1"/>
            </p:cNvSpPr>
            <p:nvPr/>
          </p:nvSpPr>
          <p:spPr bwMode="gray">
            <a:xfrm>
              <a:off x="539749" y="3881340"/>
              <a:ext cx="2988000" cy="7004333"/>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solidFill>
                    <a:schemeClr val="tx1"/>
                  </a:solidFill>
                </a:rPr>
                <a:t>実証目標の達成のための仮説</a:t>
              </a: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r>
                <a:rPr lang="ja-JP" altLang="en-US" dirty="0"/>
                <a:t>過年度実証結果と、今回得ようとする実証結果の差分（新規性）</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13" name="Text Box 6">
              <a:extLst>
                <a:ext uri="{FF2B5EF4-FFF2-40B4-BE49-F238E27FC236}">
                  <a16:creationId xmlns:a16="http://schemas.microsoft.com/office/drawing/2014/main" id="{269B3FE2-BAFA-4BF4-BA15-A89B7EFEB04D}"/>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6" name="正方形/長方形 5">
            <a:extLst>
              <a:ext uri="{FF2B5EF4-FFF2-40B4-BE49-F238E27FC236}">
                <a16:creationId xmlns:a16="http://schemas.microsoft.com/office/drawing/2014/main" id="{4CC83AC4-C14E-41D5-BEDB-4BE6BB2E0F9D}"/>
              </a:ext>
            </a:extLst>
          </p:cNvPr>
          <p:cNvSpPr/>
          <p:nvPr/>
        </p:nvSpPr>
        <p:spPr>
          <a:xfrm>
            <a:off x="331694" y="4996925"/>
            <a:ext cx="4594412" cy="1613649"/>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テーマ〇（配置例）</a:t>
            </a:r>
            <a:endParaRPr lang="en-US" altLang="ja-JP" dirty="0">
              <a:solidFill>
                <a:schemeClr val="tx1"/>
              </a:solidFill>
            </a:endParaRPr>
          </a:p>
        </p:txBody>
      </p:sp>
      <p:sp>
        <p:nvSpPr>
          <p:cNvPr id="16" name="正方形/長方形 15">
            <a:extLst>
              <a:ext uri="{FF2B5EF4-FFF2-40B4-BE49-F238E27FC236}">
                <a16:creationId xmlns:a16="http://schemas.microsoft.com/office/drawing/2014/main" id="{E5B063B9-E8D9-4926-9C1F-28D193E5B1C7}"/>
              </a:ext>
            </a:extLst>
          </p:cNvPr>
          <p:cNvSpPr/>
          <p:nvPr/>
        </p:nvSpPr>
        <p:spPr>
          <a:xfrm>
            <a:off x="6813625" y="86971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7" name="正方形/長方形 16">
            <a:extLst>
              <a:ext uri="{FF2B5EF4-FFF2-40B4-BE49-F238E27FC236}">
                <a16:creationId xmlns:a16="http://schemas.microsoft.com/office/drawing/2014/main" id="{1607427A-DBFF-49A0-BC3C-4406AC6F1E42}"/>
              </a:ext>
            </a:extLst>
          </p:cNvPr>
          <p:cNvSpPr/>
          <p:nvPr/>
        </p:nvSpPr>
        <p:spPr>
          <a:xfrm>
            <a:off x="5034577" y="4996925"/>
            <a:ext cx="4594412" cy="1613649"/>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テーマ〇（配置例）</a:t>
            </a:r>
            <a:endParaRPr lang="en-US" altLang="ja-JP" dirty="0">
              <a:solidFill>
                <a:schemeClr val="tx1"/>
              </a:solidFill>
            </a:endParaRPr>
          </a:p>
        </p:txBody>
      </p:sp>
      <p:sp>
        <p:nvSpPr>
          <p:cNvPr id="18" name="正方形/長方形 17">
            <a:extLst>
              <a:ext uri="{FF2B5EF4-FFF2-40B4-BE49-F238E27FC236}">
                <a16:creationId xmlns:a16="http://schemas.microsoft.com/office/drawing/2014/main" id="{8DCADC48-47F1-409C-87B2-FDFF276C7805}"/>
              </a:ext>
            </a:extLst>
          </p:cNvPr>
          <p:cNvSpPr/>
          <p:nvPr/>
        </p:nvSpPr>
        <p:spPr>
          <a:xfrm>
            <a:off x="6813625" y="323752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19" name="吹き出し: 角を丸めた四角形 18">
            <a:extLst>
              <a:ext uri="{FF2B5EF4-FFF2-40B4-BE49-F238E27FC236}">
                <a16:creationId xmlns:a16="http://schemas.microsoft.com/office/drawing/2014/main" id="{0CD26336-C994-46BC-B953-1B83DB450985}"/>
              </a:ext>
            </a:extLst>
          </p:cNvPr>
          <p:cNvSpPr/>
          <p:nvPr/>
        </p:nvSpPr>
        <p:spPr>
          <a:xfrm>
            <a:off x="7473685" y="4152451"/>
            <a:ext cx="2064089" cy="623943"/>
          </a:xfrm>
          <a:prstGeom prst="wedgeRoundRectCallout">
            <a:avLst>
              <a:gd name="adj1" fmla="val -36052"/>
              <a:gd name="adj2" fmla="val 79961"/>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複数の技術実証テーマを実施する等でスペースが不足する場合は、</a:t>
            </a:r>
            <a:r>
              <a:rPr kumimoji="1" lang="en-US" altLang="ja-JP" sz="1200" dirty="0">
                <a:solidFill>
                  <a:schemeClr val="tx1"/>
                </a:solidFill>
              </a:rPr>
              <a:t>2</a:t>
            </a:r>
            <a:r>
              <a:rPr kumimoji="1" lang="ja-JP" altLang="en-US" sz="1200" dirty="0">
                <a:solidFill>
                  <a:schemeClr val="tx1"/>
                </a:solidFill>
              </a:rPr>
              <a:t>頁で作成可。</a:t>
            </a:r>
          </a:p>
        </p:txBody>
      </p:sp>
    </p:spTree>
    <p:extLst>
      <p:ext uri="{BB962C8B-B14F-4D97-AF65-F5344CB8AC3E}">
        <p14:creationId xmlns:p14="http://schemas.microsoft.com/office/powerpoint/2010/main" val="729485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37CD7A-8BAE-4EF0-BCB2-2521870D8EFB}"/>
              </a:ext>
            </a:extLst>
          </p:cNvPr>
          <p:cNvSpPr>
            <a:spLocks noGrp="1"/>
          </p:cNvSpPr>
          <p:nvPr>
            <p:ph type="title"/>
          </p:nvPr>
        </p:nvSpPr>
        <p:spPr/>
        <p:txBody>
          <a:bodyPr/>
          <a:lstStyle/>
          <a:p>
            <a:r>
              <a:rPr lang="ja-JP" altLang="en-US" dirty="0"/>
              <a:t>ローカル５</a:t>
            </a:r>
            <a:r>
              <a:rPr lang="en-US" altLang="ja-JP" dirty="0"/>
              <a:t>G</a:t>
            </a:r>
            <a:r>
              <a:rPr lang="ja-JP" altLang="en-US" dirty="0"/>
              <a:t>モデルに関する検討（課題実証）</a:t>
            </a:r>
            <a:endParaRPr kumimoji="1" lang="ja-JP" altLang="en-US" dirty="0"/>
          </a:p>
        </p:txBody>
      </p:sp>
      <p:grpSp>
        <p:nvGrpSpPr>
          <p:cNvPr id="16" name="グループ化 15">
            <a:extLst>
              <a:ext uri="{FF2B5EF4-FFF2-40B4-BE49-F238E27FC236}">
                <a16:creationId xmlns:a16="http://schemas.microsoft.com/office/drawing/2014/main" id="{127B436E-E9EE-475A-8ED2-2ECF2BBA0F36}"/>
              </a:ext>
            </a:extLst>
          </p:cNvPr>
          <p:cNvGrpSpPr/>
          <p:nvPr/>
        </p:nvGrpSpPr>
        <p:grpSpPr>
          <a:xfrm>
            <a:off x="217842" y="763352"/>
            <a:ext cx="9528586" cy="2339411"/>
            <a:chOff x="539749" y="3240005"/>
            <a:chExt cx="2988000" cy="4511191"/>
          </a:xfrm>
        </p:grpSpPr>
        <p:sp>
          <p:nvSpPr>
            <p:cNvPr id="17" name="Rectangle 5">
              <a:extLst>
                <a:ext uri="{FF2B5EF4-FFF2-40B4-BE49-F238E27FC236}">
                  <a16:creationId xmlns:a16="http://schemas.microsoft.com/office/drawing/2014/main" id="{7818091A-9640-4DEC-A9FD-64CD5CA9D4F1}"/>
                </a:ext>
              </a:extLst>
            </p:cNvPr>
            <p:cNvSpPr>
              <a:spLocks noChangeArrowheads="1"/>
            </p:cNvSpPr>
            <p:nvPr/>
          </p:nvSpPr>
          <p:spPr bwMode="gray">
            <a:xfrm>
              <a:off x="539749" y="3785815"/>
              <a:ext cx="2988000" cy="3965381"/>
            </a:xfrm>
            <a:prstGeom prst="rect">
              <a:avLst/>
            </a:prstGeom>
            <a:solidFill>
              <a:srgbClr val="FFFFFF"/>
            </a:solidFill>
            <a:ln w="12700" cap="flat" cmpd="sng" algn="ctr">
              <a:solidFill>
                <a:srgbClr val="3C82F5"/>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spc="130" dirty="0">
                  <a:latin typeface="+mn-ea"/>
                </a:rPr>
                <a:t>ローカル</a:t>
              </a:r>
              <a:r>
                <a:rPr lang="en-US" altLang="ja-JP" spc="130" dirty="0">
                  <a:latin typeface="+mn-ea"/>
                </a:rPr>
                <a:t>5G</a:t>
              </a:r>
              <a:r>
                <a:rPr lang="ja-JP" altLang="en-US" spc="130" dirty="0">
                  <a:latin typeface="+mn-ea"/>
                </a:rPr>
                <a:t>の必然性・必要性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実装・横展開の可能性</a:t>
              </a: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r>
                <a:rPr lang="ja-JP" altLang="en-US" spc="130" dirty="0">
                  <a:latin typeface="+mn-ea"/>
                </a:rPr>
                <a:t>提案内容の新規性・妥当性</a:t>
              </a: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a:p>
              <a:pPr marL="252000" indent="-252000" fontAlgn="base">
                <a:buClr>
                  <a:schemeClr val="accent2"/>
                </a:buClr>
                <a:buSzPct val="70000"/>
                <a:buFont typeface="Wingdings" panose="05000000000000000000" pitchFamily="2" charset="2"/>
                <a:buChar char="l"/>
              </a:pPr>
              <a:endParaRPr lang="en-US" altLang="ja-JP" spc="130" dirty="0">
                <a:latin typeface="+mn-ea"/>
              </a:endParaRPr>
            </a:p>
          </p:txBody>
        </p:sp>
        <p:sp>
          <p:nvSpPr>
            <p:cNvPr id="18" name="Text Box 6">
              <a:extLst>
                <a:ext uri="{FF2B5EF4-FFF2-40B4-BE49-F238E27FC236}">
                  <a16:creationId xmlns:a16="http://schemas.microsoft.com/office/drawing/2014/main" id="{7C74B5B6-EE2B-4F2B-9367-623300692BD7}"/>
                </a:ext>
              </a:extLst>
            </p:cNvPr>
            <p:cNvSpPr txBox="1">
              <a:spLocks noChangeArrowheads="1"/>
            </p:cNvSpPr>
            <p:nvPr/>
          </p:nvSpPr>
          <p:spPr bwMode="gray">
            <a:xfrm>
              <a:off x="539749" y="3240005"/>
              <a:ext cx="2988000" cy="545810"/>
            </a:xfrm>
            <a:prstGeom prst="rect">
              <a:avLst/>
            </a:prstGeom>
            <a:solidFill>
              <a:srgbClr val="0070C0"/>
            </a:solidFill>
            <a:ln w="12700" cap="flat" cmpd="sng" algn="ctr">
              <a:solidFill>
                <a:srgbClr val="0070C0"/>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実証の目的・狙い</a:t>
              </a:r>
              <a:endParaRPr lang="en-US" altLang="ja-JP" sz="1600" b="1" dirty="0">
                <a:solidFill>
                  <a:schemeClr val="bg1"/>
                </a:solidFill>
                <a:latin typeface="+mn-ea"/>
                <a:ea typeface="+mn-ea"/>
              </a:endParaRPr>
            </a:p>
          </p:txBody>
        </p:sp>
      </p:grpSp>
      <p:grpSp>
        <p:nvGrpSpPr>
          <p:cNvPr id="19" name="グループ化 18">
            <a:extLst>
              <a:ext uri="{FF2B5EF4-FFF2-40B4-BE49-F238E27FC236}">
                <a16:creationId xmlns:a16="http://schemas.microsoft.com/office/drawing/2014/main" id="{30131550-35C9-4198-BFA3-6327F4E5A83A}"/>
              </a:ext>
            </a:extLst>
          </p:cNvPr>
          <p:cNvGrpSpPr/>
          <p:nvPr/>
        </p:nvGrpSpPr>
        <p:grpSpPr>
          <a:xfrm>
            <a:off x="217842" y="3151173"/>
            <a:ext cx="9528586" cy="3515633"/>
            <a:chOff x="539749" y="3240001"/>
            <a:chExt cx="2988000" cy="7723735"/>
          </a:xfrm>
        </p:grpSpPr>
        <p:sp>
          <p:nvSpPr>
            <p:cNvPr id="20" name="Rectangle 5">
              <a:extLst>
                <a:ext uri="{FF2B5EF4-FFF2-40B4-BE49-F238E27FC236}">
                  <a16:creationId xmlns:a16="http://schemas.microsoft.com/office/drawing/2014/main" id="{3785B219-70BF-495F-A65D-02DAB51B0976}"/>
                </a:ext>
              </a:extLst>
            </p:cNvPr>
            <p:cNvSpPr>
              <a:spLocks noChangeArrowheads="1"/>
            </p:cNvSpPr>
            <p:nvPr/>
          </p:nvSpPr>
          <p:spPr bwMode="gray">
            <a:xfrm>
              <a:off x="539749" y="3881340"/>
              <a:ext cx="2988000" cy="7082396"/>
            </a:xfrm>
            <a:prstGeom prst="rect">
              <a:avLst/>
            </a:prstGeom>
            <a:solidFill>
              <a:srgbClr val="FFFFFF"/>
            </a:solidFill>
            <a:ln w="12700" cap="flat" cmpd="sng" algn="ctr">
              <a:solidFill>
                <a:srgbClr val="0070C0"/>
              </a:solidFill>
              <a:prstDash val="solid"/>
              <a:miter lim="800000"/>
              <a:headEnd type="none" w="med" len="med"/>
              <a:tailEnd type="none" w="med" len="med"/>
            </a:ln>
            <a:effectLst/>
          </p:spPr>
          <p:txBody>
            <a:bodyPr lIns="36000" tIns="36000" rIns="36000" bIns="36000" anchor="t" anchorCtr="0">
              <a:noAutofit/>
            </a:bodyPr>
            <a:lstStyle/>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活用モデルの有効性等に関する検証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活用モデルの実装性に関する検証</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r>
                <a:rPr lang="ja-JP" altLang="en-US" dirty="0"/>
                <a:t>ローカル</a:t>
              </a:r>
              <a:r>
                <a:rPr lang="en-US" altLang="ja-JP" dirty="0"/>
                <a:t>5G</a:t>
              </a:r>
              <a:r>
                <a:rPr lang="ja-JP" altLang="en-US" dirty="0"/>
                <a:t>活用モデルの課題の抽出および解決策の検討</a:t>
              </a: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a:p>
              <a:pPr marL="252000" indent="-252000" fontAlgn="base">
                <a:buClr>
                  <a:schemeClr val="accent2"/>
                </a:buClr>
                <a:buSzPct val="70000"/>
                <a:buFont typeface="Wingdings" panose="05000000000000000000" pitchFamily="2" charset="2"/>
                <a:buChar char="l"/>
              </a:pPr>
              <a:endParaRPr lang="en-US" altLang="ja-JP" dirty="0">
                <a:solidFill>
                  <a:schemeClr val="tx1"/>
                </a:solidFill>
              </a:endParaRPr>
            </a:p>
          </p:txBody>
        </p:sp>
        <p:sp>
          <p:nvSpPr>
            <p:cNvPr id="21" name="Text Box 6">
              <a:extLst>
                <a:ext uri="{FF2B5EF4-FFF2-40B4-BE49-F238E27FC236}">
                  <a16:creationId xmlns:a16="http://schemas.microsoft.com/office/drawing/2014/main" id="{52C29E10-1518-469F-8251-D5FD3A9463BC}"/>
                </a:ext>
              </a:extLst>
            </p:cNvPr>
            <p:cNvSpPr txBox="1">
              <a:spLocks noChangeArrowheads="1"/>
            </p:cNvSpPr>
            <p:nvPr/>
          </p:nvSpPr>
          <p:spPr bwMode="gray">
            <a:xfrm>
              <a:off x="539749" y="3240001"/>
              <a:ext cx="2988000" cy="641339"/>
            </a:xfrm>
            <a:prstGeom prst="rect">
              <a:avLst/>
            </a:prstGeom>
            <a:solidFill>
              <a:srgbClr val="0070C0"/>
            </a:solidFill>
            <a:ln w="12700" cap="flat" cmpd="sng" algn="ctr">
              <a:solidFill>
                <a:srgbClr val="3C82F5"/>
              </a:solidFill>
              <a:prstDash val="solid"/>
              <a:miter lim="800000"/>
              <a:headEnd type="none" w="med" len="med"/>
              <a:tailEnd type="none" w="med" len="med"/>
            </a:ln>
            <a:effec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r>
                <a:rPr lang="ja-JP" altLang="en-US" sz="1600" b="1" dirty="0">
                  <a:solidFill>
                    <a:schemeClr val="bg1"/>
                  </a:solidFill>
                  <a:latin typeface="+mn-ea"/>
                  <a:ea typeface="+mn-ea"/>
                </a:rPr>
                <a:t>実施事項</a:t>
              </a:r>
              <a:endParaRPr lang="en-US" altLang="ja-JP" sz="1600" b="1" dirty="0">
                <a:solidFill>
                  <a:schemeClr val="bg1"/>
                </a:solidFill>
                <a:latin typeface="+mn-ea"/>
                <a:ea typeface="+mn-ea"/>
              </a:endParaRPr>
            </a:p>
          </p:txBody>
        </p:sp>
      </p:grpSp>
      <p:sp>
        <p:nvSpPr>
          <p:cNvPr id="23" name="正方形/長方形 22">
            <a:extLst>
              <a:ext uri="{FF2B5EF4-FFF2-40B4-BE49-F238E27FC236}">
                <a16:creationId xmlns:a16="http://schemas.microsoft.com/office/drawing/2014/main" id="{0881854C-B1CE-45D5-9C73-D0E0A5AE8D38}"/>
              </a:ext>
            </a:extLst>
          </p:cNvPr>
          <p:cNvSpPr/>
          <p:nvPr/>
        </p:nvSpPr>
        <p:spPr>
          <a:xfrm>
            <a:off x="6813625" y="842002"/>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5" name="正方形/長方形 24">
            <a:extLst>
              <a:ext uri="{FF2B5EF4-FFF2-40B4-BE49-F238E27FC236}">
                <a16:creationId xmlns:a16="http://schemas.microsoft.com/office/drawing/2014/main" id="{5F5E12C1-661C-4241-9D4A-8C6BD1CA9138}"/>
              </a:ext>
            </a:extLst>
          </p:cNvPr>
          <p:cNvSpPr/>
          <p:nvPr/>
        </p:nvSpPr>
        <p:spPr>
          <a:xfrm>
            <a:off x="6813625" y="3209818"/>
            <a:ext cx="2874533" cy="311972"/>
          </a:xfrm>
          <a:prstGeom prst="rect">
            <a:avLst/>
          </a:prstGeom>
          <a:solidFill>
            <a:schemeClr val="bg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kumimoji="1" lang="ja-JP" altLang="en-US" sz="1400" dirty="0">
                <a:solidFill>
                  <a:schemeClr val="tx1"/>
                </a:solidFill>
              </a:rPr>
              <a:t>参照：提案書 項番：〇〇、頁数：〇〇</a:t>
            </a:r>
          </a:p>
        </p:txBody>
      </p:sp>
      <p:sp>
        <p:nvSpPr>
          <p:cNvPr id="27" name="正方形/長方形 26">
            <a:extLst>
              <a:ext uri="{FF2B5EF4-FFF2-40B4-BE49-F238E27FC236}">
                <a16:creationId xmlns:a16="http://schemas.microsoft.com/office/drawing/2014/main" id="{A135CD96-6DF1-4CBE-BAA1-3FA654620B24}"/>
              </a:ext>
            </a:extLst>
          </p:cNvPr>
          <p:cNvSpPr/>
          <p:nvPr/>
        </p:nvSpPr>
        <p:spPr>
          <a:xfrm>
            <a:off x="5545565" y="3611563"/>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ソリューション〇（配置例）</a:t>
            </a:r>
            <a:endParaRPr lang="en-US" altLang="ja-JP" dirty="0">
              <a:solidFill>
                <a:schemeClr val="tx1"/>
              </a:solidFill>
            </a:endParaRPr>
          </a:p>
        </p:txBody>
      </p:sp>
      <p:sp>
        <p:nvSpPr>
          <p:cNvPr id="29" name="正方形/長方形 28">
            <a:extLst>
              <a:ext uri="{FF2B5EF4-FFF2-40B4-BE49-F238E27FC236}">
                <a16:creationId xmlns:a16="http://schemas.microsoft.com/office/drawing/2014/main" id="{0593774D-2D71-4F6C-8B62-9522C2A376A7}"/>
              </a:ext>
            </a:extLst>
          </p:cNvPr>
          <p:cNvSpPr/>
          <p:nvPr/>
        </p:nvSpPr>
        <p:spPr>
          <a:xfrm>
            <a:off x="5545566" y="5123620"/>
            <a:ext cx="4142591" cy="1443386"/>
          </a:xfrm>
          <a:prstGeom prst="rect">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r>
              <a:rPr lang="ja-JP" altLang="en-US" dirty="0">
                <a:solidFill>
                  <a:schemeClr val="tx1"/>
                </a:solidFill>
              </a:rPr>
              <a:t>ソリューション〇（配置例）</a:t>
            </a:r>
            <a:endParaRPr lang="en-US" altLang="ja-JP" dirty="0">
              <a:solidFill>
                <a:schemeClr val="tx1"/>
              </a:solidFill>
            </a:endParaRPr>
          </a:p>
        </p:txBody>
      </p:sp>
      <p:sp>
        <p:nvSpPr>
          <p:cNvPr id="30" name="吹き出し: 角を丸めた四角形 29">
            <a:extLst>
              <a:ext uri="{FF2B5EF4-FFF2-40B4-BE49-F238E27FC236}">
                <a16:creationId xmlns:a16="http://schemas.microsoft.com/office/drawing/2014/main" id="{F73BB504-F33B-4E35-8239-53165645EBE7}"/>
              </a:ext>
            </a:extLst>
          </p:cNvPr>
          <p:cNvSpPr/>
          <p:nvPr/>
        </p:nvSpPr>
        <p:spPr>
          <a:xfrm>
            <a:off x="5698674" y="2220739"/>
            <a:ext cx="2681534" cy="914727"/>
          </a:xfrm>
          <a:prstGeom prst="wedgeRoundRectCallout">
            <a:avLst>
              <a:gd name="adj1" fmla="val -42503"/>
              <a:gd name="adj2" fmla="val 97899"/>
              <a:gd name="adj3" fmla="val 16667"/>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必要に応じ、ソリューション別の実証内容を示しながら説明。</a:t>
            </a:r>
            <a:r>
              <a:rPr kumimoji="1" lang="ja-JP" altLang="en-US" sz="1200" dirty="0">
                <a:solidFill>
                  <a:schemeClr val="tx1"/>
                </a:solidFill>
              </a:rPr>
              <a:t>複数のソリューションを実施する等でスペースが不足する場合は、</a:t>
            </a:r>
            <a:r>
              <a:rPr kumimoji="1" lang="en-US" altLang="ja-JP" sz="1200" dirty="0">
                <a:solidFill>
                  <a:schemeClr val="tx1"/>
                </a:solidFill>
              </a:rPr>
              <a:t>2</a:t>
            </a:r>
            <a:r>
              <a:rPr kumimoji="1" lang="ja-JP" altLang="en-US" sz="1200" dirty="0">
                <a:solidFill>
                  <a:schemeClr val="tx1"/>
                </a:solidFill>
              </a:rPr>
              <a:t>頁で作成可。</a:t>
            </a:r>
          </a:p>
        </p:txBody>
      </p:sp>
    </p:spTree>
    <p:extLst>
      <p:ext uri="{BB962C8B-B14F-4D97-AF65-F5344CB8AC3E}">
        <p14:creationId xmlns:p14="http://schemas.microsoft.com/office/powerpoint/2010/main" val="5527328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LEASENO" val="2011.08"/>
</p:tagLst>
</file>

<file path=ppt/theme/theme1.xml><?xml version="1.0" encoding="utf-8"?>
<a:theme xmlns:a="http://schemas.openxmlformats.org/drawingml/2006/main" name="P03_プレゼン_A4横_日本語版">
  <a:themeElements>
    <a:clrScheme name="newMRI">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40000"/>
            <a:lumOff val="60000"/>
          </a:schemeClr>
        </a:solidFill>
        <a:ln w="9525">
          <a:solidFill>
            <a:schemeClr val="tx1"/>
          </a:solid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kumimoji="1" sz="14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a:noFill/>
        </a:ln>
      </a:spPr>
      <a:bodyPr wrap="square" lIns="0" tIns="0" rIns="0" bIns="0" rtlCol="0">
        <a:spAutoFit/>
      </a:bodyPr>
      <a:lstStyle>
        <a:defPPr>
          <a:defRPr kumimoji="1" sz="140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P03_プレゼン_A4横_日本語版</Template>
  <TotalTime>0</TotalTime>
  <Words>1920</Words>
  <Application>Microsoft Office PowerPoint</Application>
  <PresentationFormat>A4 210 x 297 mm</PresentationFormat>
  <Paragraphs>432</Paragraphs>
  <Slides>20</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20</vt:i4>
      </vt:variant>
    </vt:vector>
  </HeadingPairs>
  <TitlesOfParts>
    <vt:vector size="27" baseType="lpstr">
      <vt:lpstr>BIZ UDPゴシック</vt:lpstr>
      <vt:lpstr>Meiryo UI</vt:lpstr>
      <vt:lpstr>ＭＳ Ｐゴシック</vt:lpstr>
      <vt:lpstr>Arial</vt:lpstr>
      <vt:lpstr>Calibri</vt:lpstr>
      <vt:lpstr>Wingdings</vt:lpstr>
      <vt:lpstr>P03_プレゼン_A4横_日本語版</vt:lpstr>
      <vt:lpstr>PowerPoint プレゼンテーション</vt:lpstr>
      <vt:lpstr>提案書概要の記載について</vt:lpstr>
      <vt:lpstr>様式</vt:lpstr>
      <vt:lpstr>提案概要</vt:lpstr>
      <vt:lpstr>提案概要</vt:lpstr>
      <vt:lpstr>実証環境の構築</vt:lpstr>
      <vt:lpstr>実施体制・役割</vt:lpstr>
      <vt:lpstr>特殊な環境におけるローカル５Ｇの電波伝搬特性等に関する技術的検討（技術実証）</vt:lpstr>
      <vt:lpstr>ローカル５Gモデルに関する検討（課題実証）</vt:lpstr>
      <vt:lpstr>ローカル５G活用モデルの実装計画</vt:lpstr>
      <vt:lpstr>審査項目への対応 ①ローカル５Ｇの電波伝搬特性等に関する技術的検討の具体化</vt:lpstr>
      <vt:lpstr>審査項目への対応 ②本事業を遂行可能なメンバで構成されていること</vt:lpstr>
      <vt:lpstr>審査項目への対応 ③実証システムの安全性が確保されていること</vt:lpstr>
      <vt:lpstr>審査項目への対応 ④ソリューション（課題解決）の具体性・妥当性</vt:lpstr>
      <vt:lpstr>審査項目への対応 ⑤実証内容の具体性</vt:lpstr>
      <vt:lpstr>審査項目への対応 ⑥実装性を高めるための工夫</vt:lpstr>
      <vt:lpstr>審査項目への対応 ⑦ローカル5Gの特性を活用していること</vt:lpstr>
      <vt:lpstr>審査項目への対応 ⑧ローカル5G技術基準等の改訂に資する検討の具体性</vt:lpstr>
      <vt:lpstr>審査項目への対応 ⑨早期の実装・横展開の見込みがあること</vt:lpstr>
      <vt:lpstr>審査項目への対応 ⑩内容の新規性（過年度案件や類似ソリューションとの差異等）</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2021-06-15T01:09:10Z</dcterms:created>
  <dcterms:modified xsi:type="dcterms:W3CDTF">2022-05-31T05:48:40Z</dcterms:modified>
</cp:coreProperties>
</file>