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2" r:id="rId1"/>
  </p:sldMasterIdLst>
  <p:notesMasterIdLst>
    <p:notesMasterId r:id="rId12"/>
  </p:notesMasterIdLst>
  <p:sldIdLst>
    <p:sldId id="1303" r:id="rId2"/>
    <p:sldId id="1302" r:id="rId3"/>
    <p:sldId id="1329" r:id="rId4"/>
    <p:sldId id="1353" r:id="rId5"/>
    <p:sldId id="1306" r:id="rId6"/>
    <p:sldId id="1363" r:id="rId7"/>
    <p:sldId id="1334" r:id="rId8"/>
    <p:sldId id="1360" r:id="rId9"/>
    <p:sldId id="1361" r:id="rId10"/>
    <p:sldId id="1362" r:id="rId11"/>
  </p:sldIdLst>
  <p:sldSz cx="9906000" cy="6858000" type="A4"/>
  <p:notesSz cx="6735763" cy="9866313"/>
  <p:custDataLst>
    <p:tags r:id="rId13"/>
  </p:custDataLst>
  <p:defaultTextStyle>
    <a:defPPr>
      <a:defRPr lang="ja-JP"/>
    </a:defPPr>
    <a:lvl1pPr marL="0" algn="l" defTabSz="913880" rtl="0" eaLnBrk="1" latinLnBrk="0" hangingPunct="1">
      <a:defRPr kumimoji="1" lang="ja-JP" altLang="en-US" sz="14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guide id="3" pos="943" userDrawn="1">
          <p15:clr>
            <a:srgbClr val="A4A3A4"/>
          </p15:clr>
        </p15:guide>
      </p15:sldGuideLst>
    </p:ext>
    <p:ext uri="{2D200454-40CA-4A62-9FC3-DE9A4176ACB9}">
      <p15:notesGuideLst xmlns:p15="http://schemas.microsoft.com/office/powerpoint/2012/main">
        <p15:guide id="1" orient="horz" pos="3107">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99CCFF"/>
    <a:srgbClr val="0070C0"/>
    <a:srgbClr val="57D3FF"/>
    <a:srgbClr val="BCE292"/>
    <a:srgbClr val="092167"/>
    <a:srgbClr val="E1E4ED"/>
    <a:srgbClr val="FDEADA"/>
    <a:srgbClr val="E6D7D6"/>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1794" autoAdjust="0"/>
  </p:normalViewPr>
  <p:slideViewPr>
    <p:cSldViewPr snapToGrid="0">
      <p:cViewPr varScale="1">
        <p:scale>
          <a:sx n="161" d="100"/>
          <a:sy n="161" d="100"/>
        </p:scale>
        <p:origin x="1998" y="114"/>
      </p:cViewPr>
      <p:guideLst>
        <p:guide orient="horz" pos="2160"/>
        <p:guide pos="3120"/>
        <p:guide pos="943"/>
      </p:guideLst>
    </p:cSldViewPr>
  </p:slideViewPr>
  <p:notesTextViewPr>
    <p:cViewPr>
      <p:scale>
        <a:sx n="1" d="1"/>
        <a:sy n="1" d="1"/>
      </p:scale>
      <p:origin x="0" y="0"/>
    </p:cViewPr>
  </p:notesTextViewPr>
  <p:notesViewPr>
    <p:cSldViewPr snapToGrid="0">
      <p:cViewPr>
        <p:scale>
          <a:sx n="1" d="2"/>
          <a:sy n="1" d="2"/>
        </p:scale>
        <p:origin x="0" y="0"/>
      </p:cViewPr>
      <p:guideLst>
        <p:guide orient="horz" pos="3107"/>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3316"/>
          </a:xfrm>
          <a:prstGeom prst="rect">
            <a:avLst/>
          </a:prstGeom>
        </p:spPr>
        <p:txBody>
          <a:bodyPr vert="horz" lIns="90644" tIns="45322" rIns="90644" bIns="45322" rtlCol="0"/>
          <a:lstStyle>
            <a:lvl1pPr algn="r">
              <a:defRPr sz="1200"/>
            </a:lvl1pPr>
          </a:lstStyle>
          <a:p>
            <a:fld id="{BBCB79B4-05FB-4B0B-8453-BAA7C54A2588}" type="datetimeFigureOut">
              <a:rPr kumimoji="1" lang="ja-JP" altLang="en-US" smtClean="0"/>
              <a:pPr/>
              <a:t>2023/7/3</a:t>
            </a:fld>
            <a:endParaRPr kumimoji="1" lang="ja-JP" altLang="en-US"/>
          </a:p>
        </p:txBody>
      </p:sp>
      <p:sp>
        <p:nvSpPr>
          <p:cNvPr id="4" name="スライド イメージ プレースホルダー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5"/>
            <a:ext cx="2918831" cy="493316"/>
          </a:xfrm>
          <a:prstGeom prst="rect">
            <a:avLst/>
          </a:prstGeom>
        </p:spPr>
        <p:txBody>
          <a:bodyPr vert="horz" lIns="90644" tIns="45322" rIns="90644" bIns="45322" rtlCol="0" anchor="b"/>
          <a:lstStyle>
            <a:lvl1pPr algn="r">
              <a:defRPr sz="1200"/>
            </a:lvl1pPr>
          </a:lstStyle>
          <a:p>
            <a:fld id="{06C884F1-D850-4AA6-8CF2-7534F1A7E3C4}" type="slidenum">
              <a:rPr kumimoji="1" lang="ja-JP" altLang="en-US" smtClean="0"/>
              <a:pPr/>
              <a:t>‹#›</a:t>
            </a:fld>
            <a:endParaRPr kumimoji="1" lang="ja-JP" altLang="en-US"/>
          </a:p>
        </p:txBody>
      </p:sp>
    </p:spTree>
    <p:extLst>
      <p:ext uri="{BB962C8B-B14F-4D97-AF65-F5344CB8AC3E}">
        <p14:creationId xmlns:p14="http://schemas.microsoft.com/office/powerpoint/2010/main" val="2729444618"/>
      </p:ext>
    </p:extLst>
  </p:cSld>
  <p:clrMap bg1="lt1" tx1="dk1" bg2="lt2" tx2="dk2" accent1="accent1" accent2="accent2" accent3="accent3" accent4="accent4" accent5="accent5" accent6="accent6" hlink="hlink" folHlink="folHlink"/>
  <p:notesStyle>
    <a:lvl1pPr marL="0" algn="l" defTabSz="913880" rtl="0" eaLnBrk="1" latinLnBrk="0" hangingPunct="1">
      <a:defRPr kumimoji="1" sz="1200" kern="1200">
        <a:solidFill>
          <a:schemeClr val="tx1"/>
        </a:solidFill>
        <a:latin typeface="+mn-lt"/>
        <a:ea typeface="+mn-ea"/>
        <a:cs typeface="+mn-cs"/>
      </a:defRPr>
    </a:lvl1pPr>
    <a:lvl2pPr marL="456941" algn="l" defTabSz="913880" rtl="0" eaLnBrk="1" latinLnBrk="0" hangingPunct="1">
      <a:defRPr kumimoji="1" sz="1200" kern="1200">
        <a:solidFill>
          <a:schemeClr val="tx1"/>
        </a:solidFill>
        <a:latin typeface="+mn-lt"/>
        <a:ea typeface="+mn-ea"/>
        <a:cs typeface="+mn-cs"/>
      </a:defRPr>
    </a:lvl2pPr>
    <a:lvl3pPr marL="913880" algn="l" defTabSz="913880" rtl="0" eaLnBrk="1" latinLnBrk="0" hangingPunct="1">
      <a:defRPr kumimoji="1" sz="1200" kern="1200">
        <a:solidFill>
          <a:schemeClr val="tx1"/>
        </a:solidFill>
        <a:latin typeface="+mn-lt"/>
        <a:ea typeface="+mn-ea"/>
        <a:cs typeface="+mn-cs"/>
      </a:defRPr>
    </a:lvl3pPr>
    <a:lvl4pPr marL="1370820" algn="l" defTabSz="913880" rtl="0" eaLnBrk="1" latinLnBrk="0" hangingPunct="1">
      <a:defRPr kumimoji="1" sz="1200" kern="1200">
        <a:solidFill>
          <a:schemeClr val="tx1"/>
        </a:solidFill>
        <a:latin typeface="+mn-lt"/>
        <a:ea typeface="+mn-ea"/>
        <a:cs typeface="+mn-cs"/>
      </a:defRPr>
    </a:lvl4pPr>
    <a:lvl5pPr marL="1827761" algn="l" defTabSz="913880" rtl="0" eaLnBrk="1" latinLnBrk="0" hangingPunct="1">
      <a:defRPr kumimoji="1" sz="1200" kern="1200">
        <a:solidFill>
          <a:schemeClr val="tx1"/>
        </a:solidFill>
        <a:latin typeface="+mn-lt"/>
        <a:ea typeface="+mn-ea"/>
        <a:cs typeface="+mn-cs"/>
      </a:defRPr>
    </a:lvl5pPr>
    <a:lvl6pPr marL="2284700" algn="l" defTabSz="913880" rtl="0" eaLnBrk="1" latinLnBrk="0" hangingPunct="1">
      <a:defRPr kumimoji="1" sz="1200" kern="1200">
        <a:solidFill>
          <a:schemeClr val="tx1"/>
        </a:solidFill>
        <a:latin typeface="+mn-lt"/>
        <a:ea typeface="+mn-ea"/>
        <a:cs typeface="+mn-cs"/>
      </a:defRPr>
    </a:lvl6pPr>
    <a:lvl7pPr marL="2741640" algn="l" defTabSz="913880" rtl="0" eaLnBrk="1" latinLnBrk="0" hangingPunct="1">
      <a:defRPr kumimoji="1" sz="1200" kern="1200">
        <a:solidFill>
          <a:schemeClr val="tx1"/>
        </a:solidFill>
        <a:latin typeface="+mn-lt"/>
        <a:ea typeface="+mn-ea"/>
        <a:cs typeface="+mn-cs"/>
      </a:defRPr>
    </a:lvl7pPr>
    <a:lvl8pPr marL="3198580" algn="l" defTabSz="913880" rtl="0" eaLnBrk="1" latinLnBrk="0" hangingPunct="1">
      <a:defRPr kumimoji="1" sz="1200" kern="1200">
        <a:solidFill>
          <a:schemeClr val="tx1"/>
        </a:solidFill>
        <a:latin typeface="+mn-lt"/>
        <a:ea typeface="+mn-ea"/>
        <a:cs typeface="+mn-cs"/>
      </a:defRPr>
    </a:lvl8pPr>
    <a:lvl9pPr marL="3655521" algn="l" defTabSz="9138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6C884F1-D850-4AA6-8CF2-7534F1A7E3C4}" type="slidenum">
              <a:rPr kumimoji="1" lang="ja-JP" altLang="en-US" smtClean="0"/>
              <a:pPr/>
              <a:t>1</a:t>
            </a:fld>
            <a:endParaRPr kumimoji="1" lang="ja-JP" altLang="en-US"/>
          </a:p>
        </p:txBody>
      </p:sp>
    </p:spTree>
    <p:extLst>
      <p:ext uri="{BB962C8B-B14F-4D97-AF65-F5344CB8AC3E}">
        <p14:creationId xmlns:p14="http://schemas.microsoft.com/office/powerpoint/2010/main" val="893616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81303"/>
            <a:ext cx="9086400" cy="647700"/>
          </a:xfrm>
          <a:prstGeom prst="rect">
            <a:avLst/>
          </a:prstGeom>
          <a:noFill/>
          <a:effectLst/>
        </p:spPr>
        <p:txBody>
          <a:bodyPr lIns="91387" tIns="45694" rIns="91387" bIns="45694" anchor="ctr">
            <a:normAutofit/>
          </a:bodyPr>
          <a:lstStyle>
            <a:lvl1pPr>
              <a:defRPr sz="3200"/>
            </a:lvl1pPr>
          </a:lstStyle>
          <a:p>
            <a:r>
              <a:rPr kumimoji="1" lang="ja-JP" altLang="en-US"/>
              <a:t>マスター タイトルの書式設定</a:t>
            </a:r>
          </a:p>
        </p:txBody>
      </p:sp>
      <p:sp>
        <p:nvSpPr>
          <p:cNvPr id="3" name="サブタイトル 2"/>
          <p:cNvSpPr>
            <a:spLocks noGrp="1"/>
          </p:cNvSpPr>
          <p:nvPr>
            <p:ph type="subTitle" idx="1" hasCustomPrompt="1"/>
          </p:nvPr>
        </p:nvSpPr>
        <p:spPr>
          <a:xfrm>
            <a:off x="410400" y="3571203"/>
            <a:ext cx="9086400" cy="307777"/>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a:t>マスタ－ サブタイトルの書式設定</a:t>
            </a:r>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Tree>
    <p:extLst>
      <p:ext uri="{BB962C8B-B14F-4D97-AF65-F5344CB8AC3E}">
        <p14:creationId xmlns:p14="http://schemas.microsoft.com/office/powerpoint/2010/main" val="1357438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324419" y="1779357"/>
            <a:ext cx="5257155" cy="647700"/>
          </a:xfrm>
          <a:prstGeom prst="rect">
            <a:avLst/>
          </a:prstGeom>
          <a:noFill/>
          <a:effectLst/>
        </p:spPr>
        <p:txBody>
          <a:bodyPr lIns="91387" tIns="45694" rIns="91387" bIns="45694" anchor="ctr">
            <a:normAutofit/>
          </a:bodyPr>
          <a:lstStyle>
            <a:lvl1pPr algn="ctr">
              <a:defRPr sz="3200">
                <a:solidFill>
                  <a:srgbClr val="092167"/>
                </a:solidFill>
              </a:defRPr>
            </a:lvl1pPr>
          </a:lstStyle>
          <a:p>
            <a:r>
              <a:rPr kumimoji="1" lang="ja-JP" altLang="en-US" dirty="0"/>
              <a:t>アプリケーション名</a:t>
            </a:r>
          </a:p>
        </p:txBody>
      </p:sp>
      <p:sp>
        <p:nvSpPr>
          <p:cNvPr id="3" name="サブタイトル 2"/>
          <p:cNvSpPr>
            <a:spLocks noGrp="1"/>
          </p:cNvSpPr>
          <p:nvPr>
            <p:ph type="subTitle" idx="1" hasCustomPrompt="1"/>
          </p:nvPr>
        </p:nvSpPr>
        <p:spPr>
          <a:xfrm>
            <a:off x="410400" y="5450479"/>
            <a:ext cx="6947932" cy="430886"/>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dirty="0"/>
              <a:t>企業・団体名</a:t>
            </a:r>
            <a:endParaRPr kumimoji="1" lang="en-US" altLang="ja-JP" dirty="0"/>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
        <p:nvSpPr>
          <p:cNvPr id="7" name="字幕 4">
            <a:extLst>
              <a:ext uri="{FF2B5EF4-FFF2-40B4-BE49-F238E27FC236}">
                <a16:creationId xmlns:a16="http://schemas.microsoft.com/office/drawing/2014/main" id="{4575967C-0CD3-4E24-A440-1C885FFE317B}"/>
              </a:ext>
            </a:extLst>
          </p:cNvPr>
          <p:cNvSpPr txBox="1">
            <a:spLocks/>
          </p:cNvSpPr>
          <p:nvPr userDrawn="1"/>
        </p:nvSpPr>
        <p:spPr>
          <a:xfrm>
            <a:off x="410400" y="606404"/>
            <a:ext cx="9086400" cy="399706"/>
          </a:xfrm>
          <a:prstGeom prst="rect">
            <a:avLst/>
          </a:prstGeom>
        </p:spPr>
        <p:txBody>
          <a:bodyPr/>
          <a:lst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a:r>
              <a:rPr lang="ja-JP" altLang="en-US" sz="2200" b="1" dirty="0">
                <a:solidFill>
                  <a:schemeClr val="tx1">
                    <a:lumMod val="85000"/>
                    <a:lumOff val="15000"/>
                  </a:schemeClr>
                </a:solidFill>
              </a:rPr>
              <a:t>公共安全</a:t>
            </a:r>
            <a:r>
              <a:rPr lang="en-US" altLang="ja-JP" sz="2200" b="1" dirty="0">
                <a:solidFill>
                  <a:schemeClr val="tx1">
                    <a:lumMod val="85000"/>
                    <a:lumOff val="15000"/>
                  </a:schemeClr>
                </a:solidFill>
              </a:rPr>
              <a:t>LTE</a:t>
            </a:r>
            <a:r>
              <a:rPr lang="ja-JP" altLang="en-US" sz="2200" b="1" dirty="0">
                <a:solidFill>
                  <a:schemeClr val="tx1">
                    <a:lumMod val="85000"/>
                    <a:lumOff val="15000"/>
                  </a:schemeClr>
                </a:solidFill>
              </a:rPr>
              <a:t>実証用アプリケーションの公募</a:t>
            </a:r>
            <a:endParaRPr lang="ja-JP" altLang="en-US" sz="2200" dirty="0">
              <a:solidFill>
                <a:schemeClr val="tx1">
                  <a:lumMod val="85000"/>
                  <a:lumOff val="15000"/>
                </a:schemeClr>
              </a:solidFill>
              <a:latin typeface="+mj-ea"/>
              <a:ea typeface="+mj-ea"/>
            </a:endParaRPr>
          </a:p>
          <a:p>
            <a:pPr algn="ctr"/>
            <a:endParaRPr lang="ja-JP" altLang="en-US" sz="2800" dirty="0">
              <a:solidFill>
                <a:schemeClr val="tx1">
                  <a:lumMod val="85000"/>
                  <a:lumOff val="15000"/>
                </a:schemeClr>
              </a:solidFill>
              <a:latin typeface="+mj-ea"/>
              <a:ea typeface="+mj-ea"/>
            </a:endParaRPr>
          </a:p>
          <a:p>
            <a:pPr algn="ctr"/>
            <a:endParaRPr lang="ja-JP" altLang="en-US" sz="2800" dirty="0">
              <a:solidFill>
                <a:schemeClr val="tx1">
                  <a:lumMod val="85000"/>
                  <a:lumOff val="15000"/>
                </a:schemeClr>
              </a:solidFill>
              <a:latin typeface="+mj-ea"/>
              <a:ea typeface="+mj-ea"/>
            </a:endParaRPr>
          </a:p>
        </p:txBody>
      </p:sp>
      <p:sp>
        <p:nvSpPr>
          <p:cNvPr id="8" name="Line 4">
            <a:extLst>
              <a:ext uri="{FF2B5EF4-FFF2-40B4-BE49-F238E27FC236}">
                <a16:creationId xmlns:a16="http://schemas.microsoft.com/office/drawing/2014/main" id="{18530634-3AF4-4C22-B554-54DADE6AF4F7}"/>
              </a:ext>
            </a:extLst>
          </p:cNvPr>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9" name="Rectangle 2">
            <a:extLst>
              <a:ext uri="{FF2B5EF4-FFF2-40B4-BE49-F238E27FC236}">
                <a16:creationId xmlns:a16="http://schemas.microsoft.com/office/drawing/2014/main" id="{BA89D17E-B7C2-4230-9FBC-AE51BC64C7B8}"/>
              </a:ext>
            </a:extLst>
          </p:cNvPr>
          <p:cNvSpPr>
            <a:spLocks noChangeArrowheads="1"/>
          </p:cNvSpPr>
          <p:nvPr userDrawn="1"/>
        </p:nvSpPr>
        <p:spPr bwMode="gray">
          <a:xfrm>
            <a:off x="3786815" y="3587232"/>
            <a:ext cx="2332370" cy="4308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p>
            <a:pPr lvl="0" algn="ctr" fontAlgn="base">
              <a:spcBef>
                <a:spcPct val="0"/>
              </a:spcBef>
              <a:spcAft>
                <a:spcPct val="0"/>
              </a:spcAft>
            </a:pPr>
            <a:r>
              <a:rPr lang="ja-JP" altLang="en-US" sz="2800" dirty="0">
                <a:latin typeface="+mj-ea"/>
                <a:ea typeface="+mj-ea"/>
              </a:rPr>
              <a:t>提案詳細シート</a:t>
            </a:r>
            <a:endParaRPr lang="ja-JP" altLang="ja-JP" sz="2800" dirty="0">
              <a:solidFill>
                <a:srgbClr val="333333"/>
              </a:solidFill>
              <a:latin typeface="+mj-ea"/>
              <a:ea typeface="+mj-ea"/>
            </a:endParaRPr>
          </a:p>
        </p:txBody>
      </p:sp>
      <p:sp>
        <p:nvSpPr>
          <p:cNvPr id="17" name="テキスト プレースホルダー 16">
            <a:extLst>
              <a:ext uri="{FF2B5EF4-FFF2-40B4-BE49-F238E27FC236}">
                <a16:creationId xmlns:a16="http://schemas.microsoft.com/office/drawing/2014/main" id="{21D025D5-85B4-4167-8E39-B492C7230169}"/>
              </a:ext>
            </a:extLst>
          </p:cNvPr>
          <p:cNvSpPr>
            <a:spLocks noGrp="1"/>
          </p:cNvSpPr>
          <p:nvPr>
            <p:ph type="body" sz="quarter" idx="11" hasCustomPrompt="1"/>
          </p:nvPr>
        </p:nvSpPr>
        <p:spPr>
          <a:xfrm>
            <a:off x="6075498" y="4459520"/>
            <a:ext cx="3560627" cy="398463"/>
          </a:xfrm>
          <a:prstGeom prst="rect">
            <a:avLst/>
          </a:prstGeom>
        </p:spPr>
        <p:txBody>
          <a:bodyPr/>
          <a:lstStyle>
            <a:lvl1pPr>
              <a:defRPr/>
            </a:lvl1pPr>
          </a:lstStyle>
          <a:p>
            <a:r>
              <a:rPr lang="ja-JP" altLang="en-US" dirty="0"/>
              <a:t>提出日（例：</a:t>
            </a:r>
            <a:r>
              <a:rPr lang="en-US" altLang="ja-JP" dirty="0"/>
              <a:t>2023</a:t>
            </a:r>
            <a:r>
              <a:rPr lang="ja-JP" altLang="en-US" dirty="0"/>
              <a:t>年</a:t>
            </a:r>
            <a:r>
              <a:rPr lang="en-US" altLang="ja-JP" dirty="0"/>
              <a:t>7</a:t>
            </a:r>
            <a:r>
              <a:rPr lang="ja-JP" altLang="en-US" dirty="0"/>
              <a:t>月</a:t>
            </a:r>
            <a:r>
              <a:rPr lang="en-US" altLang="ja-JP" dirty="0"/>
              <a:t>28</a:t>
            </a:r>
            <a:r>
              <a:rPr lang="ja-JP" altLang="en-US" dirty="0"/>
              <a:t>日）</a:t>
            </a:r>
          </a:p>
          <a:p>
            <a:pPr lvl="4"/>
            <a:endParaRPr kumimoji="1" lang="ja-JP" altLang="en-US" dirty="0"/>
          </a:p>
        </p:txBody>
      </p:sp>
    </p:spTree>
    <p:extLst>
      <p:ext uri="{BB962C8B-B14F-4D97-AF65-F5344CB8AC3E}">
        <p14:creationId xmlns:p14="http://schemas.microsoft.com/office/powerpoint/2010/main" val="1660337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7"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
        <p:nvSpPr>
          <p:cNvPr id="5" name="タイトル 1">
            <a:extLst>
              <a:ext uri="{FF2B5EF4-FFF2-40B4-BE49-F238E27FC236}">
                <a16:creationId xmlns:a16="http://schemas.microsoft.com/office/drawing/2014/main" id="{FE55E29E-8C8C-4968-9F81-8F9990EAA8AB}"/>
              </a:ext>
            </a:extLst>
          </p:cNvPr>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8" name="title_line">
            <a:extLst>
              <a:ext uri="{FF2B5EF4-FFF2-40B4-BE49-F238E27FC236}">
                <a16:creationId xmlns:a16="http://schemas.microsoft.com/office/drawing/2014/main" id="{0D1F7C21-EC8C-4EFB-8A8F-31078B3C0763}"/>
              </a:ext>
            </a:extLst>
          </p:cNvPr>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Tree>
    <p:extLst>
      <p:ext uri="{BB962C8B-B14F-4D97-AF65-F5344CB8AC3E}">
        <p14:creationId xmlns:p14="http://schemas.microsoft.com/office/powerpoint/2010/main" val="2052469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テキスト">
    <p:spTree>
      <p:nvGrpSpPr>
        <p:cNvPr id="1" name=""/>
        <p:cNvGrpSpPr/>
        <p:nvPr/>
      </p:nvGrpSpPr>
      <p:grpSpPr>
        <a:xfrm>
          <a:off x="0" y="0"/>
          <a:ext cx="0" cy="0"/>
          <a:chOff x="0" y="0"/>
          <a:chExt cx="0" cy="0"/>
        </a:xfrm>
      </p:grpSpPr>
      <p:sp>
        <p:nvSpPr>
          <p:cNvPr id="8"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
        <p:nvSpPr>
          <p:cNvPr id="5" name="テキスト プレースホルダー 4"/>
          <p:cNvSpPr>
            <a:spLocks noGrp="1"/>
          </p:cNvSpPr>
          <p:nvPr>
            <p:ph type="body" sz="quarter" idx="10"/>
          </p:nvPr>
        </p:nvSpPr>
        <p:spPr>
          <a:xfrm>
            <a:off x="215659" y="870663"/>
            <a:ext cx="9454551"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lang="ja-JP" altLang="en-US" dirty="0" smtClean="0"/>
            </a:lvl1pPr>
            <a:lvl2pPr>
              <a:defRPr lang="ja-JP" altLang="en-US" dirty="0" smtClean="0"/>
            </a:lvl2pPr>
            <a:lvl3pPr>
              <a:defRPr lang="ja-JP" altLang="en-US" dirty="0" smtClean="0"/>
            </a:lvl3pPr>
            <a:lvl4pPr>
              <a:defRPr lang="ja-JP" altLang="en-US" dirty="0" smtClean="0"/>
            </a:lvl4pPr>
            <a:lvl5pPr>
              <a:defRPr lang="ja-JP" altLang="en-US" dirty="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タイトル 1"/>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11" name="title_line"/>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6" name="Line_futta">
            <a:extLst>
              <a:ext uri="{FF2B5EF4-FFF2-40B4-BE49-F238E27FC236}">
                <a16:creationId xmlns:a16="http://schemas.microsoft.com/office/drawing/2014/main" id="{48B2B403-F8EF-440B-AE92-0F6A4DDA0062}"/>
              </a:ext>
            </a:extLst>
          </p:cNvPr>
          <p:cNvSpPr>
            <a:spLocks noChangeShapeType="1"/>
          </p:cNvSpPr>
          <p:nvPr userDrawn="1"/>
        </p:nvSpPr>
        <p:spPr bwMode="gray">
          <a:xfrm>
            <a:off x="0" y="6591300"/>
            <a:ext cx="9906000" cy="0"/>
          </a:xfrm>
          <a:prstGeom prst="line">
            <a:avLst/>
          </a:prstGeom>
          <a:ln>
            <a:solidFill>
              <a:srgbClr val="ACACAC"/>
            </a:solidFill>
          </a:ln>
          <a:extLst>
            <a:ext uri="{909E8E84-426E-40DD-AFC4-6F175D3DCCD1}">
              <a14:hiddenFill xmlns:a14="http://schemas.microsoft.com/office/drawing/2010/main">
                <a:noFill/>
              </a14:hiddenFill>
            </a:ext>
          </a:extLst>
        </p:spPr>
        <p:txBody>
          <a:bodyPr wrap="none" lIns="91387" tIns="45694" rIns="91387" bIns="45694" anchor="ctr"/>
          <a:lstStyle/>
          <a:p>
            <a:pPr lvl="0"/>
            <a:endParaRPr lang="ja-JP" altLang="en-US"/>
          </a:p>
        </p:txBody>
      </p:sp>
    </p:spTree>
    <p:extLst>
      <p:ext uri="{BB962C8B-B14F-4D97-AF65-F5344CB8AC3E}">
        <p14:creationId xmlns:p14="http://schemas.microsoft.com/office/powerpoint/2010/main" val="313576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782800"/>
            <a:ext cx="9086400" cy="648000"/>
          </a:xfrm>
          <a:prstGeom prst="rect">
            <a:avLst/>
          </a:prstGeom>
        </p:spPr>
        <p:txBody>
          <a:bodyPr lIns="91387" tIns="45694" rIns="91387" bIns="45694" anchor="ctr">
            <a:normAutofit/>
          </a:bodyPr>
          <a:lstStyle>
            <a:lvl1pPr algn="ctr">
              <a:defRPr sz="2300" b="1" cap="none"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3"/>
            <a:ext cx="6912000" cy="215444"/>
          </a:xfrm>
          <a:prstGeom prst="rect">
            <a:avLst/>
          </a:prstGeom>
        </p:spPr>
        <p:txBody>
          <a:bodyPr lIns="91387" tIns="45694" rIns="91387" bIns="45694" anchor="t"/>
          <a:lstStyle>
            <a:lvl1pPr marL="0" indent="0">
              <a:buNone/>
              <a:defRPr sz="1400">
                <a:solidFill>
                  <a:schemeClr val="tx1"/>
                </a:solidFill>
              </a:defRPr>
            </a:lvl1pPr>
            <a:lvl2pPr marL="456941" indent="0">
              <a:buNone/>
              <a:defRPr sz="1800">
                <a:solidFill>
                  <a:schemeClr val="tx1">
                    <a:tint val="75000"/>
                  </a:schemeClr>
                </a:solidFill>
              </a:defRPr>
            </a:lvl2pPr>
            <a:lvl3pPr marL="913880" indent="0">
              <a:buNone/>
              <a:defRPr sz="1600">
                <a:solidFill>
                  <a:schemeClr val="tx1">
                    <a:tint val="75000"/>
                  </a:schemeClr>
                </a:solidFill>
              </a:defRPr>
            </a:lvl3pPr>
            <a:lvl4pPr marL="1370820" indent="0">
              <a:buNone/>
              <a:defRPr sz="1400">
                <a:solidFill>
                  <a:schemeClr val="tx1">
                    <a:tint val="75000"/>
                  </a:schemeClr>
                </a:solidFill>
              </a:defRPr>
            </a:lvl4pPr>
            <a:lvl5pPr marL="1827761" indent="0">
              <a:buNone/>
              <a:defRPr sz="1400">
                <a:solidFill>
                  <a:schemeClr val="tx1">
                    <a:tint val="75000"/>
                  </a:schemeClr>
                </a:solidFill>
              </a:defRPr>
            </a:lvl5pPr>
            <a:lvl6pPr marL="2284700" indent="0">
              <a:buNone/>
              <a:defRPr sz="1400">
                <a:solidFill>
                  <a:schemeClr val="tx1">
                    <a:tint val="75000"/>
                  </a:schemeClr>
                </a:solidFill>
              </a:defRPr>
            </a:lvl6pPr>
            <a:lvl7pPr marL="2741640" indent="0">
              <a:buNone/>
              <a:defRPr sz="1400">
                <a:solidFill>
                  <a:schemeClr val="tx1">
                    <a:tint val="75000"/>
                  </a:schemeClr>
                </a:solidFill>
              </a:defRPr>
            </a:lvl7pPr>
            <a:lvl8pPr marL="3198580" indent="0">
              <a:buNone/>
              <a:defRPr sz="1400">
                <a:solidFill>
                  <a:schemeClr val="tx1">
                    <a:tint val="75000"/>
                  </a:schemeClr>
                </a:solidFill>
              </a:defRPr>
            </a:lvl8pPr>
            <a:lvl9pPr marL="3655521"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userDrawn="1"/>
        </p:nvSpPr>
        <p:spPr bwMode="gray">
          <a:xfrm>
            <a:off x="410400" y="3429003"/>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428857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Page_num"/>
          <p:cNvSpPr txBox="1"/>
          <p:nvPr userDrawn="1"/>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803231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0731662"/>
      </p:ext>
    </p:extLst>
  </p:cSld>
  <p:clrMap bg1="lt1" tx1="dk1" bg2="lt2" tx2="dk2" accent1="accent1" accent2="accent2" accent3="accent3" accent4="accent4" accent5="accent5" accent6="accent6" hlink="hlink" folHlink="folHlink"/>
  <p:sldLayoutIdLst>
    <p:sldLayoutId id="2147483663" r:id="rId1"/>
    <p:sldLayoutId id="2147483668" r:id="rId2"/>
    <p:sldLayoutId id="2147483666" r:id="rId3"/>
    <p:sldLayoutId id="2147483664" r:id="rId4"/>
    <p:sldLayoutId id="2147483665" r:id="rId5"/>
    <p:sldLayoutId id="2147483667" r:id="rId6"/>
  </p:sldLayoutIdLst>
  <p:hf hdr="0" ftr="0" dt="0"/>
  <p:txStyles>
    <p:titleStyle>
      <a:lvl1pPr algn="l" defTabSz="913880" rtl="0" eaLnBrk="1" latinLnBrk="0" hangingPunct="1">
        <a:spcBef>
          <a:spcPct val="0"/>
        </a:spcBef>
        <a:buNone/>
        <a:defRPr kumimoji="1" sz="2300" b="1" kern="1200">
          <a:solidFill>
            <a:schemeClr val="tx1"/>
          </a:solidFill>
          <a:latin typeface="+mj-lt"/>
          <a:ea typeface="+mj-ea"/>
          <a:cs typeface="+mj-cs"/>
        </a:defRPr>
      </a:lvl1pPr>
    </p:titleStyle>
    <p:body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80" rtl="0" eaLnBrk="1" latinLnBrk="0" hangingPunct="1">
        <a:defRPr kumimoji="1" sz="18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33F0F1D-EE65-493D-928C-CF8A4F8BBF37}"/>
              </a:ext>
            </a:extLst>
          </p:cNvPr>
          <p:cNvSpPr>
            <a:spLocks noGrp="1"/>
          </p:cNvSpPr>
          <p:nvPr>
            <p:ph type="ctrTitle"/>
          </p:nvPr>
        </p:nvSpPr>
        <p:spPr>
          <a:xfrm>
            <a:off x="410401" y="1779357"/>
            <a:ext cx="9094084" cy="647700"/>
          </a:xfrm>
        </p:spPr>
        <p:txBody>
          <a:bodyPr/>
          <a:lstStyle/>
          <a:p>
            <a:endParaRPr lang="ja-JP" altLang="en-US" dirty="0"/>
          </a:p>
        </p:txBody>
      </p:sp>
      <p:sp>
        <p:nvSpPr>
          <p:cNvPr id="8" name="字幕 7">
            <a:extLst>
              <a:ext uri="{FF2B5EF4-FFF2-40B4-BE49-F238E27FC236}">
                <a16:creationId xmlns:a16="http://schemas.microsoft.com/office/drawing/2014/main" id="{0D832518-86EB-4ABA-982A-2E136357A594}"/>
              </a:ext>
            </a:extLst>
          </p:cNvPr>
          <p:cNvSpPr>
            <a:spLocks noGrp="1"/>
          </p:cNvSpPr>
          <p:nvPr>
            <p:ph type="subTitle" idx="1"/>
          </p:nvPr>
        </p:nvSpPr>
        <p:spPr>
          <a:xfrm>
            <a:off x="410399" y="5450479"/>
            <a:ext cx="7001515" cy="430886"/>
          </a:xfrm>
        </p:spPr>
        <p:txBody>
          <a:bodyPr/>
          <a:lstStyle/>
          <a:p>
            <a:endParaRPr lang="ja-JP" altLang="en-US" dirty="0"/>
          </a:p>
        </p:txBody>
      </p:sp>
      <p:sp>
        <p:nvSpPr>
          <p:cNvPr id="10" name="テキスト プレースホルダー 9">
            <a:extLst>
              <a:ext uri="{FF2B5EF4-FFF2-40B4-BE49-F238E27FC236}">
                <a16:creationId xmlns:a16="http://schemas.microsoft.com/office/drawing/2014/main" id="{7801A65E-DD6A-4F78-BBC3-876C4F8D904E}"/>
              </a:ext>
            </a:extLst>
          </p:cNvPr>
          <p:cNvSpPr>
            <a:spLocks noGrp="1"/>
          </p:cNvSpPr>
          <p:nvPr>
            <p:ph type="body" sz="quarter" idx="11"/>
          </p:nvPr>
        </p:nvSpPr>
        <p:spPr/>
        <p:txBody>
          <a:bodyPr/>
          <a:lstStyle/>
          <a:p>
            <a:pPr algn="r"/>
            <a:endParaRPr lang="ja-JP" altLang="en-US" dirty="0"/>
          </a:p>
        </p:txBody>
      </p:sp>
    </p:spTree>
    <p:extLst>
      <p:ext uri="{BB962C8B-B14F-4D97-AF65-F5344CB8AC3E}">
        <p14:creationId xmlns:p14="http://schemas.microsoft.com/office/powerpoint/2010/main" val="1936416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組織・体制</a:t>
            </a:r>
            <a:endParaRPr kumimoji="1" lang="ja-JP" altLang="en-US" dirty="0"/>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747346"/>
            <a:ext cx="9609330" cy="5808753"/>
            <a:chOff x="539749" y="3240001"/>
            <a:chExt cx="2988000"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情報保全の履行体制</a:t>
              </a:r>
              <a:endParaRPr lang="en-US" altLang="ja-JP" sz="1600" b="1" dirty="0">
                <a:solidFill>
                  <a:schemeClr val="bg1"/>
                </a:solidFill>
                <a:latin typeface="+mn-ea"/>
                <a:ea typeface="+mn-ea"/>
              </a:endParaRPr>
            </a:p>
          </p:txBody>
        </p:sp>
      </p:grpSp>
      <p:sp>
        <p:nvSpPr>
          <p:cNvPr id="46" name="正方形/長方形 45">
            <a:extLst>
              <a:ext uri="{FF2B5EF4-FFF2-40B4-BE49-F238E27FC236}">
                <a16:creationId xmlns:a16="http://schemas.microsoft.com/office/drawing/2014/main" id="{E3CA26DF-517F-D3C4-1F7D-EEED8147743C}"/>
              </a:ext>
            </a:extLst>
          </p:cNvPr>
          <p:cNvSpPr/>
          <p:nvPr/>
        </p:nvSpPr>
        <p:spPr>
          <a:xfrm>
            <a:off x="6378289" y="3142302"/>
            <a:ext cx="2664048" cy="2968352"/>
          </a:xfrm>
          <a:prstGeom prst="rect">
            <a:avLst/>
          </a:prstGeom>
          <a:solidFill>
            <a:srgbClr val="FFFFFF">
              <a:lumMod val="95000"/>
            </a:srgb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sz="12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sp>
        <p:nvSpPr>
          <p:cNvPr id="47" name="正方形/長方形 46">
            <a:extLst>
              <a:ext uri="{FF2B5EF4-FFF2-40B4-BE49-F238E27FC236}">
                <a16:creationId xmlns:a16="http://schemas.microsoft.com/office/drawing/2014/main" id="{A69F582B-4CDF-CA5D-B9AE-37597A454776}"/>
              </a:ext>
            </a:extLst>
          </p:cNvPr>
          <p:cNvSpPr/>
          <p:nvPr/>
        </p:nvSpPr>
        <p:spPr>
          <a:xfrm>
            <a:off x="724277" y="3149096"/>
            <a:ext cx="4711713" cy="2461797"/>
          </a:xfrm>
          <a:prstGeom prst="rect">
            <a:avLst/>
          </a:prstGeom>
          <a:solidFill>
            <a:srgbClr val="FFFFFF">
              <a:lumMod val="95000"/>
            </a:srgb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sz="12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sp>
        <p:nvSpPr>
          <p:cNvPr id="48" name="正方形/長方形 47">
            <a:extLst>
              <a:ext uri="{FF2B5EF4-FFF2-40B4-BE49-F238E27FC236}">
                <a16:creationId xmlns:a16="http://schemas.microsoft.com/office/drawing/2014/main" id="{60EF2C7E-B4BF-1D61-A56F-2AB7CCDA510C}"/>
              </a:ext>
            </a:extLst>
          </p:cNvPr>
          <p:cNvSpPr/>
          <p:nvPr/>
        </p:nvSpPr>
        <p:spPr>
          <a:xfrm>
            <a:off x="488886" y="2321613"/>
            <a:ext cx="8933823" cy="4088875"/>
          </a:xfrm>
          <a:prstGeom prst="rect">
            <a:avLst/>
          </a:prstGeom>
          <a:noFill/>
          <a:ln w="19050" cap="flat" cmpd="sng" algn="ctr">
            <a:solidFill>
              <a:srgbClr val="CBCB2D">
                <a:lumMod val="75000"/>
              </a:srgbClr>
            </a:solidFill>
            <a:prstDash val="solid"/>
            <a:miter lim="800000"/>
          </a:ln>
          <a:effectLst/>
        </p:spPr>
        <p:txBody>
          <a:bodyPr rtlCol="0" anchor="t"/>
          <a:lstStyle/>
          <a:p>
            <a:pPr marL="0" marR="0" lvl="0" indent="0" defTabSz="457200" eaLnBrk="1" fontAlgn="auto" latinLnBrk="0" hangingPunct="1">
              <a:lnSpc>
                <a:spcPct val="100000"/>
              </a:lnSpc>
              <a:spcBef>
                <a:spcPts val="0"/>
              </a:spcBef>
              <a:spcAft>
                <a:spcPts val="0"/>
              </a:spcAft>
              <a:buClrTx/>
              <a:buSzTx/>
              <a:buFontTx/>
              <a:buNone/>
              <a:tabLst/>
              <a:defRPr/>
            </a:pPr>
            <a:endParaRPr kumimoji="0" sz="1200" b="1"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sp>
        <p:nvSpPr>
          <p:cNvPr id="49" name="正方形/長方形 48">
            <a:extLst>
              <a:ext uri="{FF2B5EF4-FFF2-40B4-BE49-F238E27FC236}">
                <a16:creationId xmlns:a16="http://schemas.microsoft.com/office/drawing/2014/main" id="{16FC5B3D-088A-937F-7B26-BCF634D93162}"/>
              </a:ext>
            </a:extLst>
          </p:cNvPr>
          <p:cNvSpPr/>
          <p:nvPr/>
        </p:nvSpPr>
        <p:spPr>
          <a:xfrm>
            <a:off x="483290" y="1976568"/>
            <a:ext cx="3129922" cy="345046"/>
          </a:xfrm>
          <a:prstGeom prst="rect">
            <a:avLst/>
          </a:prstGeom>
          <a:solidFill>
            <a:srgbClr val="CBCB2D">
              <a:lumMod val="75000"/>
            </a:srgbClr>
          </a:solidFill>
          <a:ln w="28575"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600" b="1" i="0" u="none" strike="noStrike" kern="0" cap="none" spc="0" normalizeH="0" baseline="0" noProof="0" dirty="0">
                <a:ln>
                  <a:noFill/>
                </a:ln>
                <a:solidFill>
                  <a:srgbClr val="FFFFFF"/>
                </a:solidFill>
                <a:effectLst/>
                <a:uLnTx/>
                <a:uFillTx/>
                <a:latin typeface="ＭＳ Ｐゴシック"/>
                <a:ea typeface="ＭＳ Ｐゴシック"/>
                <a:cs typeface="+mn-cs"/>
              </a:rPr>
              <a:t>〇〇〇（</a:t>
            </a:r>
            <a:r>
              <a:rPr kumimoji="0" lang="ja-JP" altLang="en-US" sz="1600" b="1" i="0" u="none" strike="noStrike" kern="0" cap="none" spc="0" normalizeH="0" baseline="0" noProof="0" dirty="0">
                <a:ln>
                  <a:noFill/>
                </a:ln>
                <a:solidFill>
                  <a:srgbClr val="FFFFFF"/>
                </a:solidFill>
                <a:effectLst/>
                <a:uLnTx/>
                <a:uFillTx/>
                <a:latin typeface="ＭＳ Ｐゴシック"/>
                <a:ea typeface="ＭＳ Ｐゴシック"/>
                <a:cs typeface="+mn-cs"/>
              </a:rPr>
              <a:t>応募する企業・団体</a:t>
            </a:r>
            <a:r>
              <a:rPr kumimoji="0" sz="1600" b="1" i="0" u="none" strike="noStrike" kern="0" cap="none" spc="0" normalizeH="0" baseline="0" noProof="0" dirty="0">
                <a:ln>
                  <a:noFill/>
                </a:ln>
                <a:solidFill>
                  <a:srgbClr val="FFFFFF"/>
                </a:solidFill>
                <a:effectLst/>
                <a:uLnTx/>
                <a:uFillTx/>
                <a:latin typeface="ＭＳ Ｐゴシック"/>
                <a:ea typeface="ＭＳ Ｐゴシック"/>
                <a:cs typeface="+mn-cs"/>
              </a:rPr>
              <a:t>）</a:t>
            </a:r>
          </a:p>
        </p:txBody>
      </p:sp>
      <p:grpSp>
        <p:nvGrpSpPr>
          <p:cNvPr id="50" name="グループ化 49">
            <a:extLst>
              <a:ext uri="{FF2B5EF4-FFF2-40B4-BE49-F238E27FC236}">
                <a16:creationId xmlns:a16="http://schemas.microsoft.com/office/drawing/2014/main" id="{F7C53AD3-DE77-1D4F-4268-018505112755}"/>
              </a:ext>
            </a:extLst>
          </p:cNvPr>
          <p:cNvGrpSpPr/>
          <p:nvPr/>
        </p:nvGrpSpPr>
        <p:grpSpPr>
          <a:xfrm>
            <a:off x="2023665" y="3337793"/>
            <a:ext cx="2075362" cy="705589"/>
            <a:chOff x="3915316" y="2472177"/>
            <a:chExt cx="2075362" cy="705589"/>
          </a:xfrm>
        </p:grpSpPr>
        <p:sp>
          <p:nvSpPr>
            <p:cNvPr id="51" name="正方形/長方形 50">
              <a:extLst>
                <a:ext uri="{FF2B5EF4-FFF2-40B4-BE49-F238E27FC236}">
                  <a16:creationId xmlns:a16="http://schemas.microsoft.com/office/drawing/2014/main" id="{D5FFB0F4-8140-E3BF-EA73-266033CB91F8}"/>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本実証主担当部署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52" name="正方形/長方形 51">
              <a:extLst>
                <a:ext uri="{FF2B5EF4-FFF2-40B4-BE49-F238E27FC236}">
                  <a16:creationId xmlns:a16="http://schemas.microsoft.com/office/drawing/2014/main" id="{80DC8F7F-46FE-B76E-BBAE-76827157AD17}"/>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grpSp>
        <p:nvGrpSpPr>
          <p:cNvPr id="54" name="グループ化 53">
            <a:extLst>
              <a:ext uri="{FF2B5EF4-FFF2-40B4-BE49-F238E27FC236}">
                <a16:creationId xmlns:a16="http://schemas.microsoft.com/office/drawing/2014/main" id="{B4630C30-376B-9823-DFBC-F141CDB9CFAF}"/>
              </a:ext>
            </a:extLst>
          </p:cNvPr>
          <p:cNvGrpSpPr/>
          <p:nvPr/>
        </p:nvGrpSpPr>
        <p:grpSpPr>
          <a:xfrm>
            <a:off x="6695629" y="3339647"/>
            <a:ext cx="2075362" cy="705589"/>
            <a:chOff x="3915316" y="2472177"/>
            <a:chExt cx="2075362" cy="705589"/>
          </a:xfrm>
        </p:grpSpPr>
        <p:sp>
          <p:nvSpPr>
            <p:cNvPr id="55" name="正方形/長方形 54">
              <a:extLst>
                <a:ext uri="{FF2B5EF4-FFF2-40B4-BE49-F238E27FC236}">
                  <a16:creationId xmlns:a16="http://schemas.microsoft.com/office/drawing/2014/main" id="{2E705A9E-17D9-8880-4EBD-35B5801CE88F}"/>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情報セキュリティ対策監督部署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56" name="正方形/長方形 55">
              <a:extLst>
                <a:ext uri="{FF2B5EF4-FFF2-40B4-BE49-F238E27FC236}">
                  <a16:creationId xmlns:a16="http://schemas.microsoft.com/office/drawing/2014/main" id="{575F8212-1C11-2D98-A7FF-EAEE872713B2}"/>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sp>
        <p:nvSpPr>
          <p:cNvPr id="57" name="テキスト ボックス 56">
            <a:extLst>
              <a:ext uri="{FF2B5EF4-FFF2-40B4-BE49-F238E27FC236}">
                <a16:creationId xmlns:a16="http://schemas.microsoft.com/office/drawing/2014/main" id="{65A4828A-38A0-5163-19FD-24552BD8339E}"/>
              </a:ext>
            </a:extLst>
          </p:cNvPr>
          <p:cNvSpPr txBox="1"/>
          <p:nvPr/>
        </p:nvSpPr>
        <p:spPr>
          <a:xfrm>
            <a:off x="585559" y="2834525"/>
            <a:ext cx="3329758" cy="307777"/>
          </a:xfrm>
          <a:prstGeom prst="rect">
            <a:avLst/>
          </a:prstGeom>
          <a:noFill/>
        </p:spPr>
        <p:txBody>
          <a:bodyPr wrap="none" rtlCol="0">
            <a:spAutoFit/>
          </a:bodyPr>
          <a:lstStyle/>
          <a:p>
            <a:pPr algn="ctr" defTabSz="457200"/>
            <a:r>
              <a:rPr b="1" dirty="0">
                <a:solidFill>
                  <a:srgbClr val="1B377D"/>
                </a:solidFill>
                <a:latin typeface="ＭＳ Ｐゴシック"/>
              </a:rPr>
              <a:t>本事業を遂行する担当者の所属する部署</a:t>
            </a:r>
          </a:p>
        </p:txBody>
      </p:sp>
      <p:sp>
        <p:nvSpPr>
          <p:cNvPr id="58" name="テキスト ボックス 57">
            <a:extLst>
              <a:ext uri="{FF2B5EF4-FFF2-40B4-BE49-F238E27FC236}">
                <a16:creationId xmlns:a16="http://schemas.microsoft.com/office/drawing/2014/main" id="{1564AFA5-479A-61DA-6E01-5603383CE57D}"/>
              </a:ext>
            </a:extLst>
          </p:cNvPr>
          <p:cNvSpPr txBox="1"/>
          <p:nvPr/>
        </p:nvSpPr>
        <p:spPr>
          <a:xfrm>
            <a:off x="5786148" y="2630537"/>
            <a:ext cx="3562193" cy="523220"/>
          </a:xfrm>
          <a:prstGeom prst="rect">
            <a:avLst/>
          </a:prstGeom>
          <a:noFill/>
        </p:spPr>
        <p:txBody>
          <a:bodyPr wrap="none" rtlCol="0">
            <a:spAutoFit/>
          </a:bodyPr>
          <a:lstStyle/>
          <a:p>
            <a:pPr algn="ctr" defTabSz="457200"/>
            <a:r>
              <a:rPr b="1" dirty="0">
                <a:solidFill>
                  <a:srgbClr val="1B377D"/>
                </a:solidFill>
                <a:latin typeface="ＭＳ Ｐゴシック"/>
              </a:rPr>
              <a:t>本事業を遂行する担当者以外の</a:t>
            </a:r>
            <a:endParaRPr lang="en-US" altLang="ja-JP" b="1" dirty="0">
              <a:solidFill>
                <a:srgbClr val="1B377D"/>
              </a:solidFill>
              <a:latin typeface="ＭＳ Ｐゴシック"/>
            </a:endParaRPr>
          </a:p>
          <a:p>
            <a:pPr algn="ctr" defTabSz="457200"/>
            <a:r>
              <a:rPr b="1" dirty="0">
                <a:solidFill>
                  <a:srgbClr val="1B377D"/>
                </a:solidFill>
                <a:latin typeface="ＭＳ Ｐゴシック"/>
              </a:rPr>
              <a:t>情報セキュリティ対策の実施に係る専門部署</a:t>
            </a:r>
          </a:p>
        </p:txBody>
      </p:sp>
      <p:grpSp>
        <p:nvGrpSpPr>
          <p:cNvPr id="59" name="グループ化 58">
            <a:extLst>
              <a:ext uri="{FF2B5EF4-FFF2-40B4-BE49-F238E27FC236}">
                <a16:creationId xmlns:a16="http://schemas.microsoft.com/office/drawing/2014/main" id="{A12B4760-4BC8-3449-8B1A-75D7F9F1964E}"/>
              </a:ext>
            </a:extLst>
          </p:cNvPr>
          <p:cNvGrpSpPr/>
          <p:nvPr/>
        </p:nvGrpSpPr>
        <p:grpSpPr>
          <a:xfrm>
            <a:off x="6682977" y="4630237"/>
            <a:ext cx="2075362" cy="705589"/>
            <a:chOff x="3915316" y="2472177"/>
            <a:chExt cx="2075362" cy="705589"/>
          </a:xfrm>
        </p:grpSpPr>
        <p:sp>
          <p:nvSpPr>
            <p:cNvPr id="60" name="正方形/長方形 59">
              <a:extLst>
                <a:ext uri="{FF2B5EF4-FFF2-40B4-BE49-F238E27FC236}">
                  <a16:creationId xmlns:a16="http://schemas.microsoft.com/office/drawing/2014/main" id="{78611DEE-6E37-5C3F-351E-3A7D2B824516}"/>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個人情報保護・管理監督部署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61" name="正方形/長方形 60">
              <a:extLst>
                <a:ext uri="{FF2B5EF4-FFF2-40B4-BE49-F238E27FC236}">
                  <a16:creationId xmlns:a16="http://schemas.microsoft.com/office/drawing/2014/main" id="{81AF74FF-80A4-ED1E-CC63-AE6A6B5BFA79}"/>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grpSp>
        <p:nvGrpSpPr>
          <p:cNvPr id="65" name="グループ化 64">
            <a:extLst>
              <a:ext uri="{FF2B5EF4-FFF2-40B4-BE49-F238E27FC236}">
                <a16:creationId xmlns:a16="http://schemas.microsoft.com/office/drawing/2014/main" id="{825805B1-BD85-C7DD-5C90-CE45F0D32CFD}"/>
              </a:ext>
            </a:extLst>
          </p:cNvPr>
          <p:cNvGrpSpPr/>
          <p:nvPr/>
        </p:nvGrpSpPr>
        <p:grpSpPr>
          <a:xfrm>
            <a:off x="870460" y="4686905"/>
            <a:ext cx="2075362" cy="705589"/>
            <a:chOff x="3915316" y="2472177"/>
            <a:chExt cx="2075362" cy="705589"/>
          </a:xfrm>
        </p:grpSpPr>
        <p:sp>
          <p:nvSpPr>
            <p:cNvPr id="66" name="正方形/長方形 65">
              <a:extLst>
                <a:ext uri="{FF2B5EF4-FFF2-40B4-BE49-F238E27FC236}">
                  <a16:creationId xmlns:a16="http://schemas.microsoft.com/office/drawing/2014/main" id="{04811CE9-C2A1-C6E0-11A3-D4DC5FB9BA81}"/>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〇〇〇担当部署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67" name="正方形/長方形 66">
              <a:extLst>
                <a:ext uri="{FF2B5EF4-FFF2-40B4-BE49-F238E27FC236}">
                  <a16:creationId xmlns:a16="http://schemas.microsoft.com/office/drawing/2014/main" id="{4E777563-C803-3C1A-3131-07E649B10842}"/>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sp>
        <p:nvSpPr>
          <p:cNvPr id="68" name="正方形/長方形 67">
            <a:extLst>
              <a:ext uri="{FF2B5EF4-FFF2-40B4-BE49-F238E27FC236}">
                <a16:creationId xmlns:a16="http://schemas.microsoft.com/office/drawing/2014/main" id="{EE03F609-A580-9FD4-0712-53D6D7828A2E}"/>
              </a:ext>
            </a:extLst>
          </p:cNvPr>
          <p:cNvSpPr/>
          <p:nvPr/>
        </p:nvSpPr>
        <p:spPr>
          <a:xfrm>
            <a:off x="3915316" y="1361244"/>
            <a:ext cx="2075362" cy="261610"/>
          </a:xfrm>
          <a:prstGeom prst="rect">
            <a:avLst/>
          </a:prstGeom>
          <a:solidFill>
            <a:srgbClr val="514D57">
              <a:lumMod val="40000"/>
              <a:lumOff val="60000"/>
            </a:srgb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株式会社三菱</a:t>
            </a:r>
            <a:r>
              <a:rPr kumimoji="0" sz="1100" b="0" i="0" u="none" strike="noStrike" kern="0" cap="none" spc="0" normalizeH="0" baseline="0" noProof="0">
                <a:ln>
                  <a:noFill/>
                </a:ln>
                <a:solidFill>
                  <a:srgbClr val="000000"/>
                </a:solidFill>
                <a:effectLst/>
                <a:uLnTx/>
                <a:uFillTx/>
                <a:latin typeface="ＭＳ Ｐゴシック"/>
                <a:ea typeface="ＭＳ Ｐゴシック"/>
                <a:cs typeface="+mn-cs"/>
              </a:rPr>
              <a:t>総合研究所</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cxnSp>
        <p:nvCxnSpPr>
          <p:cNvPr id="69" name="直線矢印コネクタ 68">
            <a:extLst>
              <a:ext uri="{FF2B5EF4-FFF2-40B4-BE49-F238E27FC236}">
                <a16:creationId xmlns:a16="http://schemas.microsoft.com/office/drawing/2014/main" id="{03464C64-DAD7-45C8-10E8-C58110FDCB51}"/>
              </a:ext>
            </a:extLst>
          </p:cNvPr>
          <p:cNvCxnSpPr/>
          <p:nvPr/>
        </p:nvCxnSpPr>
        <p:spPr>
          <a:xfrm>
            <a:off x="6689603" y="1507092"/>
            <a:ext cx="467972" cy="0"/>
          </a:xfrm>
          <a:prstGeom prst="straightConnector1">
            <a:avLst/>
          </a:prstGeom>
          <a:noFill/>
          <a:ln w="12700" cap="flat" cmpd="sng" algn="ctr">
            <a:solidFill>
              <a:srgbClr val="1B377D"/>
            </a:solidFill>
            <a:prstDash val="solid"/>
            <a:miter lim="800000"/>
            <a:tailEnd type="triangle"/>
          </a:ln>
          <a:effectLst/>
        </p:spPr>
      </p:cxnSp>
      <p:sp>
        <p:nvSpPr>
          <p:cNvPr id="70" name="テキスト ボックス 69">
            <a:extLst>
              <a:ext uri="{FF2B5EF4-FFF2-40B4-BE49-F238E27FC236}">
                <a16:creationId xmlns:a16="http://schemas.microsoft.com/office/drawing/2014/main" id="{2D0C926F-CE0C-0053-4084-FEED23EB77B9}"/>
              </a:ext>
            </a:extLst>
          </p:cNvPr>
          <p:cNvSpPr txBox="1"/>
          <p:nvPr/>
        </p:nvSpPr>
        <p:spPr>
          <a:xfrm>
            <a:off x="7157575" y="1353133"/>
            <a:ext cx="2366353" cy="276999"/>
          </a:xfrm>
          <a:prstGeom prst="rect">
            <a:avLst/>
          </a:prstGeom>
          <a:noFill/>
        </p:spPr>
        <p:txBody>
          <a:bodyPr wrap="none" rtlCol="0">
            <a:spAutoFit/>
          </a:bodyPr>
          <a:lstStyle/>
          <a:p>
            <a:pPr defTabSz="457200"/>
            <a:r>
              <a:rPr sz="1200" dirty="0">
                <a:solidFill>
                  <a:srgbClr val="000000"/>
                </a:solidFill>
                <a:latin typeface="ＭＳ Ｐゴシック"/>
              </a:rPr>
              <a:t>：インシデント発生時の報告フロー</a:t>
            </a:r>
          </a:p>
        </p:txBody>
      </p:sp>
      <p:cxnSp>
        <p:nvCxnSpPr>
          <p:cNvPr id="71" name="コネクタ: カギ線 70">
            <a:extLst>
              <a:ext uri="{FF2B5EF4-FFF2-40B4-BE49-F238E27FC236}">
                <a16:creationId xmlns:a16="http://schemas.microsoft.com/office/drawing/2014/main" id="{40F00B02-EEA6-D66C-0D24-4716F9459A07}"/>
              </a:ext>
            </a:extLst>
          </p:cNvPr>
          <p:cNvCxnSpPr>
            <a:stCxn id="51" idx="0"/>
            <a:endCxn id="68" idx="2"/>
          </p:cNvCxnSpPr>
          <p:nvPr/>
        </p:nvCxnSpPr>
        <p:spPr>
          <a:xfrm rot="5400000" flipH="1" flipV="1">
            <a:off x="3149702" y="1534499"/>
            <a:ext cx="1714939" cy="1891651"/>
          </a:xfrm>
          <a:prstGeom prst="bentConnector3">
            <a:avLst>
              <a:gd name="adj1" fmla="val 50000"/>
            </a:avLst>
          </a:prstGeom>
          <a:noFill/>
          <a:ln w="6350" cap="flat" cmpd="sng" algn="ctr">
            <a:solidFill>
              <a:srgbClr val="1B377D"/>
            </a:solidFill>
            <a:prstDash val="solid"/>
            <a:miter lim="800000"/>
            <a:tailEnd type="triangle"/>
          </a:ln>
          <a:effectLst/>
        </p:spPr>
      </p:cxnSp>
      <p:sp>
        <p:nvSpPr>
          <p:cNvPr id="72" name="テキスト ボックス 71">
            <a:extLst>
              <a:ext uri="{FF2B5EF4-FFF2-40B4-BE49-F238E27FC236}">
                <a16:creationId xmlns:a16="http://schemas.microsoft.com/office/drawing/2014/main" id="{950E712B-32E6-DECD-C517-69EDB05341AC}"/>
              </a:ext>
            </a:extLst>
          </p:cNvPr>
          <p:cNvSpPr txBox="1"/>
          <p:nvPr/>
        </p:nvSpPr>
        <p:spPr>
          <a:xfrm>
            <a:off x="5121484" y="1873617"/>
            <a:ext cx="3716082" cy="276999"/>
          </a:xfrm>
          <a:prstGeom prst="rect">
            <a:avLst/>
          </a:prstGeom>
          <a:noFill/>
        </p:spPr>
        <p:txBody>
          <a:bodyPr wrap="none" rtlCol="0">
            <a:spAutoFit/>
          </a:bodyPr>
          <a:lstStyle/>
          <a:p>
            <a:pPr algn="ctr" defTabSz="457200"/>
            <a:r>
              <a:rPr sz="1200" dirty="0">
                <a:solidFill>
                  <a:srgbClr val="000000"/>
                </a:solidFill>
                <a:latin typeface="ＭＳ Ｐゴシック"/>
              </a:rPr>
              <a:t>業務実施責任者（プロジェクトマネージャー）による報告</a:t>
            </a:r>
          </a:p>
        </p:txBody>
      </p:sp>
      <p:grpSp>
        <p:nvGrpSpPr>
          <p:cNvPr id="73" name="グループ化 72">
            <a:extLst>
              <a:ext uri="{FF2B5EF4-FFF2-40B4-BE49-F238E27FC236}">
                <a16:creationId xmlns:a16="http://schemas.microsoft.com/office/drawing/2014/main" id="{44462566-1CA8-5E95-A139-11AC9679F0CE}"/>
              </a:ext>
            </a:extLst>
          </p:cNvPr>
          <p:cNvGrpSpPr/>
          <p:nvPr/>
        </p:nvGrpSpPr>
        <p:grpSpPr>
          <a:xfrm>
            <a:off x="3149722" y="4686905"/>
            <a:ext cx="2075362" cy="705589"/>
            <a:chOff x="3915316" y="2472177"/>
            <a:chExt cx="2075362" cy="705589"/>
          </a:xfrm>
        </p:grpSpPr>
        <p:sp>
          <p:nvSpPr>
            <p:cNvPr id="74" name="正方形/長方形 73">
              <a:extLst>
                <a:ext uri="{FF2B5EF4-FFF2-40B4-BE49-F238E27FC236}">
                  <a16:creationId xmlns:a16="http://schemas.microsoft.com/office/drawing/2014/main" id="{5F53BA6B-512A-15D3-513E-C26043359413}"/>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〇〇〇支援部署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75" name="正方形/長方形 74">
              <a:extLst>
                <a:ext uri="{FF2B5EF4-FFF2-40B4-BE49-F238E27FC236}">
                  <a16:creationId xmlns:a16="http://schemas.microsoft.com/office/drawing/2014/main" id="{9FDC98AC-DE74-88D0-DDFF-4EE9CEC78C21}"/>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cxnSp>
        <p:nvCxnSpPr>
          <p:cNvPr id="76" name="コネクタ: カギ線 75">
            <a:extLst>
              <a:ext uri="{FF2B5EF4-FFF2-40B4-BE49-F238E27FC236}">
                <a16:creationId xmlns:a16="http://schemas.microsoft.com/office/drawing/2014/main" id="{F61344C9-734F-9F33-87AC-E049E32D3B77}"/>
              </a:ext>
            </a:extLst>
          </p:cNvPr>
          <p:cNvCxnSpPr>
            <a:cxnSpLocks/>
            <a:stCxn id="66" idx="0"/>
            <a:endCxn id="52" idx="2"/>
          </p:cNvCxnSpPr>
          <p:nvPr/>
        </p:nvCxnSpPr>
        <p:spPr>
          <a:xfrm rot="5400000" flipH="1" flipV="1">
            <a:off x="2162982" y="3788542"/>
            <a:ext cx="643523" cy="1153205"/>
          </a:xfrm>
          <a:prstGeom prst="bentConnector3">
            <a:avLst>
              <a:gd name="adj1" fmla="val 50000"/>
            </a:avLst>
          </a:prstGeom>
          <a:noFill/>
          <a:ln w="6350" cap="flat" cmpd="sng" algn="ctr">
            <a:solidFill>
              <a:srgbClr val="1B377D"/>
            </a:solidFill>
            <a:prstDash val="solid"/>
            <a:miter lim="800000"/>
            <a:tailEnd type="triangle"/>
          </a:ln>
          <a:effectLst/>
        </p:spPr>
      </p:cxnSp>
      <p:cxnSp>
        <p:nvCxnSpPr>
          <p:cNvPr id="77" name="コネクタ: カギ線 76">
            <a:extLst>
              <a:ext uri="{FF2B5EF4-FFF2-40B4-BE49-F238E27FC236}">
                <a16:creationId xmlns:a16="http://schemas.microsoft.com/office/drawing/2014/main" id="{A567A193-7D00-ED5C-AEC8-0F6DDAE004C2}"/>
              </a:ext>
            </a:extLst>
          </p:cNvPr>
          <p:cNvCxnSpPr>
            <a:cxnSpLocks/>
            <a:stCxn id="74" idx="0"/>
            <a:endCxn id="52" idx="2"/>
          </p:cNvCxnSpPr>
          <p:nvPr/>
        </p:nvCxnSpPr>
        <p:spPr>
          <a:xfrm rot="16200000" flipV="1">
            <a:off x="3302614" y="3802115"/>
            <a:ext cx="643523" cy="1126057"/>
          </a:xfrm>
          <a:prstGeom prst="bentConnector3">
            <a:avLst>
              <a:gd name="adj1" fmla="val 50000"/>
            </a:avLst>
          </a:prstGeom>
          <a:noFill/>
          <a:ln w="6350" cap="flat" cmpd="sng" algn="ctr">
            <a:solidFill>
              <a:srgbClr val="1B377D"/>
            </a:solidFill>
            <a:prstDash val="solid"/>
            <a:miter lim="800000"/>
            <a:tailEnd type="triangle"/>
          </a:ln>
          <a:effectLst/>
        </p:spPr>
      </p:cxnSp>
      <p:cxnSp>
        <p:nvCxnSpPr>
          <p:cNvPr id="78" name="コネクタ: カギ線 77">
            <a:extLst>
              <a:ext uri="{FF2B5EF4-FFF2-40B4-BE49-F238E27FC236}">
                <a16:creationId xmlns:a16="http://schemas.microsoft.com/office/drawing/2014/main" id="{E9099FA6-C792-8E72-58D7-BD8D6A503D8A}"/>
              </a:ext>
            </a:extLst>
          </p:cNvPr>
          <p:cNvCxnSpPr>
            <a:cxnSpLocks/>
            <a:stCxn id="52" idx="3"/>
            <a:endCxn id="56" idx="1"/>
          </p:cNvCxnSpPr>
          <p:nvPr/>
        </p:nvCxnSpPr>
        <p:spPr>
          <a:xfrm>
            <a:off x="4099027" y="3821393"/>
            <a:ext cx="2596602" cy="1854"/>
          </a:xfrm>
          <a:prstGeom prst="bentConnector3">
            <a:avLst>
              <a:gd name="adj1" fmla="val 50000"/>
            </a:avLst>
          </a:prstGeom>
          <a:noFill/>
          <a:ln w="6350" cap="flat" cmpd="sng" algn="ctr">
            <a:solidFill>
              <a:srgbClr val="1B377D"/>
            </a:solidFill>
            <a:prstDash val="solid"/>
            <a:miter lim="800000"/>
            <a:tailEnd type="triangle"/>
          </a:ln>
          <a:effectLst/>
        </p:spPr>
      </p:cxnSp>
      <p:cxnSp>
        <p:nvCxnSpPr>
          <p:cNvPr id="79" name="コネクタ: カギ線 78">
            <a:extLst>
              <a:ext uri="{FF2B5EF4-FFF2-40B4-BE49-F238E27FC236}">
                <a16:creationId xmlns:a16="http://schemas.microsoft.com/office/drawing/2014/main" id="{7E1F655E-7416-C458-4075-202656BC14C6}"/>
              </a:ext>
            </a:extLst>
          </p:cNvPr>
          <p:cNvCxnSpPr>
            <a:cxnSpLocks/>
            <a:stCxn id="52" idx="3"/>
            <a:endCxn id="61" idx="1"/>
          </p:cNvCxnSpPr>
          <p:nvPr/>
        </p:nvCxnSpPr>
        <p:spPr>
          <a:xfrm>
            <a:off x="4099027" y="3821393"/>
            <a:ext cx="2583950" cy="1292444"/>
          </a:xfrm>
          <a:prstGeom prst="bentConnector3">
            <a:avLst>
              <a:gd name="adj1" fmla="val 50000"/>
            </a:avLst>
          </a:prstGeom>
          <a:noFill/>
          <a:ln w="6350" cap="flat" cmpd="sng" algn="ctr">
            <a:solidFill>
              <a:srgbClr val="1B377D"/>
            </a:solidFill>
            <a:prstDash val="solid"/>
            <a:miter lim="800000"/>
            <a:tailEnd type="triangle"/>
          </a:ln>
          <a:effectLst/>
        </p:spPr>
      </p:cxnSp>
      <p:sp>
        <p:nvSpPr>
          <p:cNvPr id="81" name="テキスト ボックス 80">
            <a:extLst>
              <a:ext uri="{FF2B5EF4-FFF2-40B4-BE49-F238E27FC236}">
                <a16:creationId xmlns:a16="http://schemas.microsoft.com/office/drawing/2014/main" id="{5A318AF7-128F-1817-7C7A-D5019A79393E}"/>
              </a:ext>
            </a:extLst>
          </p:cNvPr>
          <p:cNvSpPr txBox="1"/>
          <p:nvPr/>
        </p:nvSpPr>
        <p:spPr>
          <a:xfrm>
            <a:off x="6425864" y="4023016"/>
            <a:ext cx="1741182" cy="253916"/>
          </a:xfrm>
          <a:prstGeom prst="rect">
            <a:avLst/>
          </a:prstGeom>
          <a:noFill/>
        </p:spPr>
        <p:txBody>
          <a:bodyPr wrap="none" rtlCol="0">
            <a:spAutoFit/>
          </a:bodyPr>
          <a:lstStyle/>
          <a:p>
            <a:pPr algn="ctr" defTabSz="457200"/>
            <a:r>
              <a:rPr sz="1050" dirty="0">
                <a:solidFill>
                  <a:srgbClr val="000000"/>
                </a:solidFill>
                <a:latin typeface="ＭＳ Ｐゴシック"/>
              </a:rPr>
              <a:t>インシデント発生時の対策：</a:t>
            </a:r>
          </a:p>
        </p:txBody>
      </p:sp>
      <p:sp>
        <p:nvSpPr>
          <p:cNvPr id="82" name="テキスト ボックス 81">
            <a:extLst>
              <a:ext uri="{FF2B5EF4-FFF2-40B4-BE49-F238E27FC236}">
                <a16:creationId xmlns:a16="http://schemas.microsoft.com/office/drawing/2014/main" id="{ADC521DF-4576-3CE2-5692-B2ED572AD880}"/>
              </a:ext>
            </a:extLst>
          </p:cNvPr>
          <p:cNvSpPr txBox="1"/>
          <p:nvPr/>
        </p:nvSpPr>
        <p:spPr>
          <a:xfrm>
            <a:off x="6442795" y="5326070"/>
            <a:ext cx="1741182" cy="253916"/>
          </a:xfrm>
          <a:prstGeom prst="rect">
            <a:avLst/>
          </a:prstGeom>
          <a:noFill/>
        </p:spPr>
        <p:txBody>
          <a:bodyPr wrap="none" rtlCol="0">
            <a:spAutoFit/>
          </a:bodyPr>
          <a:lstStyle/>
          <a:p>
            <a:pPr algn="ctr" defTabSz="457200"/>
            <a:r>
              <a:rPr sz="1050" dirty="0">
                <a:solidFill>
                  <a:srgbClr val="000000"/>
                </a:solidFill>
                <a:latin typeface="ＭＳ Ｐゴシック"/>
              </a:rPr>
              <a:t>インシデント発生時の対策：</a:t>
            </a:r>
          </a:p>
        </p:txBody>
      </p:sp>
      <p:sp>
        <p:nvSpPr>
          <p:cNvPr id="84" name="正方形/長方形 83">
            <a:extLst>
              <a:ext uri="{FF2B5EF4-FFF2-40B4-BE49-F238E27FC236}">
                <a16:creationId xmlns:a16="http://schemas.microsoft.com/office/drawing/2014/main" id="{BE14A9F2-05D0-AEBD-DB96-F959C0E198CB}"/>
              </a:ext>
            </a:extLst>
          </p:cNvPr>
          <p:cNvSpPr/>
          <p:nvPr/>
        </p:nvSpPr>
        <p:spPr>
          <a:xfrm>
            <a:off x="536317" y="5762753"/>
            <a:ext cx="5928479" cy="646331"/>
          </a:xfrm>
          <a:prstGeom prst="rect">
            <a:avLst/>
          </a:prstGeom>
        </p:spPr>
        <p:txBody>
          <a:bodyPr wrap="square">
            <a:spAutoFit/>
          </a:bodyPr>
          <a:lstStyle/>
          <a:p>
            <a:r>
              <a:rPr lang="ja-JP" altLang="en-US" sz="1200" dirty="0">
                <a:latin typeface="ＭＳ Ｐゴシック"/>
              </a:rPr>
              <a:t>公開情報については、以下のとおり弊社ホームページ上に掲載しております。</a:t>
            </a:r>
            <a:endParaRPr lang="en-US" altLang="ja-JP" sz="1200" dirty="0">
              <a:latin typeface="ＭＳ Ｐゴシック"/>
            </a:endParaRPr>
          </a:p>
          <a:p>
            <a:pPr marL="171450" indent="-171450">
              <a:buFont typeface="Arial" panose="020B0604020202020204" pitchFamily="34" charset="0"/>
              <a:buChar char="•"/>
            </a:pPr>
            <a:r>
              <a:rPr lang="ja-JP" altLang="en-US" sz="1200" dirty="0">
                <a:latin typeface="ＭＳ Ｐゴシック"/>
              </a:rPr>
              <a:t>「情報セキュリティ基本方針」：〇〇〇（</a:t>
            </a:r>
            <a:r>
              <a:rPr lang="en-US" altLang="ja-JP" sz="1200" dirty="0">
                <a:latin typeface="ＭＳ Ｐゴシック"/>
              </a:rPr>
              <a:t>URL</a:t>
            </a:r>
            <a:r>
              <a:rPr lang="ja-JP" altLang="en-US" sz="1200" dirty="0">
                <a:latin typeface="ＭＳ Ｐゴシック"/>
              </a:rPr>
              <a:t>）</a:t>
            </a:r>
            <a:endParaRPr lang="en-US" altLang="ja-JP" sz="1200" dirty="0">
              <a:latin typeface="ＭＳ Ｐゴシック"/>
            </a:endParaRPr>
          </a:p>
          <a:p>
            <a:pPr marL="171450" indent="-171450">
              <a:buFont typeface="Arial" panose="020B0604020202020204" pitchFamily="34" charset="0"/>
              <a:buChar char="•"/>
            </a:pPr>
            <a:r>
              <a:rPr lang="ja-JP" altLang="en-US" sz="1200" dirty="0">
                <a:latin typeface="ＭＳ Ｐゴシック"/>
              </a:rPr>
              <a:t>「</a:t>
            </a:r>
            <a:r>
              <a:rPr lang="zh-TW" altLang="en-US" sz="1200" dirty="0">
                <a:latin typeface="ＭＳ Ｐゴシック"/>
              </a:rPr>
              <a:t>個人情報保護方針</a:t>
            </a:r>
            <a:r>
              <a:rPr lang="ja-JP" altLang="en-US" sz="1200" dirty="0">
                <a:latin typeface="ＭＳ Ｐゴシック"/>
              </a:rPr>
              <a:t>」：〇〇〇（</a:t>
            </a:r>
            <a:r>
              <a:rPr lang="en-US" altLang="ja-JP" sz="1200" dirty="0">
                <a:latin typeface="ＭＳ Ｐゴシック"/>
              </a:rPr>
              <a:t>URL</a:t>
            </a:r>
            <a:r>
              <a:rPr lang="ja-JP" altLang="en-US" sz="1200" dirty="0">
                <a:latin typeface="ＭＳ Ｐゴシック"/>
              </a:rPr>
              <a:t>）</a:t>
            </a:r>
            <a:endParaRPr lang="ja-JP" altLang="en-US" sz="1200" dirty="0"/>
          </a:p>
        </p:txBody>
      </p:sp>
      <p:sp>
        <p:nvSpPr>
          <p:cNvPr id="86" name="四角形: 角を丸くする 85">
            <a:extLst>
              <a:ext uri="{FF2B5EF4-FFF2-40B4-BE49-F238E27FC236}">
                <a16:creationId xmlns:a16="http://schemas.microsoft.com/office/drawing/2014/main" id="{2A240DDE-665D-BECE-A790-91527F67178E}"/>
              </a:ext>
            </a:extLst>
          </p:cNvPr>
          <p:cNvSpPr/>
          <p:nvPr/>
        </p:nvSpPr>
        <p:spPr>
          <a:xfrm>
            <a:off x="5805566" y="5792241"/>
            <a:ext cx="8585300" cy="1477108"/>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　本スライドでは、情報保全の履行体制を記載例を参照して記載してください。</a:t>
            </a:r>
            <a:endParaRPr lang="en-US" altLang="ja-JP" dirty="0">
              <a:solidFill>
                <a:schemeClr val="tx1"/>
              </a:solidFill>
            </a:endParaRPr>
          </a:p>
          <a:p>
            <a:pPr marL="87313"/>
            <a:r>
              <a:rPr lang="ja-JP" altLang="en-US" dirty="0">
                <a:solidFill>
                  <a:schemeClr val="tx1"/>
                </a:solidFill>
              </a:rPr>
              <a:t>・　記載例は例となりますので、同様の内容がわかれば、各企業・団体の規定等にあわせて記載いただくことで</a:t>
            </a:r>
            <a:endParaRPr lang="en-US" altLang="ja-JP" dirty="0">
              <a:solidFill>
                <a:schemeClr val="tx1"/>
              </a:solidFill>
            </a:endParaRPr>
          </a:p>
          <a:p>
            <a:pPr marL="87313"/>
            <a:r>
              <a:rPr lang="ja-JP" altLang="en-US" dirty="0">
                <a:solidFill>
                  <a:schemeClr val="tx1"/>
                </a:solidFill>
              </a:rPr>
              <a:t>　　問題ありません。</a:t>
            </a:r>
            <a:endParaRPr lang="en-US" altLang="ja-JP" dirty="0">
              <a:solidFill>
                <a:schemeClr val="tx1"/>
              </a:solidFill>
            </a:endParaRPr>
          </a:p>
          <a:p>
            <a:pPr marL="87313"/>
            <a:r>
              <a:rPr kumimoji="1" lang="ja-JP" altLang="en-US" sz="1400" dirty="0">
                <a:solidFill>
                  <a:schemeClr val="tx1"/>
                </a:solidFill>
              </a:rPr>
              <a:t>・　スライドを追加する場合は、本シートをコピー＆ペーストで追加してください。</a:t>
            </a:r>
          </a:p>
        </p:txBody>
      </p:sp>
    </p:spTree>
    <p:extLst>
      <p:ext uri="{BB962C8B-B14F-4D97-AF65-F5344CB8AC3E}">
        <p14:creationId xmlns:p14="http://schemas.microsoft.com/office/powerpoint/2010/main" val="1416663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6FF0B79-123D-48D4-9490-C9FC1CFAF2D3}"/>
              </a:ext>
            </a:extLst>
          </p:cNvPr>
          <p:cNvSpPr>
            <a:spLocks noGrp="1"/>
          </p:cNvSpPr>
          <p:nvPr>
            <p:ph type="body" sz="quarter" idx="10"/>
          </p:nvPr>
        </p:nvSpPr>
        <p:spPr>
          <a:xfrm>
            <a:off x="409800" y="1136064"/>
            <a:ext cx="9086400" cy="4649991"/>
          </a:xfrm>
        </p:spPr>
        <p:txBody>
          <a:bodyPr/>
          <a:lstStyle/>
          <a:p>
            <a:pPr marL="342900" indent="-342900">
              <a:buFont typeface="Wingdings" panose="05000000000000000000" pitchFamily="2" charset="2"/>
              <a:buChar char="n"/>
            </a:pPr>
            <a:r>
              <a:rPr lang="ja-JP" altLang="en-US" sz="1800" dirty="0"/>
              <a:t>提案詳細シートは、以下の章立てで作成すること。</a:t>
            </a:r>
            <a:endParaRPr lang="en-US" altLang="ja-JP" sz="1800" dirty="0"/>
          </a:p>
          <a:p>
            <a:pPr marL="596756" lvl="1" indent="-342900"/>
            <a:r>
              <a:rPr lang="ja-JP" altLang="en-US" sz="1800" dirty="0"/>
              <a:t>提案するアプリケーションの特徴</a:t>
            </a:r>
            <a:endParaRPr lang="en-US" altLang="ja-JP" sz="1800" dirty="0"/>
          </a:p>
          <a:p>
            <a:pPr marL="596756" lvl="1" indent="-342900"/>
            <a:r>
              <a:rPr lang="ja-JP" altLang="en-US" sz="1800" dirty="0"/>
              <a:t>主な基本要件への対応</a:t>
            </a:r>
            <a:endParaRPr lang="en-US" altLang="ja-JP" sz="1800" dirty="0"/>
          </a:p>
          <a:p>
            <a:pPr marL="596756" lvl="1" indent="-342900"/>
            <a:r>
              <a:rPr lang="ja-JP" altLang="en-US" sz="1800" dirty="0"/>
              <a:t>ユースケースを実現する具体的な利用方法・運用イメージ等</a:t>
            </a:r>
            <a:endParaRPr lang="en-US" altLang="ja-JP" sz="1800" dirty="0"/>
          </a:p>
          <a:p>
            <a:pPr marL="596756" lvl="1" indent="-342900"/>
            <a:r>
              <a:rPr lang="ja-JP" altLang="en-US" sz="1800" dirty="0"/>
              <a:t>組織・体制</a:t>
            </a:r>
            <a:endParaRPr lang="en-US" altLang="ja-JP" sz="1800" dirty="0"/>
          </a:p>
          <a:p>
            <a:endParaRPr lang="en-US" altLang="ja-JP" sz="1200" dirty="0"/>
          </a:p>
          <a:p>
            <a:pPr marL="342900" indent="-342900">
              <a:buFont typeface="Wingdings" panose="05000000000000000000" pitchFamily="2" charset="2"/>
              <a:buChar char="n"/>
            </a:pPr>
            <a:r>
              <a:rPr lang="ja-JP" altLang="en-US" sz="1800" dirty="0"/>
              <a:t>本様式は「アプリケーション指定型」「アプリケーション提案型」で共通に使用するものである。</a:t>
            </a:r>
            <a:endParaRPr lang="en-US" altLang="ja-JP" sz="1800" dirty="0"/>
          </a:p>
          <a:p>
            <a:pPr marL="342900" indent="-342900">
              <a:lnSpc>
                <a:spcPts val="800"/>
              </a:lnSpc>
              <a:buFont typeface="Wingdings" panose="05000000000000000000" pitchFamily="2" charset="2"/>
              <a:buChar char="n"/>
            </a:pPr>
            <a:endParaRPr lang="en-US" altLang="ja-JP" sz="1800" dirty="0"/>
          </a:p>
          <a:p>
            <a:pPr marL="342900" indent="-342900">
              <a:buFont typeface="Wingdings" panose="05000000000000000000" pitchFamily="2" charset="2"/>
              <a:buChar char="n"/>
            </a:pPr>
            <a:r>
              <a:rPr lang="ja-JP" altLang="en-US" sz="1800" dirty="0"/>
              <a:t>後掲する「様式」に従い、公募要領の各要件や審査の観点を踏まえ、具体的なアピールポイント等が分かる資料として作成すること。</a:t>
            </a:r>
            <a:endParaRPr lang="en-US" altLang="ja-JP" sz="1800" dirty="0"/>
          </a:p>
          <a:p>
            <a:pPr marL="342900" indent="-342900">
              <a:lnSpc>
                <a:spcPts val="800"/>
              </a:lnSpc>
              <a:buFont typeface="Wingdings" panose="05000000000000000000" pitchFamily="2" charset="2"/>
              <a:buChar char="n"/>
            </a:pPr>
            <a:endParaRPr lang="en-US" altLang="ja-JP" sz="1200" dirty="0"/>
          </a:p>
          <a:p>
            <a:pPr marL="342900" indent="-342900">
              <a:buFont typeface="Wingdings" panose="05000000000000000000" pitchFamily="2" charset="2"/>
              <a:buChar char="n"/>
            </a:pPr>
            <a:r>
              <a:rPr lang="ja-JP" altLang="en-US" sz="1800" dirty="0"/>
              <a:t>様式のレイアウトを変更することは妨げない。なお、提出時は、様式中の事務局コメントは削除すること。</a:t>
            </a:r>
            <a:endParaRPr lang="en-US" altLang="ja-JP" sz="1800" dirty="0"/>
          </a:p>
          <a:p>
            <a:pPr marL="342900" indent="-342900">
              <a:lnSpc>
                <a:spcPts val="800"/>
              </a:lnSpc>
              <a:buFont typeface="Wingdings" panose="05000000000000000000" pitchFamily="2" charset="2"/>
              <a:buChar char="n"/>
            </a:pPr>
            <a:endParaRPr lang="en-US" altLang="ja-JP" sz="1800" dirty="0"/>
          </a:p>
          <a:p>
            <a:pPr marL="342900" indent="-342900">
              <a:buFont typeface="Wingdings" panose="05000000000000000000" pitchFamily="2" charset="2"/>
              <a:buChar char="n"/>
            </a:pPr>
            <a:r>
              <a:rPr lang="ja-JP" altLang="en-US" sz="1800" dirty="0"/>
              <a:t>提案書の分量については、様式を参照して作成することを前提とするが、必要に応じてスライドを追加することは妨げない。</a:t>
            </a:r>
            <a:endParaRPr lang="en-US" altLang="ja-JP" sz="1800" dirty="0"/>
          </a:p>
        </p:txBody>
      </p:sp>
      <p:sp>
        <p:nvSpPr>
          <p:cNvPr id="3" name="タイトル 2">
            <a:extLst>
              <a:ext uri="{FF2B5EF4-FFF2-40B4-BE49-F238E27FC236}">
                <a16:creationId xmlns:a16="http://schemas.microsoft.com/office/drawing/2014/main" id="{B1570958-6118-4012-9D3F-6A21F96884C1}"/>
              </a:ext>
            </a:extLst>
          </p:cNvPr>
          <p:cNvSpPr>
            <a:spLocks noGrp="1"/>
          </p:cNvSpPr>
          <p:nvPr>
            <p:ph type="title"/>
          </p:nvPr>
        </p:nvSpPr>
        <p:spPr/>
        <p:txBody>
          <a:bodyPr>
            <a:normAutofit/>
          </a:bodyPr>
          <a:lstStyle/>
          <a:p>
            <a:r>
              <a:rPr kumimoji="1" lang="ja-JP" altLang="en-US" sz="2400" dirty="0"/>
              <a:t>提案詳細シートの記載について</a:t>
            </a:r>
          </a:p>
        </p:txBody>
      </p:sp>
      <p:sp>
        <p:nvSpPr>
          <p:cNvPr id="4" name="四角形: 角を丸くする 3">
            <a:extLst>
              <a:ext uri="{FF2B5EF4-FFF2-40B4-BE49-F238E27FC236}">
                <a16:creationId xmlns:a16="http://schemas.microsoft.com/office/drawing/2014/main" id="{7EA3295C-19F5-5B3A-1DE4-831408F4A9DA}"/>
              </a:ext>
            </a:extLst>
          </p:cNvPr>
          <p:cNvSpPr/>
          <p:nvPr/>
        </p:nvSpPr>
        <p:spPr>
          <a:xfrm>
            <a:off x="5418992" y="5731445"/>
            <a:ext cx="4015154" cy="711460"/>
          </a:xfrm>
          <a:prstGeom prst="roundRect">
            <a:avLst>
              <a:gd name="adj" fmla="val 7667"/>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r>
              <a:rPr kumimoji="1" lang="ja-JP" altLang="en-US" sz="1400" dirty="0">
                <a:solidFill>
                  <a:schemeClr val="tx1"/>
                </a:solidFill>
              </a:rPr>
              <a:t>・　本スライドは、提出時は削除してください。</a:t>
            </a:r>
          </a:p>
        </p:txBody>
      </p:sp>
    </p:spTree>
    <p:extLst>
      <p:ext uri="{BB962C8B-B14F-4D97-AF65-F5344CB8AC3E}">
        <p14:creationId xmlns:p14="http://schemas.microsoft.com/office/powerpoint/2010/main" val="3934963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提案するアプリケーションの特徴</a:t>
            </a:r>
          </a:p>
        </p:txBody>
      </p:sp>
      <p:grpSp>
        <p:nvGrpSpPr>
          <p:cNvPr id="5" name="グループ化 4">
            <a:extLst>
              <a:ext uri="{FF2B5EF4-FFF2-40B4-BE49-F238E27FC236}">
                <a16:creationId xmlns:a16="http://schemas.microsoft.com/office/drawing/2014/main" id="{04E53701-5647-1F8B-8CED-5418D078CC8D}"/>
              </a:ext>
            </a:extLst>
          </p:cNvPr>
          <p:cNvGrpSpPr/>
          <p:nvPr/>
        </p:nvGrpSpPr>
        <p:grpSpPr>
          <a:xfrm>
            <a:off x="138728" y="756138"/>
            <a:ext cx="9609330" cy="5886475"/>
            <a:chOff x="539749" y="3240001"/>
            <a:chExt cx="2988000" cy="3322967"/>
          </a:xfrm>
        </p:grpSpPr>
        <p:sp>
          <p:nvSpPr>
            <p:cNvPr id="6" name="Rectangle 5">
              <a:extLst>
                <a:ext uri="{FF2B5EF4-FFF2-40B4-BE49-F238E27FC236}">
                  <a16:creationId xmlns:a16="http://schemas.microsoft.com/office/drawing/2014/main" id="{6B12AB31-658C-F378-F80B-F6DC1B1B5ECF}"/>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7" name="Text Box 6">
              <a:extLst>
                <a:ext uri="{FF2B5EF4-FFF2-40B4-BE49-F238E27FC236}">
                  <a16:creationId xmlns:a16="http://schemas.microsoft.com/office/drawing/2014/main" id="{8DFB5D8D-C21A-5172-0622-38D8A7003EF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アピールポイント等</a:t>
              </a:r>
              <a:endParaRPr lang="en-US" altLang="ja-JP" sz="1600" b="1" dirty="0">
                <a:solidFill>
                  <a:schemeClr val="bg1"/>
                </a:solidFill>
                <a:latin typeface="+mn-ea"/>
                <a:ea typeface="+mn-ea"/>
              </a:endParaRPr>
            </a:p>
          </p:txBody>
        </p:sp>
      </p:grpSp>
      <p:sp>
        <p:nvSpPr>
          <p:cNvPr id="3" name="四角形: 角を丸くする 2">
            <a:extLst>
              <a:ext uri="{FF2B5EF4-FFF2-40B4-BE49-F238E27FC236}">
                <a16:creationId xmlns:a16="http://schemas.microsoft.com/office/drawing/2014/main" id="{3C8EDB0B-667A-8383-DF17-F58B78930B15}"/>
              </a:ext>
            </a:extLst>
          </p:cNvPr>
          <p:cNvSpPr/>
          <p:nvPr/>
        </p:nvSpPr>
        <p:spPr>
          <a:xfrm>
            <a:off x="511908" y="5102113"/>
            <a:ext cx="8882184" cy="1459523"/>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　本スライドは、提案概要シートの補足事項や特にアピールポイントしたい事項等があれば、記載してください。</a:t>
            </a:r>
            <a:endParaRPr lang="en-US" altLang="ja-JP" dirty="0">
              <a:solidFill>
                <a:schemeClr val="tx1"/>
              </a:solidFill>
            </a:endParaRPr>
          </a:p>
          <a:p>
            <a:pPr marL="87313"/>
            <a:r>
              <a:rPr lang="ja-JP" altLang="en-US" dirty="0">
                <a:solidFill>
                  <a:schemeClr val="tx1"/>
                </a:solidFill>
              </a:rPr>
              <a:t>・　図などを用いて、特徴がわかりやすく伝わるよう記載してください。記載形式はフリーとします。</a:t>
            </a:r>
            <a:endParaRPr lang="en-US" altLang="ja-JP" dirty="0">
              <a:solidFill>
                <a:schemeClr val="tx1"/>
              </a:solidFill>
            </a:endParaRPr>
          </a:p>
          <a:p>
            <a:pPr marL="87313"/>
            <a:r>
              <a:rPr lang="ja-JP" altLang="en-US" dirty="0">
                <a:solidFill>
                  <a:schemeClr val="tx1"/>
                </a:solidFill>
              </a:rPr>
              <a:t>・　別途添付いただくカタログ等を参照する形でも問題ありませんので、その場合はカタログの参照箇所（カタログ</a:t>
            </a:r>
            <a:endParaRPr lang="en-US" altLang="ja-JP" dirty="0">
              <a:solidFill>
                <a:schemeClr val="tx1"/>
              </a:solidFill>
            </a:endParaRPr>
          </a:p>
          <a:p>
            <a:pPr marL="87313"/>
            <a:r>
              <a:rPr lang="ja-JP" altLang="en-US" dirty="0">
                <a:solidFill>
                  <a:schemeClr val="tx1"/>
                </a:solidFill>
              </a:rPr>
              <a:t>　　〇ページを参照等）を記載してください。</a:t>
            </a:r>
            <a:endParaRPr lang="en-US" altLang="ja-JP" dirty="0">
              <a:solidFill>
                <a:schemeClr val="tx1"/>
              </a:solidFill>
            </a:endParaRPr>
          </a:p>
          <a:p>
            <a:pPr marL="87313"/>
            <a:r>
              <a:rPr lang="ja-JP" altLang="en-US" dirty="0">
                <a:solidFill>
                  <a:schemeClr val="tx1"/>
                </a:solidFill>
              </a:rPr>
              <a:t>・　</a:t>
            </a:r>
            <a:r>
              <a:rPr kumimoji="1" lang="ja-JP" altLang="en-US" sz="1400" dirty="0">
                <a:solidFill>
                  <a:schemeClr val="tx1"/>
                </a:solidFill>
              </a:rPr>
              <a:t>スライドを追加する場合は、本シートをコピー＆ペーストで追加してください。</a:t>
            </a:r>
          </a:p>
        </p:txBody>
      </p:sp>
    </p:spTree>
    <p:extLst>
      <p:ext uri="{BB962C8B-B14F-4D97-AF65-F5344CB8AC3E}">
        <p14:creationId xmlns:p14="http://schemas.microsoft.com/office/powerpoint/2010/main" val="2991740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提案するアプリケーションの特徴</a:t>
            </a:r>
          </a:p>
        </p:txBody>
      </p:sp>
      <p:grpSp>
        <p:nvGrpSpPr>
          <p:cNvPr id="3" name="グループ化 2">
            <a:extLst>
              <a:ext uri="{FF2B5EF4-FFF2-40B4-BE49-F238E27FC236}">
                <a16:creationId xmlns:a16="http://schemas.microsoft.com/office/drawing/2014/main" id="{1B91E28D-0E57-705B-6F66-FC7494334B32}"/>
              </a:ext>
            </a:extLst>
          </p:cNvPr>
          <p:cNvGrpSpPr/>
          <p:nvPr/>
        </p:nvGrpSpPr>
        <p:grpSpPr>
          <a:xfrm>
            <a:off x="138728" y="756138"/>
            <a:ext cx="9609330" cy="5886475"/>
            <a:chOff x="539749" y="3240001"/>
            <a:chExt cx="2988000" cy="3322967"/>
          </a:xfrm>
        </p:grpSpPr>
        <p:sp>
          <p:nvSpPr>
            <p:cNvPr id="5" name="Rectangle 5">
              <a:extLst>
                <a:ext uri="{FF2B5EF4-FFF2-40B4-BE49-F238E27FC236}">
                  <a16:creationId xmlns:a16="http://schemas.microsoft.com/office/drawing/2014/main" id="{EA5C3C26-9EC8-9DCA-CF33-965C0105EB6E}"/>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アプリケーションが使用する通信帯域</a:t>
              </a:r>
              <a:endParaRPr lang="en-US" altLang="ja-JP" b="1" spc="130" dirty="0">
                <a:solidFill>
                  <a:srgbClr val="FF0000"/>
                </a:solidFill>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通信プロトコル</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通信要件</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アプリケーションのインストール方法</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データの保存方法</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6" name="Text Box 6">
              <a:extLst>
                <a:ext uri="{FF2B5EF4-FFF2-40B4-BE49-F238E27FC236}">
                  <a16:creationId xmlns:a16="http://schemas.microsoft.com/office/drawing/2014/main" id="{FA12E964-B56E-E009-E037-E9884F77F0E3}"/>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通信要件等</a:t>
              </a:r>
              <a:endParaRPr lang="en-US" altLang="ja-JP" sz="1600" b="1" dirty="0">
                <a:solidFill>
                  <a:schemeClr val="bg1"/>
                </a:solidFill>
                <a:latin typeface="+mn-ea"/>
                <a:ea typeface="+mn-ea"/>
              </a:endParaRPr>
            </a:p>
          </p:txBody>
        </p:sp>
      </p:grpSp>
      <p:sp>
        <p:nvSpPr>
          <p:cNvPr id="4" name="四角形: 角を丸くする 3">
            <a:extLst>
              <a:ext uri="{FF2B5EF4-FFF2-40B4-BE49-F238E27FC236}">
                <a16:creationId xmlns:a16="http://schemas.microsoft.com/office/drawing/2014/main" id="{03BD0345-4D06-18CF-3357-0C75D03409D0}"/>
              </a:ext>
            </a:extLst>
          </p:cNvPr>
          <p:cNvSpPr/>
          <p:nvPr/>
        </p:nvSpPr>
        <p:spPr>
          <a:xfrm>
            <a:off x="4800600" y="2356338"/>
            <a:ext cx="4786923" cy="4149969"/>
          </a:xfrm>
          <a:prstGeom prst="roundRect">
            <a:avLst>
              <a:gd name="adj" fmla="val 3440"/>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lang="en-US" altLang="ja-JP" dirty="0">
              <a:solidFill>
                <a:schemeClr val="tx1"/>
              </a:solidFill>
            </a:endParaRPr>
          </a:p>
          <a:p>
            <a:r>
              <a:rPr lang="ja-JP" altLang="en-US" dirty="0">
                <a:solidFill>
                  <a:schemeClr val="tx1"/>
                </a:solidFill>
              </a:rPr>
              <a:t>〇アプリケーションが使用する通信帯域：</a:t>
            </a:r>
            <a:endParaRPr lang="en-US" altLang="ja-JP" dirty="0">
              <a:solidFill>
                <a:schemeClr val="tx1"/>
              </a:solidFill>
            </a:endParaRPr>
          </a:p>
          <a:p>
            <a:pPr marL="87313"/>
            <a:r>
              <a:rPr lang="ja-JP" altLang="en-US" dirty="0">
                <a:solidFill>
                  <a:schemeClr val="tx1"/>
                </a:solidFill>
              </a:rPr>
              <a:t>　ネットワークへの影響を把握するための確認事項です。</a:t>
            </a:r>
            <a:endParaRPr lang="en-US" altLang="ja-JP" dirty="0">
              <a:solidFill>
                <a:schemeClr val="tx1"/>
              </a:solidFill>
            </a:endParaRPr>
          </a:p>
          <a:p>
            <a:pPr marL="87313"/>
            <a:r>
              <a:rPr lang="ja-JP" altLang="en-US" dirty="0">
                <a:solidFill>
                  <a:schemeClr val="tx1"/>
                </a:solidFill>
              </a:rPr>
              <a:t>　記載が難しい場合は、データ量の目安等を記載してください。</a:t>
            </a:r>
            <a:endParaRPr lang="en-US" altLang="ja-JP" dirty="0">
              <a:solidFill>
                <a:schemeClr val="tx1"/>
              </a:solidFill>
            </a:endParaRPr>
          </a:p>
          <a:p>
            <a:pPr marL="87313"/>
            <a:r>
              <a:rPr lang="ja-JP" altLang="en-US" dirty="0">
                <a:solidFill>
                  <a:schemeClr val="tx1"/>
                </a:solidFill>
              </a:rPr>
              <a:t>　また、モード毎に異なる等がある場合は、モード毎にわけて</a:t>
            </a:r>
            <a:endParaRPr lang="en-US" altLang="ja-JP" dirty="0">
              <a:solidFill>
                <a:schemeClr val="tx1"/>
              </a:solidFill>
            </a:endParaRPr>
          </a:p>
          <a:p>
            <a:pPr marL="87313"/>
            <a:r>
              <a:rPr lang="ja-JP" altLang="en-US" dirty="0">
                <a:solidFill>
                  <a:schemeClr val="tx1"/>
                </a:solidFill>
              </a:rPr>
              <a:t>　記載してください。</a:t>
            </a:r>
            <a:endParaRPr lang="en-US" altLang="ja-JP" dirty="0">
              <a:solidFill>
                <a:schemeClr val="tx1"/>
              </a:solidFill>
            </a:endParaRPr>
          </a:p>
          <a:p>
            <a:pPr marL="87313"/>
            <a:r>
              <a:rPr lang="ja-JP" altLang="en-US" dirty="0">
                <a:solidFill>
                  <a:schemeClr val="tx1"/>
                </a:solidFill>
              </a:rPr>
              <a:t>〇通信</a:t>
            </a:r>
            <a:r>
              <a:rPr lang="ja-JP" altLang="ja-JP" dirty="0">
                <a:solidFill>
                  <a:schemeClr val="tx1"/>
                </a:solidFill>
              </a:rPr>
              <a:t>要件</a:t>
            </a:r>
            <a:r>
              <a:rPr lang="ja-JP" altLang="en-US" dirty="0">
                <a:solidFill>
                  <a:schemeClr val="tx1"/>
                </a:solidFill>
              </a:rPr>
              <a:t>：</a:t>
            </a:r>
            <a:endParaRPr lang="en-US" altLang="ja-JP" dirty="0">
              <a:solidFill>
                <a:schemeClr val="tx1"/>
              </a:solidFill>
            </a:endParaRPr>
          </a:p>
          <a:p>
            <a:pPr marL="87313"/>
            <a:r>
              <a:rPr lang="ja-JP" altLang="en-US" dirty="0">
                <a:solidFill>
                  <a:schemeClr val="tx1"/>
                </a:solidFill>
              </a:rPr>
              <a:t>　例：</a:t>
            </a:r>
            <a:r>
              <a:rPr lang="ja-JP" altLang="ja-JP" dirty="0">
                <a:solidFill>
                  <a:schemeClr val="tx1"/>
                </a:solidFill>
              </a:rPr>
              <a:t>キャリアグレードNATは禁止、一意のグローバルアドレス</a:t>
            </a:r>
            <a:endParaRPr lang="en-US" altLang="ja-JP" dirty="0">
              <a:solidFill>
                <a:schemeClr val="tx1"/>
              </a:solidFill>
            </a:endParaRPr>
          </a:p>
          <a:p>
            <a:pPr marL="87313"/>
            <a:r>
              <a:rPr lang="ja-JP" altLang="en-US" dirty="0">
                <a:solidFill>
                  <a:schemeClr val="tx1"/>
                </a:solidFill>
              </a:rPr>
              <a:t>　</a:t>
            </a:r>
            <a:r>
              <a:rPr lang="ja-JP" altLang="ja-JP" dirty="0">
                <a:solidFill>
                  <a:schemeClr val="tx1"/>
                </a:solidFill>
              </a:rPr>
              <a:t>に固定</a:t>
            </a:r>
            <a:r>
              <a:rPr lang="ja-JP" altLang="en-US" dirty="0">
                <a:solidFill>
                  <a:schemeClr val="tx1"/>
                </a:solidFill>
              </a:rPr>
              <a:t>する必要がある等</a:t>
            </a:r>
            <a:r>
              <a:rPr lang="ja-JP" altLang="ja-JP" dirty="0">
                <a:solidFill>
                  <a:schemeClr val="tx1"/>
                </a:solidFill>
              </a:rPr>
              <a:t>。</a:t>
            </a:r>
            <a:endParaRPr lang="en-US" altLang="ja-JP" dirty="0">
              <a:solidFill>
                <a:schemeClr val="tx1"/>
              </a:solidFill>
            </a:endParaRPr>
          </a:p>
          <a:p>
            <a:pPr marL="87313"/>
            <a:r>
              <a:rPr lang="ja-JP" altLang="en-US" dirty="0">
                <a:solidFill>
                  <a:schemeClr val="tx1"/>
                </a:solidFill>
              </a:rPr>
              <a:t>〇データの保存方法：</a:t>
            </a:r>
            <a:endParaRPr lang="en-US" altLang="ja-JP" dirty="0">
              <a:solidFill>
                <a:schemeClr val="tx1"/>
              </a:solidFill>
            </a:endParaRPr>
          </a:p>
          <a:p>
            <a:pPr marL="87313"/>
            <a:r>
              <a:rPr lang="ja-JP" altLang="en-US" dirty="0">
                <a:solidFill>
                  <a:schemeClr val="tx1"/>
                </a:solidFill>
              </a:rPr>
              <a:t>　データの保存が行われる場合は、その内容（どこ（端末・</a:t>
            </a:r>
            <a:endParaRPr lang="en-US" altLang="ja-JP" dirty="0">
              <a:solidFill>
                <a:schemeClr val="tx1"/>
              </a:solidFill>
            </a:endParaRPr>
          </a:p>
          <a:p>
            <a:pPr marL="87313"/>
            <a:r>
              <a:rPr lang="ja-JP" altLang="en-US" dirty="0">
                <a:solidFill>
                  <a:schemeClr val="tx1"/>
                </a:solidFill>
              </a:rPr>
              <a:t>　クラウド等）に、どれくらいの期間データが保存される等）に</a:t>
            </a:r>
            <a:endParaRPr lang="en-US" altLang="ja-JP" dirty="0">
              <a:solidFill>
                <a:schemeClr val="tx1"/>
              </a:solidFill>
            </a:endParaRPr>
          </a:p>
          <a:p>
            <a:pPr marL="87313"/>
            <a:r>
              <a:rPr lang="ja-JP" altLang="en-US" dirty="0">
                <a:solidFill>
                  <a:schemeClr val="tx1"/>
                </a:solidFill>
              </a:rPr>
              <a:t>　ついて記載してください。</a:t>
            </a:r>
            <a:endParaRPr lang="en-US" altLang="ja-JP" dirty="0">
              <a:solidFill>
                <a:schemeClr val="tx1"/>
              </a:solidFill>
            </a:endParaRPr>
          </a:p>
          <a:p>
            <a:pPr marL="87313"/>
            <a:endParaRPr lang="en-US" altLang="ja-JP" dirty="0">
              <a:solidFill>
                <a:schemeClr val="tx1"/>
              </a:solidFill>
            </a:endParaRPr>
          </a:p>
          <a:p>
            <a:pPr marL="87313"/>
            <a:r>
              <a:rPr kumimoji="1" lang="ja-JP" altLang="en-US" sz="1400" dirty="0">
                <a:solidFill>
                  <a:schemeClr val="tx1"/>
                </a:solidFill>
              </a:rPr>
              <a:t>なお、記載する分量は、様式中に記載している項目ごととすることを目安としてください。ただし、分量が増減することは妨げませんので、必要に応じて、スライドを追加する等してご対応ください。</a:t>
            </a:r>
            <a:endParaRPr kumimoji="1" lang="en-US" altLang="ja-JP" sz="1400" dirty="0">
              <a:solidFill>
                <a:schemeClr val="tx1"/>
              </a:solidFill>
            </a:endParaRPr>
          </a:p>
        </p:txBody>
      </p:sp>
    </p:spTree>
    <p:extLst>
      <p:ext uri="{BB962C8B-B14F-4D97-AF65-F5344CB8AC3E}">
        <p14:creationId xmlns:p14="http://schemas.microsoft.com/office/powerpoint/2010/main" val="3905219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主な要件への対応</a:t>
            </a:r>
            <a:endParaRPr kumimoji="1" lang="ja-JP" altLang="en-US" dirty="0"/>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747346"/>
            <a:ext cx="9628545" cy="5808753"/>
            <a:chOff x="539749" y="3240001"/>
            <a:chExt cx="2993975"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45724"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セキュリティ</a:t>
              </a:r>
              <a:endParaRPr lang="en-US" altLang="ja-JP" sz="1600" b="1" dirty="0">
                <a:solidFill>
                  <a:schemeClr val="bg1"/>
                </a:solidFill>
                <a:latin typeface="+mn-ea"/>
                <a:ea typeface="+mn-ea"/>
              </a:endParaRPr>
            </a:p>
          </p:txBody>
        </p:sp>
      </p:grpSp>
      <p:sp>
        <p:nvSpPr>
          <p:cNvPr id="3" name="四角形: 角を丸くする 2">
            <a:extLst>
              <a:ext uri="{FF2B5EF4-FFF2-40B4-BE49-F238E27FC236}">
                <a16:creationId xmlns:a16="http://schemas.microsoft.com/office/drawing/2014/main" id="{7912AD2A-1902-896B-445A-24158A1DCF66}"/>
              </a:ext>
            </a:extLst>
          </p:cNvPr>
          <p:cNvSpPr/>
          <p:nvPr/>
        </p:nvSpPr>
        <p:spPr>
          <a:xfrm>
            <a:off x="511908" y="4659923"/>
            <a:ext cx="8882184" cy="1828800"/>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kumimoji="1" lang="ja-JP" altLang="en-US" sz="1400" dirty="0">
                <a:solidFill>
                  <a:schemeClr val="tx1"/>
                </a:solidFill>
              </a:rPr>
              <a:t>・　本スライドは、証明書等の写しを貼り付ける用途にご活用ください。</a:t>
            </a:r>
            <a:endParaRPr kumimoji="1" lang="en-US" altLang="ja-JP" sz="1400" dirty="0">
              <a:solidFill>
                <a:schemeClr val="tx1"/>
              </a:solidFill>
            </a:endParaRPr>
          </a:p>
          <a:p>
            <a:pPr marL="87313"/>
            <a:r>
              <a:rPr lang="ja-JP" altLang="en-US" dirty="0">
                <a:solidFill>
                  <a:schemeClr val="tx1"/>
                </a:solidFill>
              </a:rPr>
              <a:t>・　それ以外に、</a:t>
            </a:r>
            <a:r>
              <a:rPr kumimoji="1" lang="ja-JP" altLang="en-US" sz="1400" dirty="0">
                <a:solidFill>
                  <a:schemeClr val="tx1"/>
                </a:solidFill>
              </a:rPr>
              <a:t>セキュリティに関する詳細のご説明がある場合には、本スライドを活用して説明してください。</a:t>
            </a:r>
            <a:endParaRPr kumimoji="1" lang="en-US" altLang="ja-JP" sz="1400" dirty="0">
              <a:solidFill>
                <a:schemeClr val="tx1"/>
              </a:solidFill>
            </a:endParaRPr>
          </a:p>
          <a:p>
            <a:pPr marL="87313"/>
            <a:r>
              <a:rPr lang="ja-JP" altLang="en-US" dirty="0">
                <a:solidFill>
                  <a:schemeClr val="tx1"/>
                </a:solidFill>
              </a:rPr>
              <a:t>・　別途添付いただくカタログ等を参照する形でも問題ありませんので、その場合はカタログの参照箇所（カタログの</a:t>
            </a:r>
            <a:endParaRPr lang="en-US" altLang="ja-JP" dirty="0">
              <a:solidFill>
                <a:schemeClr val="tx1"/>
              </a:solidFill>
            </a:endParaRPr>
          </a:p>
          <a:p>
            <a:pPr marL="87313"/>
            <a:r>
              <a:rPr lang="ja-JP" altLang="en-US" dirty="0">
                <a:solidFill>
                  <a:schemeClr val="tx1"/>
                </a:solidFill>
              </a:rPr>
              <a:t>　　〇ページを参照等）を記載してください。</a:t>
            </a:r>
            <a:endParaRPr lang="en-US" altLang="ja-JP" dirty="0">
              <a:solidFill>
                <a:schemeClr val="tx1"/>
              </a:solidFill>
            </a:endParaRPr>
          </a:p>
          <a:p>
            <a:pPr marL="87313"/>
            <a:r>
              <a:rPr lang="ja-JP" altLang="en-US" dirty="0">
                <a:solidFill>
                  <a:schemeClr val="tx1"/>
                </a:solidFill>
              </a:rPr>
              <a:t>・　本スライドへの記載事項がない場合は、「記載事項なし」とご記載ください。</a:t>
            </a:r>
            <a:endParaRPr lang="en-US" altLang="ja-JP" dirty="0">
              <a:solidFill>
                <a:schemeClr val="tx1"/>
              </a:solidFill>
            </a:endParaRPr>
          </a:p>
          <a:p>
            <a:pPr marL="87313"/>
            <a:r>
              <a:rPr lang="ja-JP" altLang="en-US" dirty="0">
                <a:solidFill>
                  <a:schemeClr val="tx1"/>
                </a:solidFill>
              </a:rPr>
              <a:t>・　</a:t>
            </a:r>
            <a:r>
              <a:rPr kumimoji="1" lang="ja-JP" altLang="en-US" sz="1400" dirty="0">
                <a:solidFill>
                  <a:schemeClr val="tx1"/>
                </a:solidFill>
              </a:rPr>
              <a:t>スライドを追加する場合は、本シートをコピー＆ペーストで追加してください。</a:t>
            </a:r>
          </a:p>
        </p:txBody>
      </p:sp>
    </p:spTree>
    <p:extLst>
      <p:ext uri="{BB962C8B-B14F-4D97-AF65-F5344CB8AC3E}">
        <p14:creationId xmlns:p14="http://schemas.microsoft.com/office/powerpoint/2010/main" val="726145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主な要件への対応</a:t>
            </a:r>
            <a:endParaRPr kumimoji="1" lang="ja-JP" altLang="en-US" dirty="0"/>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747346"/>
            <a:ext cx="9628545" cy="5808753"/>
            <a:chOff x="539749" y="3240001"/>
            <a:chExt cx="2993975"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45724"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クラウドサービスの具体的な仕様</a:t>
              </a:r>
              <a:endParaRPr lang="en-US" altLang="ja-JP" sz="1600" b="1" dirty="0">
                <a:solidFill>
                  <a:schemeClr val="bg1"/>
                </a:solidFill>
                <a:latin typeface="+mn-ea"/>
                <a:ea typeface="+mn-ea"/>
              </a:endParaRPr>
            </a:p>
          </p:txBody>
        </p:sp>
      </p:grpSp>
      <p:sp>
        <p:nvSpPr>
          <p:cNvPr id="5" name="Rectangle 5">
            <a:extLst>
              <a:ext uri="{FF2B5EF4-FFF2-40B4-BE49-F238E27FC236}">
                <a16:creationId xmlns:a16="http://schemas.microsoft.com/office/drawing/2014/main" id="{AF20300F-A885-9890-102F-9B4352B6FC2D}"/>
              </a:ext>
            </a:extLst>
          </p:cNvPr>
          <p:cNvSpPr>
            <a:spLocks noChangeArrowheads="1"/>
          </p:cNvSpPr>
          <p:nvPr/>
        </p:nvSpPr>
        <p:spPr bwMode="gray">
          <a:xfrm>
            <a:off x="157942" y="1100281"/>
            <a:ext cx="9609330" cy="5542332"/>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サーバの設置場所（開示可能な場合）</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アプリケーションに係るデータの保存有無（バックアップ含む）</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データの保存方法及び保存期間</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保存データに対する情報セキュリティ対策</a:t>
            </a:r>
            <a:r>
              <a:rPr lang="ja-JP" altLang="en-US" sz="1200" spc="130" dirty="0">
                <a:latin typeface="+mn-ea"/>
              </a:rPr>
              <a:t>（アクセスログ等の証跡の保存及び提供、インターネット回線とクラウド基盤の接続点の通信の</a:t>
            </a:r>
            <a:r>
              <a:rPr lang="ja-JP" altLang="en-US" sz="1200" spc="130">
                <a:latin typeface="+mn-ea"/>
              </a:rPr>
              <a:t>監視、脆弱性</a:t>
            </a:r>
            <a:r>
              <a:rPr lang="ja-JP" altLang="en-US" sz="1200" spc="130" dirty="0">
                <a:latin typeface="+mn-ea"/>
              </a:rPr>
              <a:t>対策の実施内容の確認、取り扱う情報の暗号化、利用者の意思によるクラウドサービス上で取扱う情報の確実な削除・廃棄、利用者が求める情報開示請求に対する開示項目や範囲の明記、等）</a:t>
            </a:r>
            <a:endParaRPr lang="en-US" altLang="ja-JP" sz="1200"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アプリケーション・サービスに係る開発・保守運用等の拠点（国等）</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6" name="四角形: 角を丸くする 5">
            <a:extLst>
              <a:ext uri="{FF2B5EF4-FFF2-40B4-BE49-F238E27FC236}">
                <a16:creationId xmlns:a16="http://schemas.microsoft.com/office/drawing/2014/main" id="{D6A68324-C550-7484-4EB7-CF855C733B79}"/>
              </a:ext>
            </a:extLst>
          </p:cNvPr>
          <p:cNvSpPr/>
          <p:nvPr/>
        </p:nvSpPr>
        <p:spPr>
          <a:xfrm>
            <a:off x="4399808" y="2674917"/>
            <a:ext cx="5035138" cy="1838533"/>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クラウド等で利用するサーバの設置場所やデータの保存方法、アプリケーションの開発や保守運用を行う拠点について、開示可能な範囲で記載してください。なお、別途添付いただくカタログ等を参照する形でも問題ありませんので、その場合はカタログの参照箇所を記載してください。</a:t>
            </a:r>
            <a:endParaRPr lang="en-US" altLang="ja-JP" dirty="0">
              <a:solidFill>
                <a:schemeClr val="tx1"/>
              </a:solidFill>
            </a:endParaRPr>
          </a:p>
          <a:p>
            <a:pPr marL="87313"/>
            <a:r>
              <a:rPr lang="ja-JP" altLang="en-US" dirty="0">
                <a:solidFill>
                  <a:schemeClr val="tx1"/>
                </a:solidFill>
              </a:rPr>
              <a:t>また、</a:t>
            </a:r>
            <a:r>
              <a:rPr kumimoji="1" lang="ja-JP" altLang="en-US" sz="1400" dirty="0">
                <a:solidFill>
                  <a:schemeClr val="tx1"/>
                </a:solidFill>
              </a:rPr>
              <a:t>スライドを追加する場合は、本シートをコピー＆ペーストで追加してください。</a:t>
            </a:r>
          </a:p>
        </p:txBody>
      </p:sp>
    </p:spTree>
    <p:extLst>
      <p:ext uri="{BB962C8B-B14F-4D97-AF65-F5344CB8AC3E}">
        <p14:creationId xmlns:p14="http://schemas.microsoft.com/office/powerpoint/2010/main" val="4015021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主な要件への対応</a:t>
            </a:r>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747346"/>
            <a:ext cx="9609330" cy="5808753"/>
            <a:chOff x="539749" y="3240001"/>
            <a:chExt cx="2988000"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実証試験における提供価格</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商用サービス時（想定）における提供価格</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提供価格</a:t>
              </a:r>
              <a:endParaRPr lang="en-US" altLang="ja-JP" sz="1600" b="1" dirty="0">
                <a:solidFill>
                  <a:schemeClr val="bg1"/>
                </a:solidFill>
                <a:latin typeface="+mn-ea"/>
                <a:ea typeface="+mn-ea"/>
              </a:endParaRPr>
            </a:p>
          </p:txBody>
        </p:sp>
      </p:grpSp>
      <p:sp>
        <p:nvSpPr>
          <p:cNvPr id="4" name="四角形: 角を丸くする 3">
            <a:extLst>
              <a:ext uri="{FF2B5EF4-FFF2-40B4-BE49-F238E27FC236}">
                <a16:creationId xmlns:a16="http://schemas.microsoft.com/office/drawing/2014/main" id="{DD1DF25A-739B-98EE-0F30-846A73AB7081}"/>
              </a:ext>
            </a:extLst>
          </p:cNvPr>
          <p:cNvSpPr/>
          <p:nvPr/>
        </p:nvSpPr>
        <p:spPr>
          <a:xfrm>
            <a:off x="511908" y="4730262"/>
            <a:ext cx="8882184" cy="1758461"/>
          </a:xfrm>
          <a:prstGeom prst="roundRect">
            <a:avLst>
              <a:gd name="adj" fmla="val 72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　提供価格について、実証試験時および商用サービス時（想定）に分けて、記載してください。</a:t>
            </a:r>
            <a:endParaRPr lang="en-US" altLang="ja-JP" dirty="0">
              <a:solidFill>
                <a:schemeClr val="tx1"/>
              </a:solidFill>
            </a:endParaRPr>
          </a:p>
          <a:p>
            <a:pPr marL="87313"/>
            <a:r>
              <a:rPr lang="ja-JP" altLang="en-US" dirty="0">
                <a:solidFill>
                  <a:schemeClr val="tx1"/>
                </a:solidFill>
              </a:rPr>
              <a:t>・　実証試験における提供価格については、</a:t>
            </a:r>
            <a:r>
              <a:rPr lang="en-US" altLang="ja-JP" dirty="0">
                <a:solidFill>
                  <a:schemeClr val="tx1"/>
                </a:solidFill>
              </a:rPr>
              <a:t>750</a:t>
            </a:r>
            <a:r>
              <a:rPr lang="ja-JP" altLang="en-US" dirty="0">
                <a:solidFill>
                  <a:schemeClr val="tx1"/>
                </a:solidFill>
              </a:rPr>
              <a:t>台の端末で</a:t>
            </a:r>
            <a:r>
              <a:rPr lang="en-US" altLang="ja-JP" dirty="0">
                <a:solidFill>
                  <a:schemeClr val="tx1"/>
                </a:solidFill>
              </a:rPr>
              <a:t>3</a:t>
            </a:r>
            <a:r>
              <a:rPr lang="ja-JP" altLang="en-US" dirty="0">
                <a:solidFill>
                  <a:schemeClr val="tx1"/>
                </a:solidFill>
              </a:rPr>
              <a:t>ヶ月間利用する前提で、記載してください。（選定後に、</a:t>
            </a:r>
            <a:endParaRPr lang="en-US" altLang="ja-JP" dirty="0">
              <a:solidFill>
                <a:schemeClr val="tx1"/>
              </a:solidFill>
            </a:endParaRPr>
          </a:p>
          <a:p>
            <a:pPr marL="87313"/>
            <a:r>
              <a:rPr lang="ja-JP" altLang="en-US" dirty="0">
                <a:solidFill>
                  <a:schemeClr val="tx1"/>
                </a:solidFill>
              </a:rPr>
              <a:t>　　実際の台数や期間が変動する場合は本内容をもとにご相談させてください。）</a:t>
            </a:r>
            <a:endParaRPr lang="en-US" altLang="ja-JP" dirty="0">
              <a:solidFill>
                <a:schemeClr val="tx1"/>
              </a:solidFill>
            </a:endParaRPr>
          </a:p>
          <a:p>
            <a:pPr marL="87313"/>
            <a:r>
              <a:rPr lang="ja-JP" altLang="en-US" dirty="0">
                <a:solidFill>
                  <a:schemeClr val="tx1"/>
                </a:solidFill>
              </a:rPr>
              <a:t>・　商用サービス時（想定）については、初期費用および</a:t>
            </a:r>
            <a:r>
              <a:rPr lang="en-US" altLang="ja-JP" dirty="0">
                <a:solidFill>
                  <a:schemeClr val="tx1"/>
                </a:solidFill>
              </a:rPr>
              <a:t>1</a:t>
            </a:r>
            <a:r>
              <a:rPr lang="ja-JP" altLang="en-US" dirty="0">
                <a:solidFill>
                  <a:schemeClr val="tx1"/>
                </a:solidFill>
              </a:rPr>
              <a:t>アカウント・</a:t>
            </a:r>
            <a:r>
              <a:rPr lang="en-US" altLang="ja-JP" dirty="0">
                <a:solidFill>
                  <a:schemeClr val="tx1"/>
                </a:solidFill>
              </a:rPr>
              <a:t>1</a:t>
            </a:r>
            <a:r>
              <a:rPr lang="ja-JP" altLang="en-US" dirty="0">
                <a:solidFill>
                  <a:schemeClr val="tx1"/>
                </a:solidFill>
              </a:rPr>
              <a:t>ヶ月あたりの提供価格を記載してください。</a:t>
            </a:r>
            <a:endParaRPr lang="en-US" altLang="ja-JP" dirty="0">
              <a:solidFill>
                <a:schemeClr val="tx1"/>
              </a:solidFill>
            </a:endParaRPr>
          </a:p>
          <a:p>
            <a:pPr marL="87313"/>
            <a:r>
              <a:rPr lang="ja-JP" altLang="en-US" dirty="0">
                <a:solidFill>
                  <a:schemeClr val="tx1"/>
                </a:solidFill>
              </a:rPr>
              <a:t>・　また、提供価格算出にあたっての備考（前提条件等）があれば、記載してください。特段なければ記載不要です。</a:t>
            </a:r>
            <a:endParaRPr lang="en-US" altLang="ja-JP" dirty="0">
              <a:solidFill>
                <a:schemeClr val="tx1"/>
              </a:solidFill>
            </a:endParaRPr>
          </a:p>
          <a:p>
            <a:pPr marL="87313"/>
            <a:r>
              <a:rPr lang="ja-JP" altLang="en-US" dirty="0">
                <a:solidFill>
                  <a:schemeClr val="tx1"/>
                </a:solidFill>
              </a:rPr>
              <a:t>・　</a:t>
            </a:r>
            <a:r>
              <a:rPr kumimoji="1" lang="ja-JP" altLang="en-US" sz="1400" dirty="0">
                <a:solidFill>
                  <a:schemeClr val="tx1"/>
                </a:solidFill>
              </a:rPr>
              <a:t>スライドを追加する場合は、本シートをコピー＆ペーストで追加してください。</a:t>
            </a:r>
          </a:p>
        </p:txBody>
      </p:sp>
      <p:graphicFrame>
        <p:nvGraphicFramePr>
          <p:cNvPr id="3" name="表 4">
            <a:extLst>
              <a:ext uri="{FF2B5EF4-FFF2-40B4-BE49-F238E27FC236}">
                <a16:creationId xmlns:a16="http://schemas.microsoft.com/office/drawing/2014/main" id="{A81E8AED-9A25-ED8B-8805-5D679B1CF318}"/>
              </a:ext>
            </a:extLst>
          </p:cNvPr>
          <p:cNvGraphicFramePr>
            <a:graphicFrameLocks noGrp="1"/>
          </p:cNvGraphicFramePr>
          <p:nvPr>
            <p:extLst>
              <p:ext uri="{D42A27DB-BD31-4B8C-83A1-F6EECF244321}">
                <p14:modId xmlns:p14="http://schemas.microsoft.com/office/powerpoint/2010/main" val="2059536088"/>
              </p:ext>
            </p:extLst>
          </p:nvPr>
        </p:nvGraphicFramePr>
        <p:xfrm>
          <a:off x="1029432" y="1674583"/>
          <a:ext cx="7827922" cy="741680"/>
        </p:xfrm>
        <a:graphic>
          <a:graphicData uri="http://schemas.openxmlformats.org/drawingml/2006/table">
            <a:tbl>
              <a:tblPr firstRow="1" bandRow="1">
                <a:tableStyleId>{5940675A-B579-460E-94D1-54222C63F5DA}</a:tableStyleId>
              </a:tblPr>
              <a:tblGrid>
                <a:gridCol w="2201333">
                  <a:extLst>
                    <a:ext uri="{9D8B030D-6E8A-4147-A177-3AD203B41FA5}">
                      <a16:colId xmlns:a16="http://schemas.microsoft.com/office/drawing/2014/main" val="1289200638"/>
                    </a:ext>
                  </a:extLst>
                </a:gridCol>
                <a:gridCol w="2201333">
                  <a:extLst>
                    <a:ext uri="{9D8B030D-6E8A-4147-A177-3AD203B41FA5}">
                      <a16:colId xmlns:a16="http://schemas.microsoft.com/office/drawing/2014/main" val="3777349417"/>
                    </a:ext>
                  </a:extLst>
                </a:gridCol>
                <a:gridCol w="3425256">
                  <a:extLst>
                    <a:ext uri="{9D8B030D-6E8A-4147-A177-3AD203B41FA5}">
                      <a16:colId xmlns:a16="http://schemas.microsoft.com/office/drawing/2014/main" val="4139725359"/>
                    </a:ext>
                  </a:extLst>
                </a:gridCol>
              </a:tblGrid>
              <a:tr h="370840">
                <a:tc>
                  <a:txBody>
                    <a:bodyPr/>
                    <a:lstStyle/>
                    <a:p>
                      <a:pPr algn="ctr"/>
                      <a:r>
                        <a:rPr kumimoji="1" lang="ja-JP" altLang="en-US" sz="1400" dirty="0">
                          <a:latin typeface="Meiryo UI" panose="020B0604030504040204" pitchFamily="50" charset="-128"/>
                          <a:ea typeface="Meiryo UI" panose="020B0604030504040204" pitchFamily="50" charset="-128"/>
                        </a:rPr>
                        <a:t>項目</a:t>
                      </a:r>
                    </a:p>
                  </a:txBody>
                  <a:tcPr>
                    <a:solidFill>
                      <a:srgbClr val="CCECFF"/>
                    </a:solidFill>
                  </a:tcPr>
                </a:tc>
                <a:tc>
                  <a:txBody>
                    <a:bodyPr/>
                    <a:lstStyle/>
                    <a:p>
                      <a:pPr algn="ctr"/>
                      <a:r>
                        <a:rPr kumimoji="1" lang="ja-JP" altLang="en-US" sz="1400" dirty="0">
                          <a:latin typeface="Meiryo UI" panose="020B0604030504040204" pitchFamily="50" charset="-128"/>
                          <a:ea typeface="Meiryo UI" panose="020B0604030504040204" pitchFamily="50" charset="-128"/>
                        </a:rPr>
                        <a:t>提供価格（税抜き）</a:t>
                      </a:r>
                    </a:p>
                  </a:txBody>
                  <a:tcPr>
                    <a:solidFill>
                      <a:srgbClr val="CCECFF"/>
                    </a:solidFill>
                  </a:tcPr>
                </a:tc>
                <a:tc>
                  <a:txBody>
                    <a:bodyPr/>
                    <a:lstStyle/>
                    <a:p>
                      <a:pPr algn="ctr"/>
                      <a:r>
                        <a:rPr kumimoji="1" lang="ja-JP" altLang="en-US" sz="1400" dirty="0">
                          <a:latin typeface="Meiryo UI" panose="020B0604030504040204" pitchFamily="50" charset="-128"/>
                          <a:ea typeface="Meiryo UI" panose="020B0604030504040204" pitchFamily="50" charset="-128"/>
                        </a:rPr>
                        <a:t>備考（前提条件等）</a:t>
                      </a:r>
                    </a:p>
                  </a:txBody>
                  <a:tcPr>
                    <a:solidFill>
                      <a:srgbClr val="CCECFF"/>
                    </a:solidFill>
                  </a:tcPr>
                </a:tc>
                <a:extLst>
                  <a:ext uri="{0D108BD9-81ED-4DB2-BD59-A6C34878D82A}">
                    <a16:rowId xmlns:a16="http://schemas.microsoft.com/office/drawing/2014/main" val="3136011775"/>
                  </a:ext>
                </a:extLst>
              </a:tr>
              <a:tr h="370840">
                <a:tc>
                  <a:txBody>
                    <a:bodyPr/>
                    <a:lstStyle/>
                    <a:p>
                      <a:r>
                        <a:rPr kumimoji="1" lang="en-US" altLang="ja-JP" sz="1400" dirty="0">
                          <a:latin typeface="Meiryo UI" panose="020B0604030504040204" pitchFamily="50" charset="-128"/>
                          <a:ea typeface="Meiryo UI" panose="020B0604030504040204" pitchFamily="50" charset="-128"/>
                        </a:rPr>
                        <a:t>750</a:t>
                      </a:r>
                      <a:r>
                        <a:rPr kumimoji="1" lang="ja-JP" altLang="en-US" sz="1400" dirty="0">
                          <a:latin typeface="Meiryo UI" panose="020B0604030504040204" pitchFamily="50" charset="-128"/>
                          <a:ea typeface="Meiryo UI" panose="020B0604030504040204" pitchFamily="50" charset="-128"/>
                        </a:rPr>
                        <a:t>アカウント</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ヶ月利用時</a:t>
                      </a:r>
                    </a:p>
                  </a:txBody>
                  <a:tcPr/>
                </a:tc>
                <a:tc>
                  <a:txBody>
                    <a:bodyPr/>
                    <a:lstStyle/>
                    <a:p>
                      <a:pPr algn="r"/>
                      <a:r>
                        <a:rPr kumimoji="1" lang="ja-JP" altLang="en-US" sz="1400" dirty="0">
                          <a:latin typeface="Meiryo UI" panose="020B0604030504040204" pitchFamily="50" charset="-128"/>
                          <a:ea typeface="Meiryo UI" panose="020B0604030504040204" pitchFamily="50" charset="-128"/>
                        </a:rPr>
                        <a:t>円</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83346935"/>
                  </a:ext>
                </a:extLst>
              </a:tr>
            </a:tbl>
          </a:graphicData>
        </a:graphic>
      </p:graphicFrame>
      <p:graphicFrame>
        <p:nvGraphicFramePr>
          <p:cNvPr id="6" name="表 4">
            <a:extLst>
              <a:ext uri="{FF2B5EF4-FFF2-40B4-BE49-F238E27FC236}">
                <a16:creationId xmlns:a16="http://schemas.microsoft.com/office/drawing/2014/main" id="{700FB193-50AB-46D1-F91A-A66F93E9565D}"/>
              </a:ext>
            </a:extLst>
          </p:cNvPr>
          <p:cNvGraphicFramePr>
            <a:graphicFrameLocks noGrp="1"/>
          </p:cNvGraphicFramePr>
          <p:nvPr>
            <p:extLst>
              <p:ext uri="{D42A27DB-BD31-4B8C-83A1-F6EECF244321}">
                <p14:modId xmlns:p14="http://schemas.microsoft.com/office/powerpoint/2010/main" val="1912152625"/>
              </p:ext>
            </p:extLst>
          </p:nvPr>
        </p:nvGraphicFramePr>
        <p:xfrm>
          <a:off x="1029432" y="3484531"/>
          <a:ext cx="7827922" cy="1112520"/>
        </p:xfrm>
        <a:graphic>
          <a:graphicData uri="http://schemas.openxmlformats.org/drawingml/2006/table">
            <a:tbl>
              <a:tblPr firstRow="1" bandRow="1">
                <a:tableStyleId>{5940675A-B579-460E-94D1-54222C63F5DA}</a:tableStyleId>
              </a:tblPr>
              <a:tblGrid>
                <a:gridCol w="2201333">
                  <a:extLst>
                    <a:ext uri="{9D8B030D-6E8A-4147-A177-3AD203B41FA5}">
                      <a16:colId xmlns:a16="http://schemas.microsoft.com/office/drawing/2014/main" val="1289200638"/>
                    </a:ext>
                  </a:extLst>
                </a:gridCol>
                <a:gridCol w="2201333">
                  <a:extLst>
                    <a:ext uri="{9D8B030D-6E8A-4147-A177-3AD203B41FA5}">
                      <a16:colId xmlns:a16="http://schemas.microsoft.com/office/drawing/2014/main" val="3777349417"/>
                    </a:ext>
                  </a:extLst>
                </a:gridCol>
                <a:gridCol w="3425256">
                  <a:extLst>
                    <a:ext uri="{9D8B030D-6E8A-4147-A177-3AD203B41FA5}">
                      <a16:colId xmlns:a16="http://schemas.microsoft.com/office/drawing/2014/main" val="4139725359"/>
                    </a:ext>
                  </a:extLst>
                </a:gridCol>
              </a:tblGrid>
              <a:tr h="370840">
                <a:tc>
                  <a:txBody>
                    <a:bodyPr/>
                    <a:lstStyle/>
                    <a:p>
                      <a:pPr algn="ctr"/>
                      <a:r>
                        <a:rPr kumimoji="1" lang="ja-JP" altLang="en-US" sz="1400" dirty="0">
                          <a:latin typeface="Meiryo UI" panose="020B0604030504040204" pitchFamily="50" charset="-128"/>
                          <a:ea typeface="Meiryo UI" panose="020B0604030504040204" pitchFamily="50" charset="-128"/>
                        </a:rPr>
                        <a:t>項目</a:t>
                      </a:r>
                    </a:p>
                  </a:txBody>
                  <a:tcPr>
                    <a:solidFill>
                      <a:srgbClr val="CCECFF"/>
                    </a:solidFill>
                  </a:tcPr>
                </a:tc>
                <a:tc>
                  <a:txBody>
                    <a:bodyPr/>
                    <a:lstStyle/>
                    <a:p>
                      <a:pPr algn="ctr"/>
                      <a:r>
                        <a:rPr kumimoji="1" lang="ja-JP" altLang="en-US" sz="1400" dirty="0">
                          <a:latin typeface="Meiryo UI" panose="020B0604030504040204" pitchFamily="50" charset="-128"/>
                          <a:ea typeface="Meiryo UI" panose="020B0604030504040204" pitchFamily="50" charset="-128"/>
                        </a:rPr>
                        <a:t>提供価格（税抜き）</a:t>
                      </a:r>
                    </a:p>
                  </a:txBody>
                  <a:tcPr>
                    <a:solidFill>
                      <a:srgbClr val="CCECFF"/>
                    </a:solidFill>
                  </a:tcPr>
                </a:tc>
                <a:tc>
                  <a:txBody>
                    <a:bodyPr/>
                    <a:lstStyle/>
                    <a:p>
                      <a:pPr algn="ctr"/>
                      <a:r>
                        <a:rPr kumimoji="1" lang="ja-JP" altLang="en-US" sz="1400" dirty="0">
                          <a:latin typeface="Meiryo UI" panose="020B0604030504040204" pitchFamily="50" charset="-128"/>
                          <a:ea typeface="Meiryo UI" panose="020B0604030504040204" pitchFamily="50" charset="-128"/>
                        </a:rPr>
                        <a:t>備考（前提条件等）</a:t>
                      </a:r>
                    </a:p>
                  </a:txBody>
                  <a:tcPr>
                    <a:solidFill>
                      <a:srgbClr val="CCECFF"/>
                    </a:solidFill>
                  </a:tcPr>
                </a:tc>
                <a:extLst>
                  <a:ext uri="{0D108BD9-81ED-4DB2-BD59-A6C34878D82A}">
                    <a16:rowId xmlns:a16="http://schemas.microsoft.com/office/drawing/2014/main" val="3136011775"/>
                  </a:ext>
                </a:extLst>
              </a:tr>
              <a:tr h="370840">
                <a:tc>
                  <a:txBody>
                    <a:bodyPr/>
                    <a:lstStyle/>
                    <a:p>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アカウント</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ヶ月利用時</a:t>
                      </a:r>
                    </a:p>
                  </a:txBody>
                  <a:tcPr/>
                </a:tc>
                <a:tc>
                  <a:txBody>
                    <a:bodyPr/>
                    <a:lstStyle/>
                    <a:p>
                      <a:pPr algn="r"/>
                      <a:r>
                        <a:rPr kumimoji="1" lang="ja-JP" altLang="en-US" sz="1400" dirty="0">
                          <a:latin typeface="Meiryo UI" panose="020B0604030504040204" pitchFamily="50" charset="-128"/>
                          <a:ea typeface="Meiryo UI" panose="020B0604030504040204" pitchFamily="50" charset="-128"/>
                        </a:rPr>
                        <a:t>円</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83346935"/>
                  </a:ext>
                </a:extLst>
              </a:tr>
              <a:tr h="370840">
                <a:tc>
                  <a:txBody>
                    <a:bodyPr/>
                    <a:lstStyle/>
                    <a:p>
                      <a:r>
                        <a:rPr kumimoji="1" lang="ja-JP" altLang="en-US" sz="1400" dirty="0">
                          <a:latin typeface="Meiryo UI" panose="020B0604030504040204" pitchFamily="50" charset="-128"/>
                          <a:ea typeface="Meiryo UI" panose="020B0604030504040204" pitchFamily="50" charset="-128"/>
                        </a:rPr>
                        <a:t>初期費用</a:t>
                      </a:r>
                    </a:p>
                  </a:txBody>
                  <a:tcPr/>
                </a:tc>
                <a:tc>
                  <a:txBody>
                    <a:bodyPr/>
                    <a:lstStyle/>
                    <a:p>
                      <a:pPr algn="r"/>
                      <a:r>
                        <a:rPr kumimoji="1" lang="ja-JP" altLang="en-US" sz="1400" dirty="0">
                          <a:latin typeface="Meiryo UI" panose="020B0604030504040204" pitchFamily="50" charset="-128"/>
                          <a:ea typeface="Meiryo UI" panose="020B0604030504040204" pitchFamily="50" charset="-128"/>
                        </a:rPr>
                        <a:t>円</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92575641"/>
                  </a:ext>
                </a:extLst>
              </a:tr>
            </a:tbl>
          </a:graphicData>
        </a:graphic>
      </p:graphicFrame>
    </p:spTree>
    <p:extLst>
      <p:ext uri="{BB962C8B-B14F-4D97-AF65-F5344CB8AC3E}">
        <p14:creationId xmlns:p14="http://schemas.microsoft.com/office/powerpoint/2010/main" val="763419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2616AC20-8229-55B1-B6AF-1A53897F981A}"/>
              </a:ext>
            </a:extLst>
          </p:cNvPr>
          <p:cNvGrpSpPr/>
          <p:nvPr/>
        </p:nvGrpSpPr>
        <p:grpSpPr>
          <a:xfrm>
            <a:off x="138728" y="747346"/>
            <a:ext cx="9609330" cy="5895267"/>
            <a:chOff x="539749" y="3240001"/>
            <a:chExt cx="2988000" cy="3322967"/>
          </a:xfrm>
        </p:grpSpPr>
        <p:sp>
          <p:nvSpPr>
            <p:cNvPr id="6" name="Rectangle 5">
              <a:extLst>
                <a:ext uri="{FF2B5EF4-FFF2-40B4-BE49-F238E27FC236}">
                  <a16:creationId xmlns:a16="http://schemas.microsoft.com/office/drawing/2014/main" id="{5343CAB2-333E-D528-C6CA-DDB8A5E1025A}"/>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7" name="Text Box 6">
              <a:extLst>
                <a:ext uri="{FF2B5EF4-FFF2-40B4-BE49-F238E27FC236}">
                  <a16:creationId xmlns:a16="http://schemas.microsoft.com/office/drawing/2014/main" id="{20F3CC6E-FACC-F635-05CB-D39B18A0B6EB}"/>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具体的な利用方法・運用イメージ等</a:t>
              </a:r>
              <a:endParaRPr lang="en-US" altLang="ja-JP" sz="1600" b="1" dirty="0">
                <a:solidFill>
                  <a:schemeClr val="bg1"/>
                </a:solidFill>
                <a:latin typeface="+mn-ea"/>
                <a:ea typeface="+mn-ea"/>
              </a:endParaRPr>
            </a:p>
          </p:txBody>
        </p:sp>
      </p:grpSp>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a:bodyPr>
          <a:lstStyle/>
          <a:p>
            <a:r>
              <a:rPr lang="ja-JP" altLang="en-US" dirty="0"/>
              <a:t>ユースケースを実現する具体的な利用方法・運用イメージ等</a:t>
            </a:r>
            <a:endParaRPr kumimoji="1" lang="ja-JP" altLang="en-US" dirty="0"/>
          </a:p>
        </p:txBody>
      </p:sp>
      <p:sp>
        <p:nvSpPr>
          <p:cNvPr id="3" name="四角形: 角を丸くする 2">
            <a:extLst>
              <a:ext uri="{FF2B5EF4-FFF2-40B4-BE49-F238E27FC236}">
                <a16:creationId xmlns:a16="http://schemas.microsoft.com/office/drawing/2014/main" id="{3C8EDB0B-667A-8383-DF17-F58B78930B15}"/>
              </a:ext>
            </a:extLst>
          </p:cNvPr>
          <p:cNvSpPr/>
          <p:nvPr/>
        </p:nvSpPr>
        <p:spPr>
          <a:xfrm>
            <a:off x="511909" y="5468815"/>
            <a:ext cx="8882184" cy="1134208"/>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　本スライドでは、提案するアプリケーションを用いて、ユースケースをどのように実現するか、実際の利用方法・</a:t>
            </a:r>
            <a:endParaRPr lang="en-US" altLang="ja-JP" dirty="0">
              <a:solidFill>
                <a:schemeClr val="tx1"/>
              </a:solidFill>
            </a:endParaRPr>
          </a:p>
          <a:p>
            <a:pPr marL="87313"/>
            <a:r>
              <a:rPr lang="ja-JP" altLang="en-US" dirty="0">
                <a:solidFill>
                  <a:schemeClr val="tx1"/>
                </a:solidFill>
              </a:rPr>
              <a:t>　 運用イメージがわかるように、図なども用いて、わかりやすく記載してください。</a:t>
            </a:r>
            <a:endParaRPr lang="en-US" altLang="ja-JP" dirty="0">
              <a:solidFill>
                <a:schemeClr val="tx1"/>
              </a:solidFill>
            </a:endParaRPr>
          </a:p>
          <a:p>
            <a:pPr marL="87313"/>
            <a:r>
              <a:rPr lang="ja-JP" altLang="en-US" dirty="0">
                <a:solidFill>
                  <a:schemeClr val="tx1"/>
                </a:solidFill>
              </a:rPr>
              <a:t>・　</a:t>
            </a:r>
            <a:r>
              <a:rPr kumimoji="1" lang="ja-JP" altLang="en-US" sz="1400" dirty="0">
                <a:solidFill>
                  <a:schemeClr val="tx1"/>
                </a:solidFill>
              </a:rPr>
              <a:t>スライドを追加する場合は、本シートをコピー＆ペーストで追加してください。</a:t>
            </a:r>
          </a:p>
        </p:txBody>
      </p:sp>
    </p:spTree>
    <p:extLst>
      <p:ext uri="{BB962C8B-B14F-4D97-AF65-F5344CB8AC3E}">
        <p14:creationId xmlns:p14="http://schemas.microsoft.com/office/powerpoint/2010/main" val="284086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組織・体制</a:t>
            </a:r>
            <a:endParaRPr kumimoji="1" lang="ja-JP" altLang="en-US" dirty="0"/>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747346"/>
            <a:ext cx="9609330" cy="5808753"/>
            <a:chOff x="539749" y="3240001"/>
            <a:chExt cx="2988000"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組織図</a:t>
              </a:r>
              <a:endParaRPr lang="en-US" altLang="ja-JP" sz="1600" b="1" dirty="0">
                <a:solidFill>
                  <a:schemeClr val="bg1"/>
                </a:solidFill>
                <a:latin typeface="+mn-ea"/>
                <a:ea typeface="+mn-ea"/>
              </a:endParaRPr>
            </a:p>
          </p:txBody>
        </p:sp>
      </p:grpSp>
      <p:sp>
        <p:nvSpPr>
          <p:cNvPr id="4" name="四角形: 角を丸くする 3">
            <a:extLst>
              <a:ext uri="{FF2B5EF4-FFF2-40B4-BE49-F238E27FC236}">
                <a16:creationId xmlns:a16="http://schemas.microsoft.com/office/drawing/2014/main" id="{DD1DF25A-739B-98EE-0F30-846A73AB7081}"/>
              </a:ext>
            </a:extLst>
          </p:cNvPr>
          <p:cNvSpPr/>
          <p:nvPr/>
        </p:nvSpPr>
        <p:spPr>
          <a:xfrm>
            <a:off x="511908" y="5222631"/>
            <a:ext cx="8882184" cy="1266092"/>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　実証試験への協力、カスタマサポート、アプリケーションの設計・開発等について、どういった部門がどのように</a:t>
            </a:r>
            <a:endParaRPr lang="en-US" altLang="ja-JP" dirty="0">
              <a:solidFill>
                <a:schemeClr val="tx1"/>
              </a:solidFill>
            </a:endParaRPr>
          </a:p>
          <a:p>
            <a:pPr marL="87313"/>
            <a:r>
              <a:rPr lang="ja-JP" altLang="en-US" dirty="0">
                <a:solidFill>
                  <a:schemeClr val="tx1"/>
                </a:solidFill>
              </a:rPr>
              <a:t>　 対応するかがわかるよう、記載してください。</a:t>
            </a:r>
            <a:endParaRPr lang="en-US" altLang="ja-JP" dirty="0">
              <a:solidFill>
                <a:schemeClr val="tx1"/>
              </a:solidFill>
            </a:endParaRPr>
          </a:p>
          <a:p>
            <a:pPr marL="87313"/>
            <a:r>
              <a:rPr kumimoji="1" lang="ja-JP" altLang="en-US" sz="1400" dirty="0">
                <a:solidFill>
                  <a:schemeClr val="tx1"/>
                </a:solidFill>
              </a:rPr>
              <a:t>・　スライドを追加する場合は、本シートをコピー＆ペーストで追加してください。</a:t>
            </a:r>
          </a:p>
        </p:txBody>
      </p:sp>
    </p:spTree>
    <p:extLst>
      <p:ext uri="{BB962C8B-B14F-4D97-AF65-F5344CB8AC3E}">
        <p14:creationId xmlns:p14="http://schemas.microsoft.com/office/powerpoint/2010/main" val="24937601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LEASENO" val="2011.08"/>
</p:tagLst>
</file>

<file path=ppt/theme/theme1.xml><?xml version="1.0" encoding="utf-8"?>
<a:theme xmlns:a="http://schemas.openxmlformats.org/drawingml/2006/main" name="P03_プレゼン_A4横_日本語版">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40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P03_プレゼン_A4横_日本語版</Template>
  <TotalTime>0</TotalTime>
  <Words>1346</Words>
  <Application>Microsoft Office PowerPoint</Application>
  <PresentationFormat>A4 210 x 297 mm</PresentationFormat>
  <Paragraphs>241</Paragraphs>
  <Slides>10</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10</vt:i4>
      </vt:variant>
    </vt:vector>
  </HeadingPairs>
  <TitlesOfParts>
    <vt:vector size="16" baseType="lpstr">
      <vt:lpstr>Meiryo UI</vt:lpstr>
      <vt:lpstr>ＭＳ Ｐゴシック</vt:lpstr>
      <vt:lpstr>Arial</vt:lpstr>
      <vt:lpstr>Calibri</vt:lpstr>
      <vt:lpstr>Wingdings</vt:lpstr>
      <vt:lpstr>P03_プレゼン_A4横_日本語版</vt:lpstr>
      <vt:lpstr>PowerPoint プレゼンテーション</vt:lpstr>
      <vt:lpstr>提案詳細シートの記載について</vt:lpstr>
      <vt:lpstr>提案するアプリケーションの特徴</vt:lpstr>
      <vt:lpstr>提案するアプリケーションの特徴</vt:lpstr>
      <vt:lpstr>主な要件への対応</vt:lpstr>
      <vt:lpstr>主な要件への対応</vt:lpstr>
      <vt:lpstr>主な要件への対応</vt:lpstr>
      <vt:lpstr>ユースケースを実現する具体的な利用方法・運用イメージ等</vt:lpstr>
      <vt:lpstr>組織・体制</vt:lpstr>
      <vt:lpstr>組織・体制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[開発実証事業]【様式3】提案書概要版【公開版】</dc:title>
  <dc:creator/>
  <cp:lastModifiedBy/>
  <cp:revision>1</cp:revision>
  <dcterms:created xsi:type="dcterms:W3CDTF">2021-06-15T01:09:10Z</dcterms:created>
  <dcterms:modified xsi:type="dcterms:W3CDTF">2023-07-03T11:51:38Z</dcterms:modified>
</cp:coreProperties>
</file>